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2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8" Type="http://schemas.openxmlformats.org/officeDocument/2006/relationships/slide" Target="slides/slide7.xml"/><Relationship Id="rId7" Type="http://schemas.openxmlformats.org/officeDocument/2006/relationships/slide" Target="slides/slide6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3" Type="http://schemas.openxmlformats.org/officeDocument/2006/relationships/slide" Target="slides/slide2.xml"/><Relationship Id="rId24" Type="http://schemas.openxmlformats.org/officeDocument/2006/relationships/viewProps" Target="viewProps.xml"/><Relationship Id="rId23" Type="http://schemas.openxmlformats.org/officeDocument/2006/relationships/tableStyles" Target="tableStyles.xml"/><Relationship Id="rId22" Type="http://schemas.openxmlformats.org/officeDocument/2006/relationships/presProps" Target="presProps.xml"/><Relationship Id="rId21" Type="http://schemas.openxmlformats.org/officeDocument/2006/relationships/slide" Target="slides/slide20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19" Type="http://schemas.openxmlformats.org/officeDocument/2006/relationships/slide" Target="slides/slide18.xml"/><Relationship Id="rId18" Type="http://schemas.openxmlformats.org/officeDocument/2006/relationships/slide" Target="slides/slide17.xml"/><Relationship Id="rId17" Type="http://schemas.openxmlformats.org/officeDocument/2006/relationships/slide" Target="slides/slide16.xml"/><Relationship Id="rId16" Type="http://schemas.openxmlformats.org/officeDocument/2006/relationships/slide" Target="slides/slide15.xml"/><Relationship Id="rId15" Type="http://schemas.openxmlformats.org/officeDocument/2006/relationships/slide" Target="slides/slide14.xml"/><Relationship Id="rId14" Type="http://schemas.openxmlformats.org/officeDocument/2006/relationships/slide" Target="slides/slide13.xml"/><Relationship Id="rId13" Type="http://schemas.openxmlformats.org/officeDocument/2006/relationships/slide" Target="slides/slide12.xml"/><Relationship Id="rId12" Type="http://schemas.openxmlformats.org/officeDocument/2006/relationships/slide" Target="slides/slide11.xml"/><Relationship Id="rId11" Type="http://schemas.openxmlformats.org/officeDocument/2006/relationships/slide" Target="slides/slide10.xml"/><Relationship Id="rId10" Type="http://schemas.openxmlformats.org/officeDocument/2006/relationships/slide" Target="slides/slide9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4" Type="http://schemas.openxmlformats.org/officeDocument/2006/relationships/image" Target="../media/image23.png"/><Relationship Id="rId23" Type="http://schemas.openxmlformats.org/officeDocument/2006/relationships/image" Target="../media/image22.png"/><Relationship Id="rId22" Type="http://schemas.openxmlformats.org/officeDocument/2006/relationships/image" Target="../media/image21.png"/><Relationship Id="rId21" Type="http://schemas.openxmlformats.org/officeDocument/2006/relationships/image" Target="../media/image20.png"/><Relationship Id="rId20" Type="http://schemas.openxmlformats.org/officeDocument/2006/relationships/image" Target="../media/image19.png"/><Relationship Id="rId2" Type="http://schemas.openxmlformats.org/officeDocument/2006/relationships/image" Target="../media/image1.png"/><Relationship Id="rId19" Type="http://schemas.openxmlformats.org/officeDocument/2006/relationships/image" Target="../media/image18.png"/><Relationship Id="rId18" Type="http://schemas.openxmlformats.org/officeDocument/2006/relationships/image" Target="../media/image17.png"/><Relationship Id="rId17" Type="http://schemas.openxmlformats.org/officeDocument/2006/relationships/image" Target="../media/image16.png"/><Relationship Id="rId16" Type="http://schemas.openxmlformats.org/officeDocument/2006/relationships/image" Target="../media/image15.png"/><Relationship Id="rId15" Type="http://schemas.openxmlformats.org/officeDocument/2006/relationships/image" Target="../media/image14.png"/><Relationship Id="rId14" Type="http://schemas.openxmlformats.org/officeDocument/2006/relationships/image" Target="../media/image13.png"/><Relationship Id="rId13" Type="http://schemas.openxmlformats.org/officeDocument/2006/relationships/image" Target="../media/image12.png"/><Relationship Id="rId12" Type="http://schemas.openxmlformats.org/officeDocument/2006/relationships/image" Target="../media/image11.png"/><Relationship Id="rId11" Type="http://schemas.openxmlformats.org/officeDocument/2006/relationships/image" Target="../media/image10.png"/><Relationship Id="rId10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3.png"/><Relationship Id="rId8" Type="http://schemas.openxmlformats.org/officeDocument/2006/relationships/image" Target="../media/image153.png"/><Relationship Id="rId7" Type="http://schemas.openxmlformats.org/officeDocument/2006/relationships/image" Target="../media/image152.png"/><Relationship Id="rId6" Type="http://schemas.openxmlformats.org/officeDocument/2006/relationships/image" Target="../media/image151.jpeg"/><Relationship Id="rId5" Type="http://schemas.openxmlformats.org/officeDocument/2006/relationships/image" Target="../media/image150.png"/><Relationship Id="rId4" Type="http://schemas.openxmlformats.org/officeDocument/2006/relationships/image" Target="../media/image149.png"/><Relationship Id="rId3" Type="http://schemas.openxmlformats.org/officeDocument/2006/relationships/image" Target="../media/image148.png"/><Relationship Id="rId2" Type="http://schemas.openxmlformats.org/officeDocument/2006/relationships/image" Target="../media/image126.png"/><Relationship Id="rId16" Type="http://schemas.openxmlformats.org/officeDocument/2006/relationships/image" Target="../media/image156.png"/><Relationship Id="rId15" Type="http://schemas.openxmlformats.org/officeDocument/2006/relationships/image" Target="../media/image155.png"/><Relationship Id="rId14" Type="http://schemas.openxmlformats.org/officeDocument/2006/relationships/image" Target="../media/image95.png"/><Relationship Id="rId13" Type="http://schemas.openxmlformats.org/officeDocument/2006/relationships/image" Target="../media/image154.png"/><Relationship Id="rId12" Type="http://schemas.openxmlformats.org/officeDocument/2006/relationships/image" Target="../media/image55.png"/><Relationship Id="rId11" Type="http://schemas.openxmlformats.org/officeDocument/2006/relationships/image" Target="../media/image56.png"/><Relationship Id="rId10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3.png"/><Relationship Id="rId8" Type="http://schemas.openxmlformats.org/officeDocument/2006/relationships/image" Target="../media/image53.png"/><Relationship Id="rId7" Type="http://schemas.openxmlformats.org/officeDocument/2006/relationships/image" Target="../media/image162.png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4" Type="http://schemas.openxmlformats.org/officeDocument/2006/relationships/image" Target="../media/image167.png"/><Relationship Id="rId13" Type="http://schemas.openxmlformats.org/officeDocument/2006/relationships/image" Target="../media/image166.png"/><Relationship Id="rId12" Type="http://schemas.openxmlformats.org/officeDocument/2006/relationships/image" Target="../media/image165.png"/><Relationship Id="rId11" Type="http://schemas.openxmlformats.org/officeDocument/2006/relationships/image" Target="../media/image164.png"/><Relationship Id="rId10" Type="http://schemas.openxmlformats.org/officeDocument/2006/relationships/image" Target="../media/image9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4.png"/><Relationship Id="rId8" Type="http://schemas.openxmlformats.org/officeDocument/2006/relationships/image" Target="../media/image173.png"/><Relationship Id="rId7" Type="http://schemas.openxmlformats.org/officeDocument/2006/relationships/image" Target="../media/image172.png"/><Relationship Id="rId6" Type="http://schemas.openxmlformats.org/officeDocument/2006/relationships/image" Target="../media/image171.png"/><Relationship Id="rId5" Type="http://schemas.openxmlformats.org/officeDocument/2006/relationships/image" Target="../media/image170.png"/><Relationship Id="rId4" Type="http://schemas.openxmlformats.org/officeDocument/2006/relationships/image" Target="../media/image126.png"/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3" Type="http://schemas.openxmlformats.org/officeDocument/2006/relationships/image" Target="../media/image95.png"/><Relationship Id="rId12" Type="http://schemas.openxmlformats.org/officeDocument/2006/relationships/image" Target="../media/image176.png"/><Relationship Id="rId11" Type="http://schemas.openxmlformats.org/officeDocument/2006/relationships/image" Target="../media/image175.png"/><Relationship Id="rId10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3.png"/><Relationship Id="rId8" Type="http://schemas.openxmlformats.org/officeDocument/2006/relationships/image" Target="../media/image182.png"/><Relationship Id="rId7" Type="http://schemas.openxmlformats.org/officeDocument/2006/relationships/image" Target="../media/image181.png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26.png"/><Relationship Id="rId3" Type="http://schemas.openxmlformats.org/officeDocument/2006/relationships/image" Target="../media/image178.png"/><Relationship Id="rId2" Type="http://schemas.openxmlformats.org/officeDocument/2006/relationships/image" Target="../media/image177.png"/><Relationship Id="rId16" Type="http://schemas.openxmlformats.org/officeDocument/2006/relationships/image" Target="../media/image95.png"/><Relationship Id="rId15" Type="http://schemas.openxmlformats.org/officeDocument/2006/relationships/image" Target="../media/image188.png"/><Relationship Id="rId14" Type="http://schemas.openxmlformats.org/officeDocument/2006/relationships/image" Target="../media/image187.png"/><Relationship Id="rId13" Type="http://schemas.openxmlformats.org/officeDocument/2006/relationships/image" Target="../media/image53.png"/><Relationship Id="rId12" Type="http://schemas.openxmlformats.org/officeDocument/2006/relationships/image" Target="../media/image186.png"/><Relationship Id="rId11" Type="http://schemas.openxmlformats.org/officeDocument/2006/relationships/image" Target="../media/image185.png"/><Relationship Id="rId10" Type="http://schemas.openxmlformats.org/officeDocument/2006/relationships/image" Target="../media/image18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5.png"/><Relationship Id="rId8" Type="http://schemas.openxmlformats.org/officeDocument/2006/relationships/image" Target="../media/image194.png"/><Relationship Id="rId7" Type="http://schemas.openxmlformats.org/officeDocument/2006/relationships/image" Target="../media/image193.png"/><Relationship Id="rId6" Type="http://schemas.openxmlformats.org/officeDocument/2006/relationships/image" Target="../media/image192.png"/><Relationship Id="rId5" Type="http://schemas.openxmlformats.org/officeDocument/2006/relationships/image" Target="../media/image191.png"/><Relationship Id="rId4" Type="http://schemas.openxmlformats.org/officeDocument/2006/relationships/image" Target="../media/image190.png"/><Relationship Id="rId3" Type="http://schemas.openxmlformats.org/officeDocument/2006/relationships/image" Target="../media/image126.png"/><Relationship Id="rId2" Type="http://schemas.openxmlformats.org/officeDocument/2006/relationships/image" Target="../media/image189.png"/><Relationship Id="rId13" Type="http://schemas.openxmlformats.org/officeDocument/2006/relationships/image" Target="../media/image95.png"/><Relationship Id="rId12" Type="http://schemas.openxmlformats.org/officeDocument/2006/relationships/image" Target="../media/image197.png"/><Relationship Id="rId11" Type="http://schemas.openxmlformats.org/officeDocument/2006/relationships/image" Target="../media/image196.png"/><Relationship Id="rId10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4.png"/><Relationship Id="rId8" Type="http://schemas.openxmlformats.org/officeDocument/2006/relationships/image" Target="../media/image203.png"/><Relationship Id="rId7" Type="http://schemas.openxmlformats.org/officeDocument/2006/relationships/image" Target="../media/image202.png"/><Relationship Id="rId6" Type="http://schemas.openxmlformats.org/officeDocument/2006/relationships/image" Target="../media/image201.png"/><Relationship Id="rId5" Type="http://schemas.openxmlformats.org/officeDocument/2006/relationships/image" Target="../media/image126.png"/><Relationship Id="rId4" Type="http://schemas.openxmlformats.org/officeDocument/2006/relationships/image" Target="../media/image200.png"/><Relationship Id="rId3" Type="http://schemas.openxmlformats.org/officeDocument/2006/relationships/image" Target="../media/image199.jpeg"/><Relationship Id="rId2" Type="http://schemas.openxmlformats.org/officeDocument/2006/relationships/image" Target="../media/image198.png"/><Relationship Id="rId17" Type="http://schemas.openxmlformats.org/officeDocument/2006/relationships/image" Target="../media/image210.png"/><Relationship Id="rId16" Type="http://schemas.openxmlformats.org/officeDocument/2006/relationships/image" Target="../media/image209.png"/><Relationship Id="rId15" Type="http://schemas.openxmlformats.org/officeDocument/2006/relationships/image" Target="../media/image208.png"/><Relationship Id="rId14" Type="http://schemas.openxmlformats.org/officeDocument/2006/relationships/image" Target="../media/image95.png"/><Relationship Id="rId13" Type="http://schemas.openxmlformats.org/officeDocument/2006/relationships/image" Target="../media/image207.png"/><Relationship Id="rId12" Type="http://schemas.openxmlformats.org/officeDocument/2006/relationships/image" Target="../media/image206.png"/><Relationship Id="rId11" Type="http://schemas.openxmlformats.org/officeDocument/2006/relationships/image" Target="../media/image53.png"/><Relationship Id="rId10" Type="http://schemas.openxmlformats.org/officeDocument/2006/relationships/image" Target="../media/image20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53.png"/><Relationship Id="rId8" Type="http://schemas.openxmlformats.org/officeDocument/2006/relationships/image" Target="../media/image217.png"/><Relationship Id="rId7" Type="http://schemas.openxmlformats.org/officeDocument/2006/relationships/image" Target="../media/image216.png"/><Relationship Id="rId6" Type="http://schemas.openxmlformats.org/officeDocument/2006/relationships/image" Target="../media/image215.png"/><Relationship Id="rId5" Type="http://schemas.openxmlformats.org/officeDocument/2006/relationships/image" Target="../media/image214.png"/><Relationship Id="rId4" Type="http://schemas.openxmlformats.org/officeDocument/2006/relationships/image" Target="../media/image213.png"/><Relationship Id="rId37" Type="http://schemas.openxmlformats.org/officeDocument/2006/relationships/image" Target="../media/image243.png"/><Relationship Id="rId36" Type="http://schemas.openxmlformats.org/officeDocument/2006/relationships/image" Target="../media/image242.png"/><Relationship Id="rId35" Type="http://schemas.openxmlformats.org/officeDocument/2006/relationships/image" Target="../media/image241.png"/><Relationship Id="rId34" Type="http://schemas.openxmlformats.org/officeDocument/2006/relationships/image" Target="../media/image240.png"/><Relationship Id="rId33" Type="http://schemas.openxmlformats.org/officeDocument/2006/relationships/image" Target="../media/image239.png"/><Relationship Id="rId32" Type="http://schemas.openxmlformats.org/officeDocument/2006/relationships/image" Target="../media/image238.png"/><Relationship Id="rId31" Type="http://schemas.openxmlformats.org/officeDocument/2006/relationships/image" Target="../media/image237.png"/><Relationship Id="rId30" Type="http://schemas.openxmlformats.org/officeDocument/2006/relationships/image" Target="../media/image236.png"/><Relationship Id="rId3" Type="http://schemas.openxmlformats.org/officeDocument/2006/relationships/image" Target="../media/image212.png"/><Relationship Id="rId29" Type="http://schemas.openxmlformats.org/officeDocument/2006/relationships/image" Target="../media/image235.png"/><Relationship Id="rId28" Type="http://schemas.openxmlformats.org/officeDocument/2006/relationships/image" Target="../media/image234.png"/><Relationship Id="rId27" Type="http://schemas.openxmlformats.org/officeDocument/2006/relationships/image" Target="../media/image233.png"/><Relationship Id="rId26" Type="http://schemas.openxmlformats.org/officeDocument/2006/relationships/image" Target="../media/image232.png"/><Relationship Id="rId25" Type="http://schemas.openxmlformats.org/officeDocument/2006/relationships/image" Target="../media/image231.png"/><Relationship Id="rId24" Type="http://schemas.openxmlformats.org/officeDocument/2006/relationships/image" Target="../media/image230.png"/><Relationship Id="rId23" Type="http://schemas.openxmlformats.org/officeDocument/2006/relationships/image" Target="../media/image229.png"/><Relationship Id="rId22" Type="http://schemas.openxmlformats.org/officeDocument/2006/relationships/image" Target="../media/image228.png"/><Relationship Id="rId21" Type="http://schemas.openxmlformats.org/officeDocument/2006/relationships/image" Target="../media/image227.png"/><Relationship Id="rId20" Type="http://schemas.openxmlformats.org/officeDocument/2006/relationships/image" Target="../media/image226.png"/><Relationship Id="rId2" Type="http://schemas.openxmlformats.org/officeDocument/2006/relationships/image" Target="../media/image211.png"/><Relationship Id="rId19" Type="http://schemas.openxmlformats.org/officeDocument/2006/relationships/image" Target="../media/image225.png"/><Relationship Id="rId18" Type="http://schemas.openxmlformats.org/officeDocument/2006/relationships/image" Target="../media/image95.png"/><Relationship Id="rId17" Type="http://schemas.openxmlformats.org/officeDocument/2006/relationships/image" Target="../media/image55.png"/><Relationship Id="rId16" Type="http://schemas.openxmlformats.org/officeDocument/2006/relationships/image" Target="../media/image224.png"/><Relationship Id="rId15" Type="http://schemas.openxmlformats.org/officeDocument/2006/relationships/image" Target="../media/image223.png"/><Relationship Id="rId14" Type="http://schemas.openxmlformats.org/officeDocument/2006/relationships/image" Target="../media/image222.png"/><Relationship Id="rId13" Type="http://schemas.openxmlformats.org/officeDocument/2006/relationships/image" Target="../media/image221.png"/><Relationship Id="rId12" Type="http://schemas.openxmlformats.org/officeDocument/2006/relationships/image" Target="../media/image220.png"/><Relationship Id="rId11" Type="http://schemas.openxmlformats.org/officeDocument/2006/relationships/image" Target="../media/image219.png"/><Relationship Id="rId10" Type="http://schemas.openxmlformats.org/officeDocument/2006/relationships/image" Target="../media/image2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1.png"/><Relationship Id="rId8" Type="http://schemas.openxmlformats.org/officeDocument/2006/relationships/image" Target="../media/image250.png"/><Relationship Id="rId7" Type="http://schemas.openxmlformats.org/officeDocument/2006/relationships/image" Target="../media/image249.png"/><Relationship Id="rId6" Type="http://schemas.openxmlformats.org/officeDocument/2006/relationships/image" Target="../media/image248.png"/><Relationship Id="rId5" Type="http://schemas.openxmlformats.org/officeDocument/2006/relationships/image" Target="../media/image247.png"/><Relationship Id="rId45" Type="http://schemas.openxmlformats.org/officeDocument/2006/relationships/image" Target="../media/image283.png"/><Relationship Id="rId44" Type="http://schemas.openxmlformats.org/officeDocument/2006/relationships/image" Target="../media/image282.png"/><Relationship Id="rId43" Type="http://schemas.openxmlformats.org/officeDocument/2006/relationships/image" Target="../media/image281.png"/><Relationship Id="rId42" Type="http://schemas.openxmlformats.org/officeDocument/2006/relationships/image" Target="../media/image280.png"/><Relationship Id="rId41" Type="http://schemas.openxmlformats.org/officeDocument/2006/relationships/image" Target="../media/image279.png"/><Relationship Id="rId40" Type="http://schemas.openxmlformats.org/officeDocument/2006/relationships/image" Target="../media/image278.png"/><Relationship Id="rId4" Type="http://schemas.openxmlformats.org/officeDocument/2006/relationships/image" Target="../media/image246.png"/><Relationship Id="rId39" Type="http://schemas.openxmlformats.org/officeDocument/2006/relationships/image" Target="../media/image277.png"/><Relationship Id="rId38" Type="http://schemas.openxmlformats.org/officeDocument/2006/relationships/image" Target="../media/image276.png"/><Relationship Id="rId37" Type="http://schemas.openxmlformats.org/officeDocument/2006/relationships/image" Target="../media/image275.png"/><Relationship Id="rId36" Type="http://schemas.openxmlformats.org/officeDocument/2006/relationships/image" Target="../media/image274.png"/><Relationship Id="rId35" Type="http://schemas.openxmlformats.org/officeDocument/2006/relationships/image" Target="../media/image273.png"/><Relationship Id="rId34" Type="http://schemas.openxmlformats.org/officeDocument/2006/relationships/image" Target="../media/image272.png"/><Relationship Id="rId33" Type="http://schemas.openxmlformats.org/officeDocument/2006/relationships/image" Target="../media/image271.png"/><Relationship Id="rId32" Type="http://schemas.openxmlformats.org/officeDocument/2006/relationships/image" Target="../media/image270.png"/><Relationship Id="rId31" Type="http://schemas.openxmlformats.org/officeDocument/2006/relationships/image" Target="../media/image269.png"/><Relationship Id="rId30" Type="http://schemas.openxmlformats.org/officeDocument/2006/relationships/image" Target="../media/image268.png"/><Relationship Id="rId3" Type="http://schemas.openxmlformats.org/officeDocument/2006/relationships/image" Target="../media/image245.png"/><Relationship Id="rId29" Type="http://schemas.openxmlformats.org/officeDocument/2006/relationships/image" Target="../media/image267.png"/><Relationship Id="rId28" Type="http://schemas.openxmlformats.org/officeDocument/2006/relationships/image" Target="../media/image266.png"/><Relationship Id="rId27" Type="http://schemas.openxmlformats.org/officeDocument/2006/relationships/image" Target="../media/image265.png"/><Relationship Id="rId26" Type="http://schemas.openxmlformats.org/officeDocument/2006/relationships/image" Target="../media/image225.png"/><Relationship Id="rId25" Type="http://schemas.openxmlformats.org/officeDocument/2006/relationships/image" Target="../media/image95.png"/><Relationship Id="rId24" Type="http://schemas.openxmlformats.org/officeDocument/2006/relationships/image" Target="../media/image55.png"/><Relationship Id="rId23" Type="http://schemas.openxmlformats.org/officeDocument/2006/relationships/image" Target="../media/image264.png"/><Relationship Id="rId22" Type="http://schemas.openxmlformats.org/officeDocument/2006/relationships/image" Target="../media/image263.png"/><Relationship Id="rId21" Type="http://schemas.openxmlformats.org/officeDocument/2006/relationships/image" Target="../media/image262.png"/><Relationship Id="rId20" Type="http://schemas.openxmlformats.org/officeDocument/2006/relationships/image" Target="../media/image261.png"/><Relationship Id="rId2" Type="http://schemas.openxmlformats.org/officeDocument/2006/relationships/image" Target="../media/image244.png"/><Relationship Id="rId19" Type="http://schemas.openxmlformats.org/officeDocument/2006/relationships/image" Target="../media/image260.png"/><Relationship Id="rId18" Type="http://schemas.openxmlformats.org/officeDocument/2006/relationships/image" Target="../media/image259.png"/><Relationship Id="rId17" Type="http://schemas.openxmlformats.org/officeDocument/2006/relationships/image" Target="../media/image258.png"/><Relationship Id="rId16" Type="http://schemas.openxmlformats.org/officeDocument/2006/relationships/image" Target="../media/image257.png"/><Relationship Id="rId15" Type="http://schemas.openxmlformats.org/officeDocument/2006/relationships/image" Target="../media/image256.png"/><Relationship Id="rId14" Type="http://schemas.openxmlformats.org/officeDocument/2006/relationships/image" Target="../media/image255.png"/><Relationship Id="rId13" Type="http://schemas.openxmlformats.org/officeDocument/2006/relationships/image" Target="../media/image53.png"/><Relationship Id="rId12" Type="http://schemas.openxmlformats.org/officeDocument/2006/relationships/image" Target="../media/image254.png"/><Relationship Id="rId11" Type="http://schemas.openxmlformats.org/officeDocument/2006/relationships/image" Target="../media/image253.png"/><Relationship Id="rId10" Type="http://schemas.openxmlformats.org/officeDocument/2006/relationships/image" Target="../media/image25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53.png"/><Relationship Id="rId8" Type="http://schemas.openxmlformats.org/officeDocument/2006/relationships/image" Target="../media/image290.png"/><Relationship Id="rId7" Type="http://schemas.openxmlformats.org/officeDocument/2006/relationships/image" Target="../media/image289.png"/><Relationship Id="rId6" Type="http://schemas.openxmlformats.org/officeDocument/2006/relationships/image" Target="../media/image288.png"/><Relationship Id="rId5" Type="http://schemas.openxmlformats.org/officeDocument/2006/relationships/image" Target="../media/image287.png"/><Relationship Id="rId4" Type="http://schemas.openxmlformats.org/officeDocument/2006/relationships/image" Target="../media/image286.png"/><Relationship Id="rId3" Type="http://schemas.openxmlformats.org/officeDocument/2006/relationships/image" Target="../media/image285.png"/><Relationship Id="rId21" Type="http://schemas.openxmlformats.org/officeDocument/2006/relationships/image" Target="../media/image299.png"/><Relationship Id="rId20" Type="http://schemas.openxmlformats.org/officeDocument/2006/relationships/image" Target="../media/image298.png"/><Relationship Id="rId2" Type="http://schemas.openxmlformats.org/officeDocument/2006/relationships/image" Target="../media/image284.png"/><Relationship Id="rId19" Type="http://schemas.openxmlformats.org/officeDocument/2006/relationships/image" Target="../media/image297.png"/><Relationship Id="rId18" Type="http://schemas.openxmlformats.org/officeDocument/2006/relationships/image" Target="../media/image296.png"/><Relationship Id="rId17" Type="http://schemas.openxmlformats.org/officeDocument/2006/relationships/image" Target="../media/image295.png"/><Relationship Id="rId16" Type="http://schemas.openxmlformats.org/officeDocument/2006/relationships/image" Target="../media/image294.png"/><Relationship Id="rId15" Type="http://schemas.openxmlformats.org/officeDocument/2006/relationships/image" Target="../media/image293.png"/><Relationship Id="rId14" Type="http://schemas.openxmlformats.org/officeDocument/2006/relationships/image" Target="../media/image292.png"/><Relationship Id="rId13" Type="http://schemas.openxmlformats.org/officeDocument/2006/relationships/image" Target="../media/image225.png"/><Relationship Id="rId12" Type="http://schemas.openxmlformats.org/officeDocument/2006/relationships/image" Target="../media/image95.png"/><Relationship Id="rId11" Type="http://schemas.openxmlformats.org/officeDocument/2006/relationships/image" Target="../media/image55.png"/><Relationship Id="rId10" Type="http://schemas.openxmlformats.org/officeDocument/2006/relationships/image" Target="../media/image29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7.png"/><Relationship Id="rId8" Type="http://schemas.openxmlformats.org/officeDocument/2006/relationships/image" Target="../media/image306.png"/><Relationship Id="rId7" Type="http://schemas.openxmlformats.org/officeDocument/2006/relationships/image" Target="../media/image305.png"/><Relationship Id="rId6" Type="http://schemas.openxmlformats.org/officeDocument/2006/relationships/image" Target="../media/image304.png"/><Relationship Id="rId5" Type="http://schemas.openxmlformats.org/officeDocument/2006/relationships/image" Target="../media/image303.png"/><Relationship Id="rId44" Type="http://schemas.openxmlformats.org/officeDocument/2006/relationships/image" Target="../media/image338.png"/><Relationship Id="rId43" Type="http://schemas.openxmlformats.org/officeDocument/2006/relationships/image" Target="../media/image337.png"/><Relationship Id="rId42" Type="http://schemas.openxmlformats.org/officeDocument/2006/relationships/image" Target="../media/image336.png"/><Relationship Id="rId41" Type="http://schemas.openxmlformats.org/officeDocument/2006/relationships/image" Target="../media/image120.png"/><Relationship Id="rId40" Type="http://schemas.openxmlformats.org/officeDocument/2006/relationships/image" Target="../media/image335.png"/><Relationship Id="rId4" Type="http://schemas.openxmlformats.org/officeDocument/2006/relationships/image" Target="../media/image302.png"/><Relationship Id="rId39" Type="http://schemas.openxmlformats.org/officeDocument/2006/relationships/image" Target="../media/image334.png"/><Relationship Id="rId38" Type="http://schemas.openxmlformats.org/officeDocument/2006/relationships/image" Target="../media/image53.png"/><Relationship Id="rId37" Type="http://schemas.openxmlformats.org/officeDocument/2006/relationships/image" Target="../media/image333.png"/><Relationship Id="rId36" Type="http://schemas.openxmlformats.org/officeDocument/2006/relationships/image" Target="../media/image332.png"/><Relationship Id="rId35" Type="http://schemas.openxmlformats.org/officeDocument/2006/relationships/image" Target="../media/image331.png"/><Relationship Id="rId34" Type="http://schemas.openxmlformats.org/officeDocument/2006/relationships/image" Target="../media/image330.png"/><Relationship Id="rId33" Type="http://schemas.openxmlformats.org/officeDocument/2006/relationships/image" Target="../media/image225.png"/><Relationship Id="rId32" Type="http://schemas.openxmlformats.org/officeDocument/2006/relationships/image" Target="../media/image95.png"/><Relationship Id="rId31" Type="http://schemas.openxmlformats.org/officeDocument/2006/relationships/image" Target="../media/image329.png"/><Relationship Id="rId30" Type="http://schemas.openxmlformats.org/officeDocument/2006/relationships/image" Target="../media/image328.png"/><Relationship Id="rId3" Type="http://schemas.openxmlformats.org/officeDocument/2006/relationships/image" Target="../media/image301.png"/><Relationship Id="rId29" Type="http://schemas.openxmlformats.org/officeDocument/2006/relationships/image" Target="../media/image327.png"/><Relationship Id="rId28" Type="http://schemas.openxmlformats.org/officeDocument/2006/relationships/image" Target="../media/image326.jpeg"/><Relationship Id="rId27" Type="http://schemas.openxmlformats.org/officeDocument/2006/relationships/image" Target="../media/image325.jpeg"/><Relationship Id="rId26" Type="http://schemas.openxmlformats.org/officeDocument/2006/relationships/image" Target="../media/image324.png"/><Relationship Id="rId25" Type="http://schemas.openxmlformats.org/officeDocument/2006/relationships/image" Target="../media/image323.png"/><Relationship Id="rId24" Type="http://schemas.openxmlformats.org/officeDocument/2006/relationships/image" Target="../media/image322.png"/><Relationship Id="rId23" Type="http://schemas.openxmlformats.org/officeDocument/2006/relationships/image" Target="../media/image321.png"/><Relationship Id="rId22" Type="http://schemas.openxmlformats.org/officeDocument/2006/relationships/image" Target="../media/image320.png"/><Relationship Id="rId21" Type="http://schemas.openxmlformats.org/officeDocument/2006/relationships/image" Target="../media/image319.png"/><Relationship Id="rId20" Type="http://schemas.openxmlformats.org/officeDocument/2006/relationships/image" Target="../media/image318.png"/><Relationship Id="rId2" Type="http://schemas.openxmlformats.org/officeDocument/2006/relationships/image" Target="../media/image300.png"/><Relationship Id="rId19" Type="http://schemas.openxmlformats.org/officeDocument/2006/relationships/image" Target="../media/image317.png"/><Relationship Id="rId18" Type="http://schemas.openxmlformats.org/officeDocument/2006/relationships/image" Target="../media/image316.png"/><Relationship Id="rId17" Type="http://schemas.openxmlformats.org/officeDocument/2006/relationships/image" Target="../media/image315.png"/><Relationship Id="rId16" Type="http://schemas.openxmlformats.org/officeDocument/2006/relationships/image" Target="../media/image314.png"/><Relationship Id="rId15" Type="http://schemas.openxmlformats.org/officeDocument/2006/relationships/image" Target="../media/image313.png"/><Relationship Id="rId14" Type="http://schemas.openxmlformats.org/officeDocument/2006/relationships/image" Target="../media/image312.png"/><Relationship Id="rId13" Type="http://schemas.openxmlformats.org/officeDocument/2006/relationships/image" Target="../media/image311.png"/><Relationship Id="rId12" Type="http://schemas.openxmlformats.org/officeDocument/2006/relationships/image" Target="../media/image310.jpeg"/><Relationship Id="rId11" Type="http://schemas.openxmlformats.org/officeDocument/2006/relationships/image" Target="../media/image309.png"/><Relationship Id="rId10" Type="http://schemas.openxmlformats.org/officeDocument/2006/relationships/image" Target="../media/image30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image" Target="../media/image29.png"/><Relationship Id="rId7" Type="http://schemas.openxmlformats.org/officeDocument/2006/relationships/image" Target="../media/image28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6" Type="http://schemas.openxmlformats.org/officeDocument/2006/relationships/image" Target="../media/image13.png"/><Relationship Id="rId15" Type="http://schemas.openxmlformats.org/officeDocument/2006/relationships/image" Target="../media/image33.png"/><Relationship Id="rId14" Type="http://schemas.openxmlformats.org/officeDocument/2006/relationships/image" Target="../media/image32.png"/><Relationship Id="rId13" Type="http://schemas.openxmlformats.org/officeDocument/2006/relationships/image" Target="../media/image7.png"/><Relationship Id="rId12" Type="http://schemas.openxmlformats.org/officeDocument/2006/relationships/image" Target="../media/image3.png"/><Relationship Id="rId11" Type="http://schemas.openxmlformats.org/officeDocument/2006/relationships/image" Target="../media/image12.png"/><Relationship Id="rId10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44.png"/><Relationship Id="rId8" Type="http://schemas.openxmlformats.org/officeDocument/2006/relationships/image" Target="../media/image343.png"/><Relationship Id="rId7" Type="http://schemas.openxmlformats.org/officeDocument/2006/relationships/image" Target="../media/image342.png"/><Relationship Id="rId6" Type="http://schemas.openxmlformats.org/officeDocument/2006/relationships/image" Target="../media/image3.png"/><Relationship Id="rId5" Type="http://schemas.openxmlformats.org/officeDocument/2006/relationships/image" Target="../media/image341.png"/><Relationship Id="rId4" Type="http://schemas.openxmlformats.org/officeDocument/2006/relationships/image" Target="../media/image2.png"/><Relationship Id="rId3" Type="http://schemas.openxmlformats.org/officeDocument/2006/relationships/image" Target="../media/image340.png"/><Relationship Id="rId2" Type="http://schemas.openxmlformats.org/officeDocument/2006/relationships/image" Target="../media/image339.png"/><Relationship Id="rId13" Type="http://schemas.openxmlformats.org/officeDocument/2006/relationships/image" Target="../media/image12.png"/><Relationship Id="rId12" Type="http://schemas.openxmlformats.org/officeDocument/2006/relationships/image" Target="../media/image347.png"/><Relationship Id="rId11" Type="http://schemas.openxmlformats.org/officeDocument/2006/relationships/image" Target="../media/image346.png"/><Relationship Id="rId10" Type="http://schemas.openxmlformats.org/officeDocument/2006/relationships/image" Target="../media/image34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.png"/><Relationship Id="rId8" Type="http://schemas.openxmlformats.org/officeDocument/2006/relationships/image" Target="../media/image40.png"/><Relationship Id="rId7" Type="http://schemas.openxmlformats.org/officeDocument/2006/relationships/image" Target="../media/image39.png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31" Type="http://schemas.openxmlformats.org/officeDocument/2006/relationships/image" Target="../media/image63.png"/><Relationship Id="rId30" Type="http://schemas.openxmlformats.org/officeDocument/2006/relationships/image" Target="../media/image62.png"/><Relationship Id="rId3" Type="http://schemas.openxmlformats.org/officeDocument/2006/relationships/image" Target="../media/image35.png"/><Relationship Id="rId29" Type="http://schemas.openxmlformats.org/officeDocument/2006/relationships/image" Target="../media/image61.png"/><Relationship Id="rId28" Type="http://schemas.openxmlformats.org/officeDocument/2006/relationships/image" Target="../media/image60.png"/><Relationship Id="rId27" Type="http://schemas.openxmlformats.org/officeDocument/2006/relationships/image" Target="../media/image59.png"/><Relationship Id="rId26" Type="http://schemas.openxmlformats.org/officeDocument/2006/relationships/image" Target="../media/image58.png"/><Relationship Id="rId25" Type="http://schemas.openxmlformats.org/officeDocument/2006/relationships/image" Target="../media/image57.png"/><Relationship Id="rId24" Type="http://schemas.openxmlformats.org/officeDocument/2006/relationships/image" Target="../media/image56.png"/><Relationship Id="rId23" Type="http://schemas.openxmlformats.org/officeDocument/2006/relationships/image" Target="../media/image55.png"/><Relationship Id="rId22" Type="http://schemas.openxmlformats.org/officeDocument/2006/relationships/image" Target="../media/image54.png"/><Relationship Id="rId21" Type="http://schemas.openxmlformats.org/officeDocument/2006/relationships/image" Target="../media/image53.png"/><Relationship Id="rId20" Type="http://schemas.openxmlformats.org/officeDocument/2006/relationships/image" Target="../media/image52.png"/><Relationship Id="rId2" Type="http://schemas.openxmlformats.org/officeDocument/2006/relationships/image" Target="../media/image34.png"/><Relationship Id="rId19" Type="http://schemas.openxmlformats.org/officeDocument/2006/relationships/image" Target="../media/image51.png"/><Relationship Id="rId18" Type="http://schemas.openxmlformats.org/officeDocument/2006/relationships/image" Target="../media/image50.png"/><Relationship Id="rId17" Type="http://schemas.openxmlformats.org/officeDocument/2006/relationships/image" Target="../media/image49.png"/><Relationship Id="rId16" Type="http://schemas.openxmlformats.org/officeDocument/2006/relationships/image" Target="../media/image48.png"/><Relationship Id="rId15" Type="http://schemas.openxmlformats.org/officeDocument/2006/relationships/image" Target="../media/image47.png"/><Relationship Id="rId14" Type="http://schemas.openxmlformats.org/officeDocument/2006/relationships/image" Target="../media/image46.png"/><Relationship Id="rId13" Type="http://schemas.openxmlformats.org/officeDocument/2006/relationships/image" Target="../media/image45.png"/><Relationship Id="rId12" Type="http://schemas.openxmlformats.org/officeDocument/2006/relationships/image" Target="../media/image44.png"/><Relationship Id="rId11" Type="http://schemas.openxmlformats.org/officeDocument/2006/relationships/image" Target="../media/image43.png"/><Relationship Id="rId10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png"/><Relationship Id="rId8" Type="http://schemas.openxmlformats.org/officeDocument/2006/relationships/image" Target="../media/image70.png"/><Relationship Id="rId7" Type="http://schemas.openxmlformats.org/officeDocument/2006/relationships/image" Target="../media/image69.png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31" Type="http://schemas.openxmlformats.org/officeDocument/2006/relationships/image" Target="../media/image89.png"/><Relationship Id="rId30" Type="http://schemas.openxmlformats.org/officeDocument/2006/relationships/image" Target="../media/image57.png"/><Relationship Id="rId3" Type="http://schemas.openxmlformats.org/officeDocument/2006/relationships/image" Target="../media/image65.png"/><Relationship Id="rId29" Type="http://schemas.openxmlformats.org/officeDocument/2006/relationships/image" Target="../media/image56.png"/><Relationship Id="rId28" Type="http://schemas.openxmlformats.org/officeDocument/2006/relationships/image" Target="../media/image55.png"/><Relationship Id="rId27" Type="http://schemas.openxmlformats.org/officeDocument/2006/relationships/image" Target="../media/image88.png"/><Relationship Id="rId26" Type="http://schemas.openxmlformats.org/officeDocument/2006/relationships/image" Target="../media/image87.png"/><Relationship Id="rId25" Type="http://schemas.openxmlformats.org/officeDocument/2006/relationships/image" Target="../media/image86.png"/><Relationship Id="rId24" Type="http://schemas.openxmlformats.org/officeDocument/2006/relationships/image" Target="../media/image85.png"/><Relationship Id="rId23" Type="http://schemas.openxmlformats.org/officeDocument/2006/relationships/image" Target="../media/image84.png"/><Relationship Id="rId22" Type="http://schemas.openxmlformats.org/officeDocument/2006/relationships/image" Target="../media/image83.png"/><Relationship Id="rId21" Type="http://schemas.openxmlformats.org/officeDocument/2006/relationships/image" Target="../media/image82.png"/><Relationship Id="rId20" Type="http://schemas.openxmlformats.org/officeDocument/2006/relationships/image" Target="../media/image81.jpeg"/><Relationship Id="rId2" Type="http://schemas.openxmlformats.org/officeDocument/2006/relationships/image" Target="../media/image64.png"/><Relationship Id="rId19" Type="http://schemas.openxmlformats.org/officeDocument/2006/relationships/image" Target="../media/image80.png"/><Relationship Id="rId18" Type="http://schemas.openxmlformats.org/officeDocument/2006/relationships/image" Target="../media/image79.png"/><Relationship Id="rId17" Type="http://schemas.openxmlformats.org/officeDocument/2006/relationships/image" Target="../media/image78.jpeg"/><Relationship Id="rId16" Type="http://schemas.openxmlformats.org/officeDocument/2006/relationships/image" Target="../media/image77.png"/><Relationship Id="rId15" Type="http://schemas.openxmlformats.org/officeDocument/2006/relationships/image" Target="../media/image76.png"/><Relationship Id="rId14" Type="http://schemas.openxmlformats.org/officeDocument/2006/relationships/image" Target="../media/image75.jpeg"/><Relationship Id="rId13" Type="http://schemas.openxmlformats.org/officeDocument/2006/relationships/image" Target="../media/image53.png"/><Relationship Id="rId12" Type="http://schemas.openxmlformats.org/officeDocument/2006/relationships/image" Target="../media/image74.png"/><Relationship Id="rId11" Type="http://schemas.openxmlformats.org/officeDocument/2006/relationships/image" Target="../media/image73.png"/><Relationship Id="rId10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57.png"/><Relationship Id="rId8" Type="http://schemas.openxmlformats.org/officeDocument/2006/relationships/image" Target="../media/image56.png"/><Relationship Id="rId7" Type="http://schemas.openxmlformats.org/officeDocument/2006/relationships/image" Target="../media/image55.png"/><Relationship Id="rId6" Type="http://schemas.openxmlformats.org/officeDocument/2006/relationships/image" Target="../media/image53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1" Type="http://schemas.openxmlformats.org/officeDocument/2006/relationships/image" Target="../media/image95.png"/><Relationship Id="rId10" Type="http://schemas.openxmlformats.org/officeDocument/2006/relationships/image" Target="../media/image9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3.jpeg"/><Relationship Id="rId8" Type="http://schemas.openxmlformats.org/officeDocument/2006/relationships/image" Target="../media/image102.jpeg"/><Relationship Id="rId7" Type="http://schemas.openxmlformats.org/officeDocument/2006/relationships/image" Target="../media/image101.png"/><Relationship Id="rId6" Type="http://schemas.openxmlformats.org/officeDocument/2006/relationships/image" Target="../media/image100.png"/><Relationship Id="rId5" Type="http://schemas.openxmlformats.org/officeDocument/2006/relationships/image" Target="../media/image99.jpeg"/><Relationship Id="rId4" Type="http://schemas.openxmlformats.org/officeDocument/2006/relationships/image" Target="../media/image98.jpeg"/><Relationship Id="rId3" Type="http://schemas.openxmlformats.org/officeDocument/2006/relationships/image" Target="../media/image97.png"/><Relationship Id="rId25" Type="http://schemas.openxmlformats.org/officeDocument/2006/relationships/image" Target="../media/image114.png"/><Relationship Id="rId24" Type="http://schemas.openxmlformats.org/officeDocument/2006/relationships/image" Target="../media/image113.png"/><Relationship Id="rId23" Type="http://schemas.openxmlformats.org/officeDocument/2006/relationships/image" Target="../media/image95.png"/><Relationship Id="rId22" Type="http://schemas.openxmlformats.org/officeDocument/2006/relationships/image" Target="../media/image112.png"/><Relationship Id="rId21" Type="http://schemas.openxmlformats.org/officeDocument/2006/relationships/image" Target="../media/image111.png"/><Relationship Id="rId20" Type="http://schemas.openxmlformats.org/officeDocument/2006/relationships/image" Target="../media/image110.png"/><Relationship Id="rId2" Type="http://schemas.openxmlformats.org/officeDocument/2006/relationships/image" Target="../media/image96.png"/><Relationship Id="rId19" Type="http://schemas.openxmlformats.org/officeDocument/2006/relationships/image" Target="../media/image57.png"/><Relationship Id="rId18" Type="http://schemas.openxmlformats.org/officeDocument/2006/relationships/image" Target="../media/image56.png"/><Relationship Id="rId17" Type="http://schemas.openxmlformats.org/officeDocument/2006/relationships/image" Target="../media/image55.png"/><Relationship Id="rId16" Type="http://schemas.openxmlformats.org/officeDocument/2006/relationships/image" Target="../media/image109.png"/><Relationship Id="rId15" Type="http://schemas.openxmlformats.org/officeDocument/2006/relationships/image" Target="../media/image108.png"/><Relationship Id="rId14" Type="http://schemas.openxmlformats.org/officeDocument/2006/relationships/image" Target="../media/image53.png"/><Relationship Id="rId13" Type="http://schemas.openxmlformats.org/officeDocument/2006/relationships/image" Target="../media/image107.png"/><Relationship Id="rId12" Type="http://schemas.openxmlformats.org/officeDocument/2006/relationships/image" Target="../media/image106.png"/><Relationship Id="rId11" Type="http://schemas.openxmlformats.org/officeDocument/2006/relationships/image" Target="../media/image105.png"/><Relationship Id="rId10" Type="http://schemas.openxmlformats.org/officeDocument/2006/relationships/image" Target="../media/image10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53.png"/><Relationship Id="rId8" Type="http://schemas.openxmlformats.org/officeDocument/2006/relationships/image" Target="../media/image121.png"/><Relationship Id="rId7" Type="http://schemas.openxmlformats.org/officeDocument/2006/relationships/image" Target="../media/image120.png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5" Type="http://schemas.openxmlformats.org/officeDocument/2006/relationships/image" Target="../media/image123.png"/><Relationship Id="rId14" Type="http://schemas.openxmlformats.org/officeDocument/2006/relationships/image" Target="../media/image95.png"/><Relationship Id="rId13" Type="http://schemas.openxmlformats.org/officeDocument/2006/relationships/image" Target="../media/image122.png"/><Relationship Id="rId12" Type="http://schemas.openxmlformats.org/officeDocument/2006/relationships/image" Target="../media/image56.png"/><Relationship Id="rId11" Type="http://schemas.openxmlformats.org/officeDocument/2006/relationships/image" Target="../media/image57.png"/><Relationship Id="rId10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1.png"/><Relationship Id="rId8" Type="http://schemas.openxmlformats.org/officeDocument/2006/relationships/image" Target="../media/image130.png"/><Relationship Id="rId7" Type="http://schemas.openxmlformats.org/officeDocument/2006/relationships/image" Target="../media/image129.png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Relationship Id="rId3" Type="http://schemas.openxmlformats.org/officeDocument/2006/relationships/image" Target="../media/image125.png"/><Relationship Id="rId22" Type="http://schemas.openxmlformats.org/officeDocument/2006/relationships/image" Target="../media/image138.png"/><Relationship Id="rId21" Type="http://schemas.openxmlformats.org/officeDocument/2006/relationships/image" Target="../media/image95.png"/><Relationship Id="rId20" Type="http://schemas.openxmlformats.org/officeDocument/2006/relationships/image" Target="../media/image137.png"/><Relationship Id="rId2" Type="http://schemas.openxmlformats.org/officeDocument/2006/relationships/image" Target="../media/image124.png"/><Relationship Id="rId19" Type="http://schemas.openxmlformats.org/officeDocument/2006/relationships/image" Target="../media/image55.png"/><Relationship Id="rId18" Type="http://schemas.openxmlformats.org/officeDocument/2006/relationships/image" Target="../media/image56.png"/><Relationship Id="rId17" Type="http://schemas.openxmlformats.org/officeDocument/2006/relationships/image" Target="../media/image57.png"/><Relationship Id="rId16" Type="http://schemas.openxmlformats.org/officeDocument/2006/relationships/image" Target="../media/image53.png"/><Relationship Id="rId15" Type="http://schemas.openxmlformats.org/officeDocument/2006/relationships/image" Target="../media/image136.png"/><Relationship Id="rId14" Type="http://schemas.openxmlformats.org/officeDocument/2006/relationships/image" Target="../media/image120.png"/><Relationship Id="rId13" Type="http://schemas.openxmlformats.org/officeDocument/2006/relationships/image" Target="../media/image135.png"/><Relationship Id="rId12" Type="http://schemas.openxmlformats.org/officeDocument/2006/relationships/image" Target="../media/image134.png"/><Relationship Id="rId11" Type="http://schemas.openxmlformats.org/officeDocument/2006/relationships/image" Target="../media/image133.jpeg"/><Relationship Id="rId10" Type="http://schemas.openxmlformats.org/officeDocument/2006/relationships/image" Target="../media/image13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4.png"/><Relationship Id="rId8" Type="http://schemas.openxmlformats.org/officeDocument/2006/relationships/image" Target="../media/image120.png"/><Relationship Id="rId7" Type="http://schemas.openxmlformats.org/officeDocument/2006/relationships/image" Target="../media/image143.png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26.png"/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7" Type="http://schemas.openxmlformats.org/officeDocument/2006/relationships/image" Target="../media/image147.png"/><Relationship Id="rId16" Type="http://schemas.openxmlformats.org/officeDocument/2006/relationships/image" Target="../media/image146.png"/><Relationship Id="rId15" Type="http://schemas.openxmlformats.org/officeDocument/2006/relationships/image" Target="../media/image95.png"/><Relationship Id="rId14" Type="http://schemas.openxmlformats.org/officeDocument/2006/relationships/image" Target="../media/image145.png"/><Relationship Id="rId13" Type="http://schemas.openxmlformats.org/officeDocument/2006/relationships/image" Target="../media/image55.png"/><Relationship Id="rId12" Type="http://schemas.openxmlformats.org/officeDocument/2006/relationships/image" Target="../media/image57.png"/><Relationship Id="rId11" Type="http://schemas.openxmlformats.org/officeDocument/2006/relationships/image" Target="../media/image56.png"/><Relationship Id="rId10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84779" y="476706"/>
            <a:ext cx="5735797" cy="3774901"/>
          </a:xfrm>
          <a:prstGeom prst="rect">
            <a:avLst/>
          </a:prstGeom>
        </p:spPr>
      </p:pic>
      <p:sp>
        <p:nvSpPr>
          <p:cNvPr id="6" name="textbox 6"/>
          <p:cNvSpPr/>
          <p:nvPr/>
        </p:nvSpPr>
        <p:spPr>
          <a:xfrm>
            <a:off x="1311863" y="214338"/>
            <a:ext cx="4820284" cy="4260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75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8000"/>
              </a:lnSpc>
              <a:tabLst/>
            </a:pP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浙江省大学生人工智能竞赛——钉钉专</a:t>
            </a:r>
            <a:r>
              <a:rPr sz="2000" kern="0" spc="-4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项赛</a:t>
            </a:r>
            <a:endParaRPr sz="2000" dirty="0">
              <a:latin typeface="Microsoft YaHei"/>
              <a:ea typeface="Microsoft YaHei"/>
              <a:cs typeface="Microsoft YaHei"/>
            </a:endParaRPr>
          </a:p>
          <a:p>
            <a:pPr marL="82550" algn="l" rtl="0" eaLnBrk="0">
              <a:lnSpc>
                <a:spcPts val="1044"/>
              </a:lnSpc>
              <a:tabLst/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Zhejiang Provincial College Student 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Artificial Intelligence Competition——DingTalk Special Competition</a:t>
            </a:r>
            <a:endParaRPr sz="800" dirty="0">
              <a:latin typeface="Arial"/>
              <a:ea typeface="Arial"/>
              <a:cs typeface="Arial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22195" y="188431"/>
            <a:ext cx="663844" cy="41454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15459" y="1668559"/>
            <a:ext cx="884743" cy="130198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560600" y="941022"/>
            <a:ext cx="7220290" cy="236496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486806" y="4000923"/>
            <a:ext cx="568625" cy="45372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066419" y="2654104"/>
            <a:ext cx="603503" cy="43902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0" y="0"/>
            <a:ext cx="7686724" cy="4837762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0" y="4839396"/>
            <a:ext cx="12192000" cy="2018603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5621664" y="2966112"/>
            <a:ext cx="1008069" cy="504035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6942416" y="3991293"/>
            <a:ext cx="929043" cy="472565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8356890" y="2433447"/>
            <a:ext cx="641531" cy="643889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6913432" y="1183494"/>
            <a:ext cx="462160" cy="356724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6458241" y="4041978"/>
            <a:ext cx="330263" cy="332752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5027472" y="4042828"/>
            <a:ext cx="324637" cy="334886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5505538" y="4046258"/>
            <a:ext cx="334822" cy="320522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4077601" y="4045902"/>
            <a:ext cx="323608" cy="331406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2643390" y="4039666"/>
            <a:ext cx="321068" cy="332156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3593350" y="4045013"/>
            <a:ext cx="328929" cy="320065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600000">
            <a:off x="2163267" y="4049128"/>
            <a:ext cx="319290" cy="319519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1600000">
            <a:off x="4549686" y="4050233"/>
            <a:ext cx="330568" cy="294309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1600000">
            <a:off x="5997638" y="4046169"/>
            <a:ext cx="276212" cy="330301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21600000">
            <a:off x="3179229" y="4062615"/>
            <a:ext cx="217499" cy="3005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picture 6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6202604"/>
            <a:ext cx="12192000" cy="630188"/>
          </a:xfrm>
          <a:prstGeom prst="rect">
            <a:avLst/>
          </a:prstGeom>
        </p:spPr>
      </p:pic>
      <p:pic>
        <p:nvPicPr>
          <p:cNvPr id="602" name="picture 6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6308255"/>
            <a:ext cx="12192000" cy="549744"/>
          </a:xfrm>
          <a:prstGeom prst="rect">
            <a:avLst/>
          </a:prstGeom>
        </p:spPr>
      </p:pic>
      <p:pic>
        <p:nvPicPr>
          <p:cNvPr id="604" name="picture 6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39414" y="1494066"/>
            <a:ext cx="4245818" cy="5216105"/>
          </a:xfrm>
          <a:prstGeom prst="rect">
            <a:avLst/>
          </a:prstGeom>
        </p:spPr>
      </p:pic>
      <p:pic>
        <p:nvPicPr>
          <p:cNvPr id="606" name="picture 60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462271" y="1494066"/>
            <a:ext cx="3910522" cy="5216105"/>
          </a:xfrm>
          <a:prstGeom prst="rect">
            <a:avLst/>
          </a:prstGeom>
        </p:spPr>
      </p:pic>
      <p:sp>
        <p:nvSpPr>
          <p:cNvPr id="608" name="rect 608"/>
          <p:cNvSpPr/>
          <p:nvPr/>
        </p:nvSpPr>
        <p:spPr>
          <a:xfrm>
            <a:off x="3035935" y="3497579"/>
            <a:ext cx="725805" cy="193675"/>
          </a:xfrm>
          <a:prstGeom prst="rect">
            <a:avLst/>
          </a:prstGeom>
          <a:solidFill>
            <a:srgbClr val="FFFF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10" name="rect 610"/>
          <p:cNvSpPr/>
          <p:nvPr/>
        </p:nvSpPr>
        <p:spPr>
          <a:xfrm>
            <a:off x="7065009" y="3496944"/>
            <a:ext cx="725805" cy="193675"/>
          </a:xfrm>
          <a:prstGeom prst="rect">
            <a:avLst/>
          </a:prstGeom>
          <a:solidFill>
            <a:srgbClr val="FFFF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612" name="table 612"/>
          <p:cNvGraphicFramePr>
            <a:graphicFrameLocks noGrp="1"/>
          </p:cNvGraphicFramePr>
          <p:nvPr/>
        </p:nvGraphicFramePr>
        <p:xfrm>
          <a:off x="139414" y="1494066"/>
          <a:ext cx="8232774" cy="5215890"/>
        </p:xfrm>
        <a:graphic>
          <a:graphicData uri="http://schemas.openxmlformats.org/drawingml/2006/table">
            <a:tbl>
              <a:tblPr/>
              <a:tblGrid>
                <a:gridCol w="4284344"/>
                <a:gridCol w="3948429"/>
              </a:tblGrid>
              <a:tr h="52158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9652"/>
                        </a:lnSpc>
                        <a:tabLst/>
                      </a:pPr>
                      <a:endParaRPr sz="1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395604" algn="l" rtl="0" eaLnBrk="0">
                        <a:lnSpc>
                          <a:spcPct val="87000"/>
                        </a:lnSpc>
                        <a:tabLst/>
                      </a:pPr>
                      <a:r>
                        <a:rPr sz="20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模块配置与代码应用</a:t>
                      </a:r>
                      <a:endParaRPr sz="2000" dirty="0">
                        <a:latin typeface="Microsoft YaHei"/>
                        <a:ea typeface="Microsoft YaHei"/>
                        <a:cs typeface="Microsoft YaHei"/>
                      </a:endParaRPr>
                    </a:p>
                    <a:p>
                      <a:pPr marL="186689" algn="l" rtl="0" eaLnBrk="0">
                        <a:lnSpc>
                          <a:spcPct val="87000"/>
                        </a:lnSpc>
                        <a:spcBef>
                          <a:spcPts val="1351"/>
                        </a:spcBef>
                        <a:tabLst/>
                      </a:pPr>
                      <a:r>
                        <a:rPr sz="1400" b="1" kern="0" spc="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模块配置</a:t>
                      </a:r>
                      <a:r>
                        <a:rPr sz="14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让流程能按需求灵活调</a:t>
                      </a:r>
                      <a:r>
                        <a:rPr sz="14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整，</a:t>
                      </a:r>
                      <a:endParaRPr sz="1400" dirty="0">
                        <a:latin typeface="KaiTi"/>
                        <a:ea typeface="KaiTi"/>
                        <a:cs typeface="KaiTi"/>
                      </a:endParaRPr>
                    </a:p>
                    <a:p>
                      <a:pPr marL="187325" algn="l" rtl="0" eaLnBrk="0">
                        <a:lnSpc>
                          <a:spcPts val="2179"/>
                        </a:lnSpc>
                        <a:tabLst/>
                      </a:pPr>
                      <a:r>
                        <a:rPr sz="1400" b="1" kern="0" spc="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公式注入</a:t>
                      </a:r>
                      <a:r>
                        <a:rPr sz="14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让逻辑判断更智</a:t>
                      </a:r>
                      <a:r>
                        <a:rPr sz="14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能，</a:t>
                      </a:r>
                      <a:endParaRPr sz="1400" dirty="0">
                        <a:latin typeface="KaiTi"/>
                        <a:ea typeface="KaiTi"/>
                        <a:cs typeface="KaiTi"/>
                      </a:endParaRPr>
                    </a:p>
                    <a:p>
                      <a:pPr marL="205104" indent="-10160" algn="l" rtl="0" eaLnBrk="0">
                        <a:lnSpc>
                          <a:spcPct val="127000"/>
                        </a:lnSpc>
                        <a:spcBef>
                          <a:spcPts val="232"/>
                        </a:spcBef>
                        <a:tabLst/>
                      </a:pPr>
                      <a:r>
                        <a:rPr sz="1400" b="1" kern="0" spc="4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代码</a:t>
                      </a:r>
                      <a:r>
                        <a:rPr sz="14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则专门攻克复杂业务难题，彻底打破传统模</a:t>
                      </a:r>
                      <a:r>
                        <a:rPr sz="14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 </a:t>
                      </a:r>
                      <a:r>
                        <a:rPr sz="14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式的局限，让参数传递更精准、流程执行更高效</a:t>
                      </a:r>
                      <a:endParaRPr sz="1400" dirty="0">
                        <a:latin typeface="KaiTi"/>
                        <a:ea typeface="KaiTi"/>
                        <a:cs typeface="KaiTi"/>
                      </a:endParaRPr>
                    </a:p>
                    <a:p>
                      <a:pPr algn="l" rtl="0" eaLnBrk="0">
                        <a:lnSpc>
                          <a:spcPct val="186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  <a:tabLst/>
                      </a:pPr>
                      <a:endParaRPr sz="3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2936875" algn="l" rtl="0" eaLnBrk="0">
                        <a:lnSpc>
                          <a:spcPct val="86000"/>
                        </a:lnSpc>
                        <a:tabLst/>
                      </a:pPr>
                      <a:r>
                        <a:rPr sz="1400" b="1" i="1" kern="0" spc="-3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公式模式</a:t>
                      </a:r>
                      <a:endParaRPr sz="14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9622"/>
                        </a:lnSpc>
                        <a:tabLst/>
                      </a:pPr>
                      <a:endParaRPr sz="1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342265" algn="l" rtl="0" eaLnBrk="0">
                        <a:lnSpc>
                          <a:spcPct val="86000"/>
                        </a:lnSpc>
                        <a:tabLst/>
                      </a:pPr>
                      <a:r>
                        <a:rPr sz="20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创新三者融合模式</a:t>
                      </a:r>
                      <a:endParaRPr sz="2000" dirty="0">
                        <a:latin typeface="Microsoft YaHei"/>
                        <a:ea typeface="Microsoft YaHei"/>
                        <a:cs typeface="Microsoft YaHei"/>
                      </a:endParaRPr>
                    </a:p>
                    <a:p>
                      <a:pPr marL="142875" algn="l" rtl="0" eaLnBrk="0">
                        <a:lnSpc>
                          <a:spcPct val="87000"/>
                        </a:lnSpc>
                        <a:spcBef>
                          <a:spcPts val="1368"/>
                        </a:spcBef>
                        <a:tabLst/>
                      </a:pPr>
                      <a:r>
                        <a:rPr sz="1400" b="1" kern="0" spc="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钉钉工作流</a:t>
                      </a:r>
                      <a:r>
                        <a:rPr sz="14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为基础框架搭建流程骨架</a:t>
                      </a:r>
                      <a:r>
                        <a:rPr sz="14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，</a:t>
                      </a:r>
                      <a:endParaRPr sz="1400" dirty="0">
                        <a:latin typeface="KaiTi"/>
                        <a:ea typeface="KaiTi"/>
                        <a:cs typeface="KaiTi"/>
                      </a:endParaRPr>
                    </a:p>
                    <a:p>
                      <a:pPr marL="148589" algn="l" rtl="0" eaLnBrk="0">
                        <a:lnSpc>
                          <a:spcPct val="87000"/>
                        </a:lnSpc>
                        <a:spcBef>
                          <a:spcPts val="722"/>
                        </a:spcBef>
                        <a:tabLst/>
                      </a:pPr>
                      <a:r>
                        <a:rPr sz="1400" b="1" kern="0" spc="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数学公式</a:t>
                      </a:r>
                      <a:r>
                        <a:rPr sz="14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负责精准计算和</a:t>
                      </a:r>
                      <a:r>
                        <a:rPr sz="14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逻辑判断，</a:t>
                      </a:r>
                      <a:endParaRPr sz="1400" dirty="0">
                        <a:latin typeface="KaiTi"/>
                        <a:ea typeface="KaiTi"/>
                        <a:cs typeface="KaiTi"/>
                      </a:endParaRPr>
                    </a:p>
                    <a:p>
                      <a:pPr marL="149225" indent="3175" algn="l" rtl="0" eaLnBrk="0">
                        <a:lnSpc>
                          <a:spcPct val="127000"/>
                        </a:lnSpc>
                        <a:spcBef>
                          <a:spcPts val="229"/>
                        </a:spcBef>
                        <a:tabLst/>
                      </a:pPr>
                      <a:r>
                        <a:rPr sz="1400" b="1" kern="0" spc="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Python</a:t>
                      </a:r>
                      <a:r>
                        <a:rPr sz="1400" b="1" kern="0" spc="50" dirty="0">
                          <a:solidFill>
                            <a:srgbClr val="FFC000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代码</a:t>
                      </a:r>
                      <a:r>
                        <a:rPr sz="1400" kern="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则协同</a:t>
                      </a:r>
                      <a:r>
                        <a:rPr sz="14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JSON</a:t>
                      </a:r>
                      <a:r>
                        <a:rPr sz="1400" kern="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格式数据，高效完成数</a:t>
                      </a:r>
                      <a:r>
                        <a:rPr sz="14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据解析与传输，实现不同系统间</a:t>
                      </a:r>
                      <a:r>
                        <a:rPr sz="14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KaiTi"/>
                          <a:ea typeface="KaiTi"/>
                          <a:cs typeface="KaiTi"/>
                        </a:rPr>
                        <a:t>的无缝对接</a:t>
                      </a:r>
                      <a:endParaRPr sz="1400" dirty="0">
                        <a:latin typeface="KaiTi"/>
                        <a:ea typeface="KaiTi"/>
                        <a:cs typeface="KaiTi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  <a:tabLst/>
                      </a:pPr>
                      <a:endParaRPr sz="3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2675889" algn="l" rtl="0" eaLnBrk="0">
                        <a:lnSpc>
                          <a:spcPct val="86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1400" b="1" i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代码模式</a:t>
                      </a:r>
                      <a:endParaRPr sz="1400" dirty="0">
                        <a:latin typeface="SimSun"/>
                        <a:ea typeface="SimSun"/>
                        <a:cs typeface="SimSun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14" name="picture 6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8580119" y="1775459"/>
            <a:ext cx="3355847" cy="2313432"/>
          </a:xfrm>
          <a:prstGeom prst="rect">
            <a:avLst/>
          </a:prstGeom>
        </p:spPr>
      </p:pic>
      <p:sp>
        <p:nvSpPr>
          <p:cNvPr id="616" name="rect 616"/>
          <p:cNvSpPr/>
          <p:nvPr/>
        </p:nvSpPr>
        <p:spPr>
          <a:xfrm>
            <a:off x="8581644" y="4599432"/>
            <a:ext cx="3355848" cy="1821179"/>
          </a:xfrm>
          <a:prstGeom prst="rect">
            <a:avLst/>
          </a:prstGeom>
          <a:solidFill>
            <a:srgbClr val="DEEBF7">
              <a:alpha val="70196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18" name="textbox 618"/>
          <p:cNvSpPr/>
          <p:nvPr/>
        </p:nvSpPr>
        <p:spPr>
          <a:xfrm>
            <a:off x="8655633" y="4109136"/>
            <a:ext cx="3288029" cy="22358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64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91770" indent="-179704" algn="l" rtl="0" eaLnBrk="0">
              <a:lnSpc>
                <a:spcPct val="108000"/>
              </a:lnSpc>
              <a:tabLst/>
            </a:pPr>
            <a:r>
              <a:rPr sz="1200" b="1" kern="0" spc="-10" dirty="0">
                <a:solidFill>
                  <a:srgbClr val="2E75B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图</a:t>
            </a:r>
            <a:r>
              <a:rPr sz="1200" b="1" kern="0" spc="-10" dirty="0">
                <a:solidFill>
                  <a:srgbClr val="2E75B6">
                    <a:alpha val="100000"/>
                  </a:srgbClr>
                </a:solidFill>
                <a:latin typeface="Arial"/>
                <a:ea typeface="Arial"/>
                <a:cs typeface="Arial"/>
              </a:rPr>
              <a:t>6   “</a:t>
            </a:r>
            <a:r>
              <a:rPr sz="1200" b="1" kern="0" spc="-1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AI 决策</a:t>
            </a:r>
            <a:r>
              <a:rPr sz="1200" b="1" kern="0" spc="13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200" b="1" kern="0" spc="-1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+ </a:t>
            </a:r>
            <a:r>
              <a:rPr sz="1200" b="1" kern="0" spc="-2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代码规范化变量</a:t>
            </a:r>
            <a:r>
              <a:rPr sz="1200" b="1" kern="0" spc="15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200" b="1" kern="0" spc="-2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+ 模块执行”</a:t>
            </a:r>
            <a:r>
              <a:rPr sz="1200" b="1" kern="0" spc="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工作流程图（</a:t>
            </a:r>
            <a:r>
              <a:rPr sz="1200" b="1" kern="0" spc="0" dirty="0">
                <a:solidFill>
                  <a:srgbClr val="2E75B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以 </a:t>
            </a:r>
            <a:r>
              <a:rPr sz="1200" b="1" kern="0" spc="0" dirty="0">
                <a:solidFill>
                  <a:srgbClr val="2E75B6">
                    <a:alpha val="100000"/>
                  </a:srgbClr>
                </a:solidFill>
                <a:latin typeface="Arial"/>
                <a:ea typeface="Arial"/>
                <a:cs typeface="Arial"/>
              </a:rPr>
              <a:t>“</a:t>
            </a:r>
            <a:r>
              <a:rPr sz="1200" b="1" kern="0" spc="0" dirty="0">
                <a:solidFill>
                  <a:srgbClr val="2E75B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空闲时间</a:t>
            </a:r>
            <a:r>
              <a:rPr sz="1200" b="1" kern="0" spc="-10" dirty="0">
                <a:solidFill>
                  <a:srgbClr val="2E75B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推荐器</a:t>
            </a:r>
            <a:r>
              <a:rPr sz="1200" b="1" kern="0" spc="-10" dirty="0">
                <a:solidFill>
                  <a:srgbClr val="2E75B6">
                    <a:alpha val="100000"/>
                  </a:srgbClr>
                </a:solidFill>
                <a:latin typeface="Arial"/>
                <a:ea typeface="Arial"/>
                <a:cs typeface="Arial"/>
              </a:rPr>
              <a:t>” </a:t>
            </a:r>
            <a:r>
              <a:rPr sz="1200" b="1" kern="0" spc="-10" dirty="0">
                <a:solidFill>
                  <a:srgbClr val="2E75B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为例）</a:t>
            </a:r>
            <a:endParaRPr sz="1200" dirty="0">
              <a:latin typeface="Microsoft YaHei"/>
              <a:ea typeface="Microsoft YaHei"/>
              <a:cs typeface="Microsoft YaHei"/>
            </a:endParaRPr>
          </a:p>
          <a:p>
            <a:pPr marL="19050" algn="l" rtl="0" eaLnBrk="0">
              <a:lnSpc>
                <a:spcPct val="87000"/>
              </a:lnSpc>
              <a:spcBef>
                <a:spcPts val="1339"/>
              </a:spcBef>
              <a:tabLst/>
            </a:pPr>
            <a:r>
              <a:rPr sz="1200" b="1" kern="0" spc="-1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说明：</a:t>
            </a:r>
            <a:endParaRPr sz="1200" dirty="0">
              <a:latin typeface="Microsoft YaHei"/>
              <a:ea typeface="Microsoft YaHei"/>
              <a:cs typeface="Microsoft YaHei"/>
            </a:endParaRPr>
          </a:p>
          <a:p>
            <a:pPr marL="19050" indent="93980" algn="l" rtl="0" eaLnBrk="0">
              <a:lnSpc>
                <a:spcPct val="115000"/>
              </a:lnSpc>
              <a:spcBef>
                <a:spcPts val="154"/>
              </a:spcBef>
              <a:tabLst/>
            </a:pPr>
            <a:r>
              <a:rPr sz="1200" b="1" kern="0" spc="-3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（</a:t>
            </a:r>
            <a:r>
              <a:rPr sz="1200" b="1" kern="0" spc="-3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1</a:t>
            </a:r>
            <a:r>
              <a:rPr sz="1200" b="1" kern="0" spc="-3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）节点 </a:t>
            </a:r>
            <a:r>
              <a:rPr sz="1200" b="1" kern="0" spc="-3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B</a:t>
            </a:r>
            <a:r>
              <a:rPr sz="1200" b="1" kern="0" spc="-3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：依托</a:t>
            </a:r>
            <a:r>
              <a:rPr sz="1200" b="1" kern="0" spc="-3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钉钉 </a:t>
            </a:r>
            <a:r>
              <a:rPr sz="1200" b="1" kern="0" spc="-40" dirty="0">
                <a:solidFill>
                  <a:srgbClr val="C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“</a:t>
            </a:r>
            <a:r>
              <a:rPr sz="1200" b="1" kern="0" spc="-4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调用工作流</a:t>
            </a:r>
            <a:r>
              <a:rPr sz="1200" b="1" kern="0" spc="-40" dirty="0">
                <a:solidFill>
                  <a:srgbClr val="C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” </a:t>
            </a:r>
            <a:r>
              <a:rPr sz="1200" b="1" kern="0" spc="-4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模块预</a:t>
            </a:r>
            <a:r>
              <a:rPr sz="1200" b="1" kern="0" spc="-1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1200" b="1" kern="0" spc="-1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设变量规则</a:t>
            </a:r>
            <a:r>
              <a:rPr sz="1200" b="1" kern="0" spc="-1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（如 </a:t>
            </a:r>
            <a:r>
              <a:rPr sz="1200" b="1" kern="0" spc="-1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“</a:t>
            </a:r>
            <a:r>
              <a:rPr sz="1200" b="1" kern="0" spc="-1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任务标题需为简短名词</a:t>
            </a:r>
            <a:r>
              <a:rPr sz="1200" b="1" kern="0" spc="-21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200" b="1" kern="0" spc="-1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，不含</a:t>
            </a:r>
            <a:r>
              <a:rPr sz="1200" b="1" kern="0" spc="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时间</a:t>
            </a:r>
            <a:r>
              <a:rPr sz="1200" b="1" kern="0" spc="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”</a:t>
            </a:r>
            <a:r>
              <a:rPr sz="1200" b="1" kern="0" spc="-8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）</a:t>
            </a:r>
            <a:r>
              <a:rPr sz="1200" b="1" kern="0" spc="-20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200" b="1" kern="0" spc="-8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，</a:t>
            </a:r>
            <a:r>
              <a:rPr sz="1200" b="1" kern="0" spc="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确保大模型</a:t>
            </a:r>
            <a:r>
              <a:rPr sz="1200" b="1" kern="0" spc="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提取信息</a:t>
            </a:r>
            <a:r>
              <a:rPr sz="1200" b="1" kern="0" spc="-1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结构化</a:t>
            </a:r>
            <a:r>
              <a:rPr sz="1200" b="1" kern="0" spc="-1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；</a:t>
            </a:r>
            <a:endParaRPr sz="1200" dirty="0">
              <a:latin typeface="Microsoft YaHei"/>
              <a:ea typeface="Microsoft YaHei"/>
              <a:cs typeface="Microsoft YaHei"/>
            </a:endParaRPr>
          </a:p>
          <a:p>
            <a:pPr marL="19050" indent="94614" algn="l" rtl="0" eaLnBrk="0">
              <a:lnSpc>
                <a:spcPct val="114000"/>
              </a:lnSpc>
              <a:spcBef>
                <a:spcPts val="17"/>
              </a:spcBef>
              <a:tabLst/>
            </a:pPr>
            <a:r>
              <a:rPr sz="1200" b="1" kern="0" spc="-3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（</a:t>
            </a:r>
            <a:r>
              <a:rPr sz="1200" b="1" kern="0" spc="-3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2</a:t>
            </a:r>
            <a:r>
              <a:rPr sz="1200" b="1" kern="0" spc="-3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）节点 </a:t>
            </a:r>
            <a:r>
              <a:rPr sz="1200" b="1" kern="0" spc="-3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C</a:t>
            </a:r>
            <a:r>
              <a:rPr sz="1200" b="1" kern="0" spc="-3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：</a:t>
            </a:r>
            <a:r>
              <a:rPr sz="1200" b="1" kern="0" spc="-30" dirty="0">
                <a:solidFill>
                  <a:srgbClr val="C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P</a:t>
            </a:r>
            <a:r>
              <a:rPr sz="1200" b="1" kern="0" spc="-40" dirty="0">
                <a:solidFill>
                  <a:srgbClr val="C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rompt</a:t>
            </a:r>
            <a:r>
              <a:rPr sz="1200" b="1" kern="0" spc="70" dirty="0">
                <a:solidFill>
                  <a:srgbClr val="C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1" kern="0" spc="-4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明确关键约束</a:t>
            </a:r>
            <a:r>
              <a:rPr sz="1200" b="1" kern="0" spc="-4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（如 </a:t>
            </a:r>
            <a:r>
              <a:rPr sz="1200" b="1" kern="0" spc="-4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“</a:t>
            </a:r>
            <a:r>
              <a:rPr sz="1200" b="1" kern="0" spc="-4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下</a:t>
            </a:r>
            <a:r>
              <a:rPr sz="1200" b="1" kern="0" spc="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1200" b="1" kern="0" spc="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午 </a:t>
            </a:r>
            <a:r>
              <a:rPr sz="1200" b="1" kern="0" spc="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=</a:t>
            </a:r>
            <a:r>
              <a:rPr sz="1200" b="1" kern="0" spc="8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1" kern="0" spc="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13:30-17:</a:t>
            </a:r>
            <a:r>
              <a:rPr sz="1200" b="1" kern="0" spc="-1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30”“</a:t>
            </a:r>
            <a:r>
              <a:rPr sz="1200" b="1" kern="0" spc="-1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候选时间不与已有日程重</a:t>
            </a:r>
            <a:r>
              <a:rPr sz="1200" b="1" kern="0" spc="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</a:t>
            </a:r>
            <a:r>
              <a:rPr sz="1200" b="1" kern="0" spc="-1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叠</a:t>
            </a:r>
            <a:r>
              <a:rPr sz="1200" b="1" kern="0" spc="-1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”</a:t>
            </a:r>
            <a:r>
              <a:rPr sz="1200" b="1" kern="0" spc="-18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1" kern="0" spc="-1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，文档 </a:t>
            </a:r>
            <a:r>
              <a:rPr sz="1200" b="1" kern="0" spc="-1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Listing</a:t>
            </a:r>
            <a:r>
              <a:rPr sz="1200" b="1" kern="0" spc="9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1" kern="0" spc="-1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1</a:t>
            </a:r>
            <a:r>
              <a:rPr sz="1200" b="1" kern="0" spc="-8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）</a:t>
            </a:r>
            <a:r>
              <a:rPr sz="1200" b="1" kern="0" spc="-20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200" b="1" kern="0" spc="-8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，</a:t>
            </a:r>
            <a:r>
              <a:rPr sz="1200" b="1" kern="0" spc="-1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AI </a:t>
            </a:r>
            <a:r>
              <a:rPr sz="1200" b="1" kern="0" spc="-1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输</a:t>
            </a:r>
            <a:r>
              <a:rPr sz="1200" b="1" kern="0" spc="-2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出含 </a:t>
            </a:r>
            <a:r>
              <a:rPr sz="1200" b="1" kern="0" spc="-20" dirty="0">
                <a:solidFill>
                  <a:srgbClr val="C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2 </a:t>
            </a:r>
            <a:r>
              <a:rPr sz="1200" b="1" kern="0" spc="-2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个候选方</a:t>
            </a:r>
            <a:r>
              <a:rPr sz="1200" b="1" kern="0" spc="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200" b="1" kern="0" spc="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案的 </a:t>
            </a:r>
            <a:r>
              <a:rPr sz="1200" b="1" kern="0" spc="0" dirty="0">
                <a:solidFill>
                  <a:srgbClr val="C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JSON</a:t>
            </a:r>
            <a:r>
              <a:rPr sz="1200" b="1" kern="0" spc="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（文档 </a:t>
            </a:r>
            <a:r>
              <a:rPr sz="1200" b="1" kern="0" spc="-10" dirty="0">
                <a:solidFill>
                  <a:srgbClr val="44546A">
                    <a:alpha val="100000"/>
                  </a:srgbClr>
                </a:solidFill>
                <a:latin typeface="Arial"/>
                <a:ea typeface="Arial"/>
                <a:cs typeface="Arial"/>
              </a:rPr>
              <a:t>Listing 2</a:t>
            </a:r>
            <a:r>
              <a:rPr sz="1200" b="1" kern="0" spc="-1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）</a:t>
            </a:r>
            <a:endParaRPr sz="1200" dirty="0">
              <a:latin typeface="Microsoft YaHei"/>
              <a:ea typeface="Microsoft YaHei"/>
              <a:cs typeface="Microsoft YaHei"/>
            </a:endParaRPr>
          </a:p>
        </p:txBody>
      </p:sp>
      <p:pic>
        <p:nvPicPr>
          <p:cNvPr id="620" name="picture 6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0" y="766762"/>
            <a:ext cx="12192000" cy="190179"/>
          </a:xfrm>
          <a:prstGeom prst="rect">
            <a:avLst/>
          </a:prstGeom>
        </p:spPr>
      </p:pic>
      <p:sp>
        <p:nvSpPr>
          <p:cNvPr id="622" name="textbox 622"/>
          <p:cNvSpPr/>
          <p:nvPr/>
        </p:nvSpPr>
        <p:spPr>
          <a:xfrm>
            <a:off x="8789246" y="959956"/>
            <a:ext cx="3225800" cy="6604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16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88950" indent="-349250" algn="l" rtl="0" eaLnBrk="0">
              <a:lnSpc>
                <a:spcPct val="104000"/>
              </a:lnSpc>
              <a:tabLst/>
            </a:pPr>
            <a:r>
              <a:rPr sz="2000" b="1" kern="0" spc="-10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“AI 决策</a:t>
            </a:r>
            <a:r>
              <a:rPr sz="2000" b="1" kern="0" spc="23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2000" b="1" kern="0" spc="-10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+ 代</a:t>
            </a:r>
            <a:r>
              <a:rPr sz="2000" b="1" kern="0" spc="-11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码规范化变量</a:t>
            </a:r>
            <a:r>
              <a:rPr sz="2000" b="1" kern="0" spc="-3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+ 模块执行” 工作流</a:t>
            </a:r>
            <a:endParaRPr sz="20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624" name="textbox 624"/>
          <p:cNvSpPr/>
          <p:nvPr/>
        </p:nvSpPr>
        <p:spPr>
          <a:xfrm>
            <a:off x="523955" y="216928"/>
            <a:ext cx="4043679" cy="4660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spcBef>
                <a:spcPts val="1"/>
              </a:spcBef>
              <a:tabLst>
                <a:tab pos="14604" algn="l"/>
              </a:tabLst>
            </a:pPr>
            <a:r>
              <a:rPr sz="3200" u="sng" kern="0" spc="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	</a:t>
            </a:r>
            <a:r>
              <a:rPr sz="3200" kern="0" spc="156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3200" u="sng" kern="0" spc="46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 </a:t>
            </a:r>
            <a:r>
              <a:rPr sz="3200" u="sng" kern="0" spc="-4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技术实现</a:t>
            </a:r>
            <a:r>
              <a:rPr sz="3200" kern="0" spc="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</a:t>
            </a:r>
            <a:endParaRPr sz="3200" dirty="0">
              <a:latin typeface="SimHei"/>
              <a:ea typeface="SimHei"/>
              <a:cs typeface="SimHei"/>
            </a:endParaRPr>
          </a:p>
        </p:txBody>
      </p:sp>
      <p:pic>
        <p:nvPicPr>
          <p:cNvPr id="626" name="picture 6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142759" y="247904"/>
            <a:ext cx="1409501" cy="405320"/>
          </a:xfrm>
          <a:prstGeom prst="rect">
            <a:avLst/>
          </a:prstGeom>
        </p:spPr>
      </p:pic>
      <p:pic>
        <p:nvPicPr>
          <p:cNvPr id="628" name="picture 6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pic>
        <p:nvPicPr>
          <p:cNvPr id="630" name="picture 6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7664425" y="247084"/>
            <a:ext cx="1298309" cy="422406"/>
          </a:xfrm>
          <a:prstGeom prst="rect">
            <a:avLst/>
          </a:prstGeom>
        </p:spPr>
      </p:pic>
      <p:sp>
        <p:nvSpPr>
          <p:cNvPr id="632" name="rect 632"/>
          <p:cNvSpPr/>
          <p:nvPr/>
        </p:nvSpPr>
        <p:spPr>
          <a:xfrm>
            <a:off x="6289903" y="255511"/>
            <a:ext cx="1293329" cy="412533"/>
          </a:xfrm>
          <a:prstGeom prst="rect">
            <a:avLst/>
          </a:prstGeom>
          <a:solidFill>
            <a:srgbClr val="0E41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634" name="picture 63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9053805" y="247084"/>
            <a:ext cx="1310913" cy="422406"/>
          </a:xfrm>
          <a:prstGeom prst="rect">
            <a:avLst/>
          </a:prstGeom>
        </p:spPr>
      </p:pic>
      <p:pic>
        <p:nvPicPr>
          <p:cNvPr id="636" name="picture 6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10443185" y="247084"/>
            <a:ext cx="1310914" cy="422406"/>
          </a:xfrm>
          <a:prstGeom prst="rect">
            <a:avLst/>
          </a:prstGeom>
        </p:spPr>
      </p:pic>
      <p:sp>
        <p:nvSpPr>
          <p:cNvPr id="638" name="textbox 638"/>
          <p:cNvSpPr/>
          <p:nvPr/>
        </p:nvSpPr>
        <p:spPr>
          <a:xfrm>
            <a:off x="6277203" y="316954"/>
            <a:ext cx="5291454" cy="2914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8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>
                <a:tab pos="153670" algn="l"/>
              </a:tabLst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	</a:t>
            </a:r>
            <a:r>
              <a:rPr sz="2000" b="1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技术创新</a:t>
            </a:r>
            <a:r>
              <a:rPr sz="2000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应用简介</a:t>
            </a:r>
            <a:r>
              <a:rPr sz="1700" kern="0" spc="10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应用实际</a:t>
            </a:r>
            <a:r>
              <a:rPr sz="1700" kern="0" spc="9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未来展望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sp>
        <p:nvSpPr>
          <p:cNvPr id="640" name="textbox 640"/>
          <p:cNvSpPr/>
          <p:nvPr/>
        </p:nvSpPr>
        <p:spPr>
          <a:xfrm>
            <a:off x="1153160" y="1012952"/>
            <a:ext cx="4963159" cy="3194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77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08305" algn="l" rtl="0" eaLnBrk="0">
              <a:lnSpc>
                <a:spcPct val="87000"/>
              </a:lnSpc>
              <a:tabLst>
                <a:tab pos="635000" algn="l"/>
              </a:tabLst>
            </a:pPr>
            <a:r>
              <a:rPr sz="2000" b="1" kern="0" spc="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2000" b="1" kern="0" spc="-6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“模块配置+公式编辑+代码”的工作</a:t>
            </a:r>
            <a:r>
              <a:rPr sz="2000" b="1" kern="0" spc="-7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流</a:t>
            </a:r>
            <a:endParaRPr sz="20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642" name="path 642"/>
          <p:cNvSpPr/>
          <p:nvPr/>
        </p:nvSpPr>
        <p:spPr>
          <a:xfrm>
            <a:off x="1165860" y="1025652"/>
            <a:ext cx="396239" cy="281939"/>
          </a:xfrm>
          <a:custGeom>
            <a:avLst/>
            <a:gdLst/>
            <a:ahLst/>
            <a:cxnLst/>
            <a:rect l="0" t="0" r="0" b="0"/>
            <a:pathLst>
              <a:path w="623" h="443">
                <a:moveTo>
                  <a:pt x="0" y="0"/>
                </a:moveTo>
                <a:lnTo>
                  <a:pt x="400" y="0"/>
                </a:lnTo>
                <a:lnTo>
                  <a:pt x="623" y="220"/>
                </a:lnTo>
                <a:lnTo>
                  <a:pt x="400" y="443"/>
                </a:lnTo>
                <a:lnTo>
                  <a:pt x="0" y="443"/>
                </a:lnTo>
                <a:lnTo>
                  <a:pt x="223" y="220"/>
                </a:lnTo>
                <a:lnTo>
                  <a:pt x="0" y="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644" name="picture 6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grpSp>
        <p:nvGrpSpPr>
          <p:cNvPr id="50" name="group 50"/>
          <p:cNvGrpSpPr/>
          <p:nvPr/>
        </p:nvGrpSpPr>
        <p:grpSpPr>
          <a:xfrm rot="21600000">
            <a:off x="4885081" y="259644"/>
            <a:ext cx="1310914" cy="422406"/>
            <a:chOff x="0" y="0"/>
            <a:chExt cx="1310914" cy="422406"/>
          </a:xfrm>
        </p:grpSpPr>
        <p:pic>
          <p:nvPicPr>
            <p:cNvPr id="646" name="picture 646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648" name="textbox 648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5265" algn="l" rtl="0" eaLnBrk="0">
                <a:lnSpc>
                  <a:spcPct val="90000"/>
                </a:lnSpc>
                <a:spcBef>
                  <a:spcPts val="6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项目背景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pic>
        <p:nvPicPr>
          <p:cNvPr id="650" name="picture 65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3887723" y="1620011"/>
            <a:ext cx="373379" cy="373379"/>
          </a:xfrm>
          <a:prstGeom prst="rect">
            <a:avLst/>
          </a:prstGeom>
        </p:spPr>
      </p:pic>
      <p:pic>
        <p:nvPicPr>
          <p:cNvPr id="652" name="picture 65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7883652" y="1620011"/>
            <a:ext cx="368807" cy="368808"/>
          </a:xfrm>
          <a:prstGeom prst="rect">
            <a:avLst/>
          </a:prstGeom>
        </p:spPr>
      </p:pic>
      <p:sp>
        <p:nvSpPr>
          <p:cNvPr id="654" name="path 654"/>
          <p:cNvSpPr/>
          <p:nvPr/>
        </p:nvSpPr>
        <p:spPr>
          <a:xfrm>
            <a:off x="8476488" y="1025652"/>
            <a:ext cx="394716" cy="281939"/>
          </a:xfrm>
          <a:custGeom>
            <a:avLst/>
            <a:gdLst/>
            <a:ahLst/>
            <a:cxnLst/>
            <a:rect l="0" t="0" r="0" b="0"/>
            <a:pathLst>
              <a:path w="621" h="443">
                <a:moveTo>
                  <a:pt x="0" y="0"/>
                </a:moveTo>
                <a:lnTo>
                  <a:pt x="400" y="0"/>
                </a:lnTo>
                <a:lnTo>
                  <a:pt x="621" y="223"/>
                </a:lnTo>
                <a:lnTo>
                  <a:pt x="400" y="443"/>
                </a:lnTo>
                <a:lnTo>
                  <a:pt x="0" y="443"/>
                </a:lnTo>
                <a:lnTo>
                  <a:pt x="223" y="223"/>
                </a:lnTo>
                <a:lnTo>
                  <a:pt x="0" y="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56" name="textbox 656"/>
          <p:cNvSpPr/>
          <p:nvPr/>
        </p:nvSpPr>
        <p:spPr>
          <a:xfrm>
            <a:off x="8615076" y="2850726"/>
            <a:ext cx="120014" cy="9842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457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6509" algn="l" rtl="0" eaLnBrk="0">
              <a:lnSpc>
                <a:spcPct val="73000"/>
              </a:lnSpc>
              <a:tabLst/>
            </a:pPr>
            <a:r>
              <a:rPr sz="1100" kern="0" spc="-20" dirty="0">
                <a:solidFill>
                  <a:srgbClr val="C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B</a:t>
            </a:r>
            <a:endParaRPr sz="11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9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41000"/>
              </a:lnSpc>
              <a:tabLst/>
            </a:pPr>
            <a:endParaRPr sz="2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74000"/>
              </a:lnSpc>
              <a:spcBef>
                <a:spcPts val="1"/>
              </a:spcBef>
              <a:tabLst/>
            </a:pPr>
            <a:r>
              <a:rPr sz="1100" kern="0" spc="-20" dirty="0">
                <a:solidFill>
                  <a:srgbClr val="C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C</a:t>
            </a:r>
            <a:endParaRPr sz="1100" dirty="0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8" name="picture 6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1496567"/>
            <a:ext cx="12192000" cy="5336225"/>
          </a:xfrm>
          <a:prstGeom prst="rect">
            <a:avLst/>
          </a:prstGeom>
        </p:spPr>
      </p:pic>
      <p:pic>
        <p:nvPicPr>
          <p:cNvPr id="660" name="picture 6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6308255"/>
            <a:ext cx="12192000" cy="549744"/>
          </a:xfrm>
          <a:prstGeom prst="rect">
            <a:avLst/>
          </a:prstGeom>
        </p:spPr>
      </p:pic>
      <p:sp>
        <p:nvSpPr>
          <p:cNvPr id="662" name="textbox 662"/>
          <p:cNvSpPr/>
          <p:nvPr/>
        </p:nvSpPr>
        <p:spPr>
          <a:xfrm>
            <a:off x="520110" y="3919752"/>
            <a:ext cx="3054350" cy="25082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44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971550" algn="l" rtl="0" eaLnBrk="0">
              <a:lnSpc>
                <a:spcPct val="87000"/>
              </a:lnSpc>
              <a:tabLst/>
            </a:pPr>
            <a:r>
              <a:rPr sz="1200" b="1" kern="0" spc="-4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图7.欢迎词</a:t>
            </a:r>
            <a:endParaRPr sz="1200" dirty="0">
              <a:latin typeface="KaiTi"/>
              <a:ea typeface="KaiTi"/>
              <a:cs typeface="KaiTi"/>
            </a:endParaRPr>
          </a:p>
          <a:p>
            <a:pPr marL="488315" algn="l" rtl="0" eaLnBrk="0">
              <a:lnSpc>
                <a:spcPts val="1560"/>
              </a:lnSpc>
              <a:spcBef>
                <a:spcPts val="1605"/>
              </a:spcBef>
              <a:tabLst>
                <a:tab pos="655319" algn="l"/>
              </a:tabLst>
            </a:pPr>
            <a:r>
              <a:rPr sz="2000" kern="0" spc="0" dirty="0">
                <a:solidFill>
                  <a:srgbClr val="823522">
                    <a:alpha val="100000"/>
                  </a:srgbClr>
                </a:solidFill>
                <a:latin typeface="Arial"/>
                <a:ea typeface="Arial"/>
                <a:cs typeface="Arial"/>
              </a:rPr>
              <a:t>	</a:t>
            </a:r>
            <a:r>
              <a:rPr sz="2000" kern="0" spc="-260" dirty="0">
                <a:solidFill>
                  <a:srgbClr val="823522">
                    <a:alpha val="100000"/>
                  </a:srgbClr>
                </a:solidFill>
                <a:latin typeface="Arial"/>
                <a:ea typeface="Arial"/>
                <a:cs typeface="Arial"/>
              </a:rPr>
              <a:t>Al</a:t>
            </a:r>
            <a:r>
              <a:rPr sz="2000" kern="0" spc="-260" dirty="0">
                <a:solidFill>
                  <a:srgbClr val="823522">
                    <a:alpha val="100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2000" kern="0" spc="-260" dirty="0">
                <a:solidFill>
                  <a:srgbClr val="89383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助理操作流程</a:t>
            </a:r>
            <a:endParaRPr sz="2000" dirty="0">
              <a:latin typeface="Microsoft YaHei"/>
              <a:ea typeface="Microsoft YaHei"/>
              <a:cs typeface="Microsoft YaHei"/>
            </a:endParaRPr>
          </a:p>
          <a:p>
            <a:pPr marL="19684" indent="6350" algn="l" rtl="0" eaLnBrk="0">
              <a:lnSpc>
                <a:spcPct val="112000"/>
              </a:lnSpc>
              <a:spcBef>
                <a:spcPts val="1027"/>
              </a:spcBef>
              <a:tabLst/>
            </a:pPr>
            <a:r>
              <a:rPr sz="1200" b="1" kern="0" spc="9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1.</a:t>
            </a:r>
            <a:r>
              <a:rPr sz="1200" b="1" kern="0" spc="9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启动交互</a:t>
            </a:r>
            <a:r>
              <a:rPr sz="1200" kern="0" spc="9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：打开日程规划精灵</a:t>
            </a: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AI</a:t>
            </a:r>
            <a:r>
              <a:rPr sz="1200" kern="0" spc="9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助理，</a:t>
            </a:r>
            <a:r>
              <a:rPr sz="1200" kern="0" spc="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通过互动问答快速熟悉功能。</a:t>
            </a:r>
            <a:endParaRPr sz="1200" dirty="0">
              <a:latin typeface="KaiTi"/>
              <a:ea typeface="KaiTi"/>
              <a:cs typeface="KaiTi"/>
            </a:endParaRPr>
          </a:p>
          <a:p>
            <a:pPr marL="13334" indent="2540" algn="l" rtl="0" eaLnBrk="0">
              <a:lnSpc>
                <a:spcPct val="111000"/>
              </a:lnSpc>
              <a:spcBef>
                <a:spcPts val="401"/>
              </a:spcBef>
              <a:tabLst/>
            </a:pPr>
            <a:r>
              <a:rPr sz="1200" b="1" kern="0" spc="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2.</a:t>
            </a:r>
            <a:r>
              <a:rPr sz="1200" b="1" kern="0" spc="8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演示查看</a:t>
            </a:r>
            <a:r>
              <a:rPr sz="1200" kern="0" spc="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：</a:t>
            </a:r>
            <a:r>
              <a:rPr sz="1200" kern="0" spc="-2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200" kern="0" spc="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点击演示选项，</a:t>
            </a: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AI</a:t>
            </a:r>
            <a:r>
              <a:rPr sz="1200" kern="0" spc="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生成带特</a:t>
            </a:r>
            <a:r>
              <a:rPr sz="1200" kern="0" spc="6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殊符号与标签的“起止</a:t>
            </a:r>
            <a:r>
              <a:rPr sz="1200" kern="0" spc="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时间+任务</a:t>
            </a:r>
            <a:r>
              <a:rPr sz="1200" kern="0" spc="-4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200" kern="0" spc="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”示例。</a:t>
            </a:r>
            <a:endParaRPr sz="1200" dirty="0">
              <a:latin typeface="KaiTi"/>
              <a:ea typeface="KaiTi"/>
              <a:cs typeface="KaiTi"/>
            </a:endParaRPr>
          </a:p>
          <a:p>
            <a:pPr marL="12700" indent="5080" algn="l" rtl="0" eaLnBrk="0">
              <a:lnSpc>
                <a:spcPct val="111000"/>
              </a:lnSpc>
              <a:spcBef>
                <a:spcPts val="429"/>
              </a:spcBef>
              <a:tabLst/>
            </a:pPr>
            <a:r>
              <a:rPr sz="1200" b="1" kern="0" spc="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3.</a:t>
            </a:r>
            <a:r>
              <a:rPr sz="1200" kern="0" spc="-20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200" b="1" kern="0" spc="5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自主生成</a:t>
            </a:r>
            <a:r>
              <a:rPr sz="1200" kern="0" spc="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：输入起止时间，</a:t>
            </a:r>
            <a:r>
              <a:rPr sz="1200" kern="0" spc="-20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200" kern="0" spc="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自行生成日</a:t>
            </a:r>
            <a:r>
              <a:rPr sz="1200" kern="0" spc="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程并同步至钉钉日历。</a:t>
            </a:r>
            <a:endParaRPr sz="1200" dirty="0">
              <a:latin typeface="KaiTi"/>
              <a:ea typeface="KaiTi"/>
              <a:cs typeface="KaiTi"/>
            </a:endParaRPr>
          </a:p>
          <a:p>
            <a:pPr algn="l" rtl="0" eaLnBrk="0">
              <a:lnSpc>
                <a:spcPct val="120000"/>
              </a:lnSpc>
              <a:tabLst/>
            </a:pPr>
            <a:endParaRPr sz="300" dirty="0">
              <a:latin typeface="Arial"/>
              <a:ea typeface="Arial"/>
              <a:cs typeface="Arial"/>
            </a:endParaRPr>
          </a:p>
          <a:p>
            <a:pPr marL="13334" algn="l" rtl="0" eaLnBrk="0">
              <a:lnSpc>
                <a:spcPct val="112000"/>
              </a:lnSpc>
              <a:spcBef>
                <a:spcPts val="1"/>
              </a:spcBef>
              <a:tabLst/>
            </a:pPr>
            <a:r>
              <a:rPr sz="1200" b="1" kern="0" spc="9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4.</a:t>
            </a:r>
            <a:r>
              <a:rPr sz="1200" b="1" kern="0" spc="9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查看提醒</a:t>
            </a:r>
            <a:r>
              <a:rPr sz="1200" kern="0" spc="9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：可随时查看日程，也可开启</a:t>
            </a:r>
            <a:r>
              <a:rPr sz="1200" kern="0" spc="4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AI</a:t>
            </a:r>
            <a:r>
              <a:rPr sz="1200" kern="0" spc="9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定时提醒功能。</a:t>
            </a:r>
            <a:endParaRPr sz="1200" dirty="0">
              <a:latin typeface="KaiTi"/>
              <a:ea typeface="KaiTi"/>
              <a:cs typeface="KaiTi"/>
            </a:endParaRPr>
          </a:p>
        </p:txBody>
      </p:sp>
      <p:pic>
        <p:nvPicPr>
          <p:cNvPr id="664" name="picture 6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83692" y="4101083"/>
            <a:ext cx="425195" cy="425196"/>
          </a:xfrm>
          <a:prstGeom prst="rect">
            <a:avLst/>
          </a:prstGeom>
        </p:spPr>
      </p:pic>
      <p:sp>
        <p:nvSpPr>
          <p:cNvPr id="666" name="textbox 666"/>
          <p:cNvSpPr/>
          <p:nvPr/>
        </p:nvSpPr>
        <p:spPr>
          <a:xfrm>
            <a:off x="9248393" y="3531132"/>
            <a:ext cx="1302385" cy="29025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44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1200" b="1" kern="0" spc="-2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图10.突发事件演</a:t>
            </a:r>
            <a:r>
              <a:rPr sz="1200" b="1" kern="0" spc="-3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示</a:t>
            </a:r>
            <a:endParaRPr sz="1200" dirty="0">
              <a:latin typeface="KaiTi"/>
              <a:ea typeface="KaiTi"/>
              <a:cs typeface="KaiTi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4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3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spcBef>
                <a:spcPts val="1"/>
              </a:spcBef>
              <a:tabLst/>
            </a:pPr>
            <a:r>
              <a:rPr sz="1200" b="1" kern="0" spc="-7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图11.</a:t>
            </a:r>
            <a:r>
              <a:rPr sz="1200" kern="0" spc="-26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200" b="1" kern="0" spc="-7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自动规划</a:t>
            </a:r>
            <a:endParaRPr sz="1200" dirty="0">
              <a:latin typeface="KaiTi"/>
              <a:ea typeface="KaiTi"/>
              <a:cs typeface="KaiTi"/>
            </a:endParaRPr>
          </a:p>
        </p:txBody>
      </p:sp>
      <p:sp>
        <p:nvSpPr>
          <p:cNvPr id="668" name="textbox 668"/>
          <p:cNvSpPr/>
          <p:nvPr/>
        </p:nvSpPr>
        <p:spPr>
          <a:xfrm>
            <a:off x="5364734" y="3531132"/>
            <a:ext cx="1226185" cy="29025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44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1200" b="1" kern="0" spc="-6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图8.</a:t>
            </a:r>
            <a:r>
              <a:rPr sz="1200" kern="0" spc="-28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200" b="1" kern="0" spc="-6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日程规划实例</a:t>
            </a:r>
            <a:endParaRPr sz="1200" dirty="0">
              <a:latin typeface="KaiTi"/>
              <a:ea typeface="KaiTi"/>
              <a:cs typeface="KaiTi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4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3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spcBef>
                <a:spcPts val="1"/>
              </a:spcBef>
              <a:tabLst/>
            </a:pPr>
            <a:r>
              <a:rPr sz="1200" b="1" kern="0" spc="-3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图9.社交功能体验</a:t>
            </a:r>
            <a:endParaRPr sz="1200" dirty="0">
              <a:latin typeface="KaiTi"/>
              <a:ea typeface="KaiTi"/>
              <a:cs typeface="KaiTi"/>
            </a:endParaRPr>
          </a:p>
        </p:txBody>
      </p:sp>
      <p:pic>
        <p:nvPicPr>
          <p:cNvPr id="670" name="picture 67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0" y="766762"/>
            <a:ext cx="12192000" cy="190179"/>
          </a:xfrm>
          <a:prstGeom prst="rect">
            <a:avLst/>
          </a:prstGeom>
        </p:spPr>
      </p:pic>
      <p:pic>
        <p:nvPicPr>
          <p:cNvPr id="672" name="picture 67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282678" y="247084"/>
            <a:ext cx="5471421" cy="422521"/>
          </a:xfrm>
          <a:prstGeom prst="rect">
            <a:avLst/>
          </a:prstGeom>
        </p:spPr>
      </p:pic>
      <p:sp>
        <p:nvSpPr>
          <p:cNvPr id="674" name="textbox 674"/>
          <p:cNvSpPr/>
          <p:nvPr/>
        </p:nvSpPr>
        <p:spPr>
          <a:xfrm>
            <a:off x="523955" y="216928"/>
            <a:ext cx="4043679" cy="4692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6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>
                <a:tab pos="14604" algn="l"/>
              </a:tabLst>
            </a:pPr>
            <a:r>
              <a:rPr sz="3200" u="sng" kern="0" spc="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	</a:t>
            </a:r>
            <a:r>
              <a:rPr sz="3200" kern="0" spc="156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3200" u="sng" kern="0" spc="46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 </a:t>
            </a:r>
            <a:r>
              <a:rPr sz="3200" u="sng" kern="0" spc="-4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操作介绍</a:t>
            </a:r>
            <a:r>
              <a:rPr sz="3200" kern="0" spc="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</a:t>
            </a:r>
            <a:endParaRPr sz="3200" dirty="0">
              <a:latin typeface="SimHei"/>
              <a:ea typeface="SimHei"/>
              <a:cs typeface="SimHei"/>
            </a:endParaRPr>
          </a:p>
        </p:txBody>
      </p:sp>
      <p:pic>
        <p:nvPicPr>
          <p:cNvPr id="676" name="picture 67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3142759" y="247904"/>
            <a:ext cx="1409501" cy="405320"/>
          </a:xfrm>
          <a:prstGeom prst="rect">
            <a:avLst/>
          </a:prstGeom>
        </p:spPr>
      </p:pic>
      <p:pic>
        <p:nvPicPr>
          <p:cNvPr id="678" name="picture 67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sp>
        <p:nvSpPr>
          <p:cNvPr id="680" name="textbox 680"/>
          <p:cNvSpPr/>
          <p:nvPr/>
        </p:nvSpPr>
        <p:spPr>
          <a:xfrm>
            <a:off x="3079495" y="982944"/>
            <a:ext cx="4523740" cy="3543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34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07034" algn="l" rtl="0" eaLnBrk="0">
              <a:lnSpc>
                <a:spcPts val="2588"/>
              </a:lnSpc>
              <a:tabLst>
                <a:tab pos="501650" algn="l"/>
              </a:tabLst>
            </a:pPr>
            <a:r>
              <a:rPr sz="2000" b="1" kern="0" spc="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2000" b="1" kern="0" spc="-1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操作介绍 </a:t>
            </a:r>
            <a:r>
              <a:rPr sz="2000" kern="0" spc="-1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/Operation</a:t>
            </a:r>
            <a:r>
              <a:rPr sz="2000" kern="0" spc="19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2000" kern="0" spc="-1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Intro</a:t>
            </a:r>
            <a:r>
              <a:rPr sz="2000" kern="0" spc="-2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duction</a:t>
            </a:r>
            <a:endParaRPr sz="20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682" name="path 682"/>
          <p:cNvSpPr/>
          <p:nvPr/>
        </p:nvSpPr>
        <p:spPr>
          <a:xfrm>
            <a:off x="3092195" y="1027176"/>
            <a:ext cx="394716" cy="281940"/>
          </a:xfrm>
          <a:custGeom>
            <a:avLst/>
            <a:gdLst/>
            <a:ahLst/>
            <a:cxnLst/>
            <a:rect l="0" t="0" r="0" b="0"/>
            <a:pathLst>
              <a:path w="621" h="444">
                <a:moveTo>
                  <a:pt x="0" y="0"/>
                </a:moveTo>
                <a:lnTo>
                  <a:pt x="398" y="0"/>
                </a:lnTo>
                <a:lnTo>
                  <a:pt x="621" y="223"/>
                </a:lnTo>
                <a:lnTo>
                  <a:pt x="398" y="444"/>
                </a:lnTo>
                <a:lnTo>
                  <a:pt x="0" y="444"/>
                </a:lnTo>
                <a:lnTo>
                  <a:pt x="220" y="223"/>
                </a:lnTo>
                <a:lnTo>
                  <a:pt x="0" y="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84" name="rect 684"/>
          <p:cNvSpPr/>
          <p:nvPr/>
        </p:nvSpPr>
        <p:spPr>
          <a:xfrm>
            <a:off x="7674826" y="258571"/>
            <a:ext cx="1286979" cy="406184"/>
          </a:xfrm>
          <a:prstGeom prst="rect">
            <a:avLst/>
          </a:prstGeom>
          <a:solidFill>
            <a:srgbClr val="0E41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86" name="textbox 686"/>
          <p:cNvSpPr/>
          <p:nvPr/>
        </p:nvSpPr>
        <p:spPr>
          <a:xfrm>
            <a:off x="6468135" y="321145"/>
            <a:ext cx="5100320" cy="2889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31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/>
            </a:pP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技术创新</a:t>
            </a:r>
            <a:r>
              <a:rPr sz="1700" kern="0" spc="27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2000" b="1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应用简介</a:t>
            </a:r>
            <a:r>
              <a:rPr sz="2000" kern="0" spc="13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应用实际</a:t>
            </a:r>
            <a:r>
              <a:rPr sz="1700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未</a:t>
            </a:r>
            <a:r>
              <a:rPr sz="1700" b="1" kern="0" spc="5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来展望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pic>
        <p:nvPicPr>
          <p:cNvPr id="688" name="picture 68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grpSp>
        <p:nvGrpSpPr>
          <p:cNvPr id="52" name="group 52"/>
          <p:cNvGrpSpPr/>
          <p:nvPr/>
        </p:nvGrpSpPr>
        <p:grpSpPr>
          <a:xfrm rot="21600000">
            <a:off x="4885081" y="259644"/>
            <a:ext cx="1310914" cy="422406"/>
            <a:chOff x="0" y="0"/>
            <a:chExt cx="1310914" cy="422406"/>
          </a:xfrm>
        </p:grpSpPr>
        <p:pic>
          <p:nvPicPr>
            <p:cNvPr id="690" name="picture 69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692" name="textbox 692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5265" algn="l" rtl="0" eaLnBrk="0">
                <a:lnSpc>
                  <a:spcPct val="90000"/>
                </a:lnSpc>
                <a:spcBef>
                  <a:spcPts val="6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项目背景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pic>
        <p:nvPicPr>
          <p:cNvPr id="694" name="picture 69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10949940" y="4896611"/>
            <a:ext cx="701040" cy="701039"/>
          </a:xfrm>
          <a:prstGeom prst="rect">
            <a:avLst/>
          </a:prstGeom>
        </p:spPr>
      </p:pic>
      <p:pic>
        <p:nvPicPr>
          <p:cNvPr id="696" name="picture 69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11075517" y="2275797"/>
            <a:ext cx="637337" cy="721445"/>
          </a:xfrm>
          <a:prstGeom prst="rect">
            <a:avLst/>
          </a:prstGeom>
        </p:spPr>
      </p:pic>
      <p:pic>
        <p:nvPicPr>
          <p:cNvPr id="698" name="picture 69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7091119" y="4881371"/>
            <a:ext cx="627992" cy="717804"/>
          </a:xfrm>
          <a:prstGeom prst="rect">
            <a:avLst/>
          </a:prstGeom>
        </p:spPr>
      </p:pic>
      <p:pic>
        <p:nvPicPr>
          <p:cNvPr id="700" name="picture 70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6979919" y="2343911"/>
            <a:ext cx="594359" cy="5867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picture 7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069488" y="1389300"/>
            <a:ext cx="3344757" cy="4765199"/>
          </a:xfrm>
          <a:prstGeom prst="rect">
            <a:avLst/>
          </a:prstGeom>
        </p:spPr>
      </p:pic>
      <p:grpSp>
        <p:nvGrpSpPr>
          <p:cNvPr id="54" name="group 54"/>
          <p:cNvGrpSpPr/>
          <p:nvPr/>
        </p:nvGrpSpPr>
        <p:grpSpPr>
          <a:xfrm rot="21600000">
            <a:off x="755650" y="2241550"/>
            <a:ext cx="6931025" cy="1895108"/>
            <a:chOff x="0" y="0"/>
            <a:chExt cx="6931025" cy="1895108"/>
          </a:xfrm>
        </p:grpSpPr>
        <p:pic>
          <p:nvPicPr>
            <p:cNvPr id="704" name="picture 70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6931025" cy="1743688"/>
            </a:xfrm>
            <a:prstGeom prst="rect">
              <a:avLst/>
            </a:prstGeom>
          </p:spPr>
        </p:pic>
        <p:sp>
          <p:nvSpPr>
            <p:cNvPr id="706" name="textbox 706"/>
            <p:cNvSpPr/>
            <p:nvPr/>
          </p:nvSpPr>
          <p:spPr>
            <a:xfrm>
              <a:off x="-12700" y="-12700"/>
              <a:ext cx="6956425" cy="19208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64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6532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119379" algn="l" rtl="0" eaLnBrk="0">
                <a:lnSpc>
                  <a:spcPct val="87000"/>
                </a:lnSpc>
                <a:tabLst/>
              </a:pPr>
              <a:r>
                <a:rPr sz="1400" kern="0" spc="-10" dirty="0">
                  <a:solidFill>
                    <a:srgbClr val="C00000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•</a:t>
              </a:r>
              <a:r>
                <a:rPr sz="1400" kern="0" spc="90" dirty="0">
                  <a:solidFill>
                    <a:srgbClr val="C00000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    </a:t>
              </a:r>
              <a:r>
                <a:rPr sz="1400" b="1" kern="0" spc="-1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时间适配：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获取并灵活调整用户时间，满足动态时间需求。</a:t>
              </a:r>
              <a:endParaRPr sz="1400" dirty="0">
                <a:latin typeface="KaiTi"/>
                <a:ea typeface="KaiTi"/>
                <a:cs typeface="KaiTi"/>
              </a:endParaRPr>
            </a:p>
            <a:p>
              <a:pPr algn="r" rtl="0" eaLnBrk="0">
                <a:lnSpc>
                  <a:spcPct val="87000"/>
                </a:lnSpc>
                <a:spcBef>
                  <a:spcPts val="1464"/>
                </a:spcBef>
                <a:tabLst/>
              </a:pPr>
              <a:r>
                <a:rPr sz="1400" kern="0" spc="-30" dirty="0">
                  <a:solidFill>
                    <a:srgbClr val="C00000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•     </a:t>
              </a:r>
              <a:r>
                <a:rPr sz="1400" b="1" kern="0" spc="-3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变量创建：</a:t>
              </a:r>
              <a:r>
                <a:rPr sz="1400" kern="0" spc="-3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生成流程变量，存储</a:t>
              </a:r>
              <a:r>
                <a:rPr sz="1400" kern="0" spc="-4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日期调整结果、</a:t>
              </a:r>
              <a:r>
                <a:rPr sz="1400" kern="0" spc="-36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400" kern="0" spc="-4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日程参与者等信息，便于后续调用。</a:t>
              </a:r>
              <a:endParaRPr sz="1400" dirty="0">
                <a:latin typeface="KaiTi"/>
                <a:ea typeface="KaiTi"/>
                <a:cs typeface="KaiTi"/>
              </a:endParaRPr>
            </a:p>
            <a:p>
              <a:pPr marL="119379" algn="l" rtl="0" eaLnBrk="0">
                <a:lnSpc>
                  <a:spcPct val="87000"/>
                </a:lnSpc>
                <a:spcBef>
                  <a:spcPts val="1474"/>
                </a:spcBef>
                <a:tabLst/>
              </a:pPr>
              <a:r>
                <a:rPr sz="1400" kern="0" spc="10" dirty="0">
                  <a:solidFill>
                    <a:srgbClr val="C00000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•    </a:t>
              </a:r>
              <a:r>
                <a:rPr sz="1400" b="1" kern="0" spc="1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冲突检测：</a:t>
              </a:r>
              <a:r>
                <a:rPr sz="1400" kern="0" spc="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查询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已有日程，避免新日程与原有日程冲突。</a:t>
              </a:r>
              <a:endParaRPr sz="1400" dirty="0">
                <a:latin typeface="KaiTi"/>
                <a:ea typeface="KaiTi"/>
                <a:cs typeface="KaiTi"/>
              </a:endParaRPr>
            </a:p>
            <a:p>
              <a:pPr marL="119379" algn="l" rtl="0" eaLnBrk="0">
                <a:lnSpc>
                  <a:spcPct val="87000"/>
                </a:lnSpc>
                <a:spcBef>
                  <a:spcPts val="1399"/>
                </a:spcBef>
                <a:tabLst/>
              </a:pPr>
              <a:r>
                <a:rPr sz="1400" kern="0" spc="-10" dirty="0">
                  <a:solidFill>
                    <a:srgbClr val="C00000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•     </a:t>
              </a:r>
              <a:r>
                <a:rPr sz="1400" b="1" kern="0" spc="-1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日程落地：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将处理好的时间、人员等信息，生成钉钉正式日程。</a:t>
              </a:r>
              <a:endParaRPr sz="1400" dirty="0">
                <a:latin typeface="KaiTi"/>
                <a:ea typeface="KaiTi"/>
                <a:cs typeface="KaiTi"/>
              </a:endParaRPr>
            </a:p>
            <a:p>
              <a:pPr algn="l" rtl="0" eaLnBrk="0">
                <a:lnSpc>
                  <a:spcPct val="106000"/>
                </a:lnSpc>
                <a:tabLst/>
              </a:pPr>
              <a:endParaRPr sz="1100" dirty="0">
                <a:latin typeface="Arial"/>
                <a:ea typeface="Arial"/>
                <a:cs typeface="Arial"/>
              </a:endParaRPr>
            </a:p>
            <a:p>
              <a:pPr marL="134620" algn="l" rtl="0" eaLnBrk="0">
                <a:lnSpc>
                  <a:spcPct val="87000"/>
                </a:lnSpc>
                <a:spcBef>
                  <a:spcPts val="4"/>
                </a:spcBef>
                <a:tabLst/>
              </a:pPr>
              <a:r>
                <a:rPr sz="1400" kern="0" spc="10" dirty="0">
                  <a:solidFill>
                    <a:srgbClr val="C00000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•    </a:t>
              </a:r>
              <a:r>
                <a:rPr sz="1400" b="1" kern="0" spc="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AI</a:t>
              </a:r>
              <a:r>
                <a:rPr sz="1400" b="1" kern="0" spc="1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增效：</a:t>
              </a:r>
              <a:r>
                <a:rPr sz="1400" kern="0" spc="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通过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AI</a:t>
              </a:r>
              <a:r>
                <a:rPr sz="1400" kern="0" spc="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辅助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生成日程描述，提升输出质量。</a:t>
              </a:r>
              <a:endParaRPr sz="1400" dirty="0">
                <a:latin typeface="KaiTi"/>
                <a:ea typeface="KaiTi"/>
                <a:cs typeface="KaiTi"/>
              </a:endParaRPr>
            </a:p>
          </p:txBody>
        </p:sp>
      </p:grpSp>
      <p:grpSp>
        <p:nvGrpSpPr>
          <p:cNvPr id="56" name="group 56"/>
          <p:cNvGrpSpPr/>
          <p:nvPr/>
        </p:nvGrpSpPr>
        <p:grpSpPr>
          <a:xfrm rot="21600000">
            <a:off x="762000" y="4707635"/>
            <a:ext cx="6918959" cy="1441703"/>
            <a:chOff x="0" y="0"/>
            <a:chExt cx="6918959" cy="1441703"/>
          </a:xfrm>
        </p:grpSpPr>
        <p:grpSp>
          <p:nvGrpSpPr>
            <p:cNvPr id="58" name="group 58"/>
            <p:cNvGrpSpPr/>
            <p:nvPr/>
          </p:nvGrpSpPr>
          <p:grpSpPr>
            <a:xfrm rot="21600000">
              <a:off x="0" y="0"/>
              <a:ext cx="6918959" cy="1441703"/>
              <a:chOff x="0" y="0"/>
              <a:chExt cx="6918959" cy="1441703"/>
            </a:xfrm>
          </p:grpSpPr>
          <p:sp>
            <p:nvSpPr>
              <p:cNvPr id="708" name="path 708"/>
              <p:cNvSpPr/>
              <p:nvPr/>
            </p:nvSpPr>
            <p:spPr>
              <a:xfrm>
                <a:off x="16763" y="0"/>
                <a:ext cx="6900671" cy="656844"/>
              </a:xfrm>
              <a:custGeom>
                <a:avLst/>
                <a:gdLst/>
                <a:ahLst/>
                <a:cxnLst/>
                <a:rect l="0" t="0" r="0" b="0"/>
                <a:pathLst>
                  <a:path w="10867" h="1034">
                    <a:moveTo>
                      <a:pt x="0" y="0"/>
                    </a:moveTo>
                    <a:lnTo>
                      <a:pt x="10867" y="0"/>
                    </a:lnTo>
                    <a:lnTo>
                      <a:pt x="10867" y="1034"/>
                    </a:lnTo>
                    <a:lnTo>
                      <a:pt x="0" y="10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D76EE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0" name="path 710"/>
              <p:cNvSpPr/>
              <p:nvPr/>
            </p:nvSpPr>
            <p:spPr>
              <a:xfrm>
                <a:off x="0" y="656844"/>
                <a:ext cx="6918959" cy="784859"/>
              </a:xfrm>
              <a:custGeom>
                <a:avLst/>
                <a:gdLst/>
                <a:ahLst/>
                <a:cxnLst/>
                <a:rect l="0" t="0" r="0" b="0"/>
                <a:pathLst>
                  <a:path w="10895" h="1235">
                    <a:moveTo>
                      <a:pt x="0" y="0"/>
                    </a:moveTo>
                    <a:lnTo>
                      <a:pt x="10895" y="0"/>
                    </a:lnTo>
                    <a:lnTo>
                      <a:pt x="10895" y="1235"/>
                    </a:lnTo>
                    <a:lnTo>
                      <a:pt x="0" y="12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E3F3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712" name="textbox 712"/>
            <p:cNvSpPr/>
            <p:nvPr/>
          </p:nvSpPr>
          <p:spPr>
            <a:xfrm>
              <a:off x="-12700" y="-12700"/>
              <a:ext cx="6944359" cy="146748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2488564" algn="l" rtl="0" eaLnBrk="0">
                <a:lnSpc>
                  <a:spcPct val="87000"/>
                </a:lnSpc>
                <a:spcBef>
                  <a:spcPts val="1"/>
                </a:spcBef>
                <a:tabLst/>
              </a:pPr>
              <a:r>
                <a:rPr sz="2000" b="1" kern="0" spc="-1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效  果  分  析</a:t>
              </a:r>
              <a:endParaRPr sz="2000" dirty="0">
                <a:latin typeface="Microsoft YaHei"/>
                <a:ea typeface="Microsoft YaHei"/>
                <a:cs typeface="Microsoft YaHei"/>
              </a:endParaRPr>
            </a:p>
            <a:p>
              <a:pPr algn="l" rtl="0" eaLnBrk="0">
                <a:lnSpc>
                  <a:spcPct val="183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112395" algn="l" rtl="0" eaLnBrk="0">
                <a:lnSpc>
                  <a:spcPct val="87000"/>
                </a:lnSpc>
                <a:spcBef>
                  <a:spcPts val="428"/>
                </a:spcBef>
                <a:tabLst/>
              </a:pPr>
              <a:r>
                <a:rPr sz="1400" kern="0" spc="10" dirty="0">
                  <a:solidFill>
                    <a:srgbClr val="000000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•    </a:t>
              </a:r>
              <a:r>
                <a:rPr sz="1400" kern="0" spc="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本工作流是常规日程规划的</a:t>
              </a:r>
              <a:r>
                <a:rPr sz="1400" b="1" kern="0" spc="1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基础功能</a:t>
              </a:r>
              <a:r>
                <a:rPr sz="1400" kern="0" spc="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，是后续特定日程导入的</a:t>
              </a:r>
              <a:r>
                <a:rPr sz="1400" b="1" kern="0" spc="1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必经环节</a:t>
              </a:r>
              <a:r>
                <a:rPr sz="1400" kern="0" spc="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，为实现更</a:t>
              </a:r>
              <a:endParaRPr sz="1400" dirty="0">
                <a:latin typeface="KaiTi"/>
                <a:ea typeface="KaiTi"/>
                <a:cs typeface="KaiTi"/>
              </a:endParaRPr>
            </a:p>
            <a:p>
              <a:pPr marL="412115" algn="l" rtl="0" eaLnBrk="0">
                <a:lnSpc>
                  <a:spcPts val="2519"/>
                </a:lnSpc>
                <a:tabLst/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高效、精准的日程设计</a:t>
              </a:r>
              <a:r>
                <a:rPr sz="1400" b="1" kern="0" spc="-1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提供核心</a:t>
              </a:r>
              <a:r>
                <a:rPr sz="1400" b="1" kern="0" spc="-2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支撑</a:t>
              </a:r>
              <a:r>
                <a:rPr sz="1400" kern="0" spc="-2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。</a:t>
              </a:r>
              <a:endParaRPr sz="1400" dirty="0">
                <a:latin typeface="KaiTi"/>
                <a:ea typeface="KaiTi"/>
                <a:cs typeface="KaiTi"/>
              </a:endParaRPr>
            </a:p>
          </p:txBody>
        </p:sp>
      </p:grpSp>
      <p:pic>
        <p:nvPicPr>
          <p:cNvPr id="714" name="picture 7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202604"/>
            <a:ext cx="12192000" cy="630188"/>
          </a:xfrm>
          <a:prstGeom prst="rect">
            <a:avLst/>
          </a:prstGeom>
        </p:spPr>
      </p:pic>
      <p:grpSp>
        <p:nvGrpSpPr>
          <p:cNvPr id="60" name="group 60"/>
          <p:cNvGrpSpPr/>
          <p:nvPr/>
        </p:nvGrpSpPr>
        <p:grpSpPr>
          <a:xfrm rot="21600000">
            <a:off x="0" y="6308255"/>
            <a:ext cx="12192000" cy="549744"/>
            <a:chOff x="0" y="0"/>
            <a:chExt cx="12192000" cy="549744"/>
          </a:xfrm>
        </p:grpSpPr>
        <p:pic>
          <p:nvPicPr>
            <p:cNvPr id="716" name="picture 7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12192000" cy="549744"/>
            </a:xfrm>
            <a:prstGeom prst="rect">
              <a:avLst/>
            </a:prstGeom>
          </p:spPr>
        </p:pic>
        <p:sp>
          <p:nvSpPr>
            <p:cNvPr id="718" name="textbox 718"/>
            <p:cNvSpPr/>
            <p:nvPr/>
          </p:nvSpPr>
          <p:spPr>
            <a:xfrm>
              <a:off x="-12700" y="-12700"/>
              <a:ext cx="12217400" cy="58674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68000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9335134" algn="l" rtl="0" eaLnBrk="0">
                <a:lnSpc>
                  <a:spcPts val="219"/>
                </a:lnSpc>
                <a:spcBef>
                  <a:spcPts val="1"/>
                </a:spcBef>
                <a:tabLst/>
              </a:pPr>
              <a:r>
                <a:rPr sz="1200" b="1" kern="0" spc="-2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.</a:t>
              </a:r>
              <a:endParaRPr sz="1200" dirty="0">
                <a:latin typeface="KaiTi"/>
                <a:ea typeface="KaiTi"/>
                <a:cs typeface="KaiTi"/>
              </a:endParaRPr>
            </a:p>
          </p:txBody>
        </p:sp>
      </p:grpSp>
      <p:sp>
        <p:nvSpPr>
          <p:cNvPr id="720" name="textbox 720"/>
          <p:cNvSpPr/>
          <p:nvPr/>
        </p:nvSpPr>
        <p:spPr>
          <a:xfrm>
            <a:off x="762000" y="1554479"/>
            <a:ext cx="6918959" cy="658494"/>
          </a:xfrm>
          <a:prstGeom prst="rect">
            <a:avLst/>
          </a:pr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2494914" algn="l" rtl="0" eaLnBrk="0">
              <a:lnSpc>
                <a:spcPct val="87000"/>
              </a:lnSpc>
              <a:spcBef>
                <a:spcPts val="1"/>
              </a:spcBef>
              <a:tabLst/>
            </a:pPr>
            <a:r>
              <a:rPr sz="2000" b="1" kern="0" spc="-1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流  程  介  绍</a:t>
            </a:r>
            <a:endParaRPr sz="2000" dirty="0">
              <a:latin typeface="Microsoft YaHei"/>
              <a:ea typeface="Microsoft YaHei"/>
              <a:cs typeface="Microsoft YaHei"/>
            </a:endParaRPr>
          </a:p>
        </p:txBody>
      </p:sp>
      <p:pic>
        <p:nvPicPr>
          <p:cNvPr id="722" name="picture 7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0" y="766762"/>
            <a:ext cx="12192000" cy="190179"/>
          </a:xfrm>
          <a:prstGeom prst="rect">
            <a:avLst/>
          </a:prstGeom>
        </p:spPr>
      </p:pic>
      <p:pic>
        <p:nvPicPr>
          <p:cNvPr id="724" name="picture 7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282678" y="247084"/>
            <a:ext cx="5471421" cy="422521"/>
          </a:xfrm>
          <a:prstGeom prst="rect">
            <a:avLst/>
          </a:prstGeom>
        </p:spPr>
      </p:pic>
      <p:sp>
        <p:nvSpPr>
          <p:cNvPr id="726" name="textbox 726"/>
          <p:cNvSpPr/>
          <p:nvPr/>
        </p:nvSpPr>
        <p:spPr>
          <a:xfrm>
            <a:off x="3079495" y="1014476"/>
            <a:ext cx="4951729" cy="3098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6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07034" algn="l" rtl="0" eaLnBrk="0">
              <a:lnSpc>
                <a:spcPct val="88000"/>
              </a:lnSpc>
              <a:spcBef>
                <a:spcPts val="1"/>
              </a:spcBef>
              <a:tabLst>
                <a:tab pos="499744" algn="l"/>
              </a:tabLst>
            </a:pPr>
            <a:r>
              <a:rPr sz="2000" b="1" kern="0" spc="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2000" b="1" kern="0" spc="10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创建日程工作流 </a:t>
            </a:r>
            <a:r>
              <a:rPr sz="1500" kern="0" spc="10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/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Create</a:t>
            </a:r>
            <a:r>
              <a:rPr sz="1500" kern="0" spc="10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schedule</a:t>
            </a:r>
            <a:r>
              <a:rPr sz="1500" kern="0" spc="10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workflow</a:t>
            </a:r>
            <a:endParaRPr sz="15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728" name="path 728"/>
          <p:cNvSpPr/>
          <p:nvPr/>
        </p:nvSpPr>
        <p:spPr>
          <a:xfrm>
            <a:off x="3092195" y="1027176"/>
            <a:ext cx="394716" cy="281940"/>
          </a:xfrm>
          <a:custGeom>
            <a:avLst/>
            <a:gdLst/>
            <a:ahLst/>
            <a:cxnLst/>
            <a:rect l="0" t="0" r="0" b="0"/>
            <a:pathLst>
              <a:path w="621" h="444">
                <a:moveTo>
                  <a:pt x="0" y="0"/>
                </a:moveTo>
                <a:lnTo>
                  <a:pt x="398" y="0"/>
                </a:lnTo>
                <a:lnTo>
                  <a:pt x="621" y="223"/>
                </a:lnTo>
                <a:lnTo>
                  <a:pt x="398" y="444"/>
                </a:lnTo>
                <a:lnTo>
                  <a:pt x="0" y="444"/>
                </a:lnTo>
                <a:lnTo>
                  <a:pt x="220" y="223"/>
                </a:lnTo>
                <a:lnTo>
                  <a:pt x="0" y="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730" name="picture 7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145193" y="415099"/>
            <a:ext cx="1409501" cy="238125"/>
          </a:xfrm>
          <a:prstGeom prst="rect">
            <a:avLst/>
          </a:prstGeom>
        </p:spPr>
      </p:pic>
      <p:sp>
        <p:nvSpPr>
          <p:cNvPr id="732" name="textbox 732"/>
          <p:cNvSpPr/>
          <p:nvPr/>
        </p:nvSpPr>
        <p:spPr>
          <a:xfrm>
            <a:off x="526114" y="212025"/>
            <a:ext cx="3241039" cy="4445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12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11480" algn="l" rtl="0" eaLnBrk="0">
              <a:lnSpc>
                <a:spcPct val="88000"/>
              </a:lnSpc>
              <a:tabLst>
                <a:tab pos="657859" algn="l"/>
              </a:tabLst>
            </a:pPr>
            <a:r>
              <a:rPr sz="2100" kern="0" spc="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	</a:t>
            </a:r>
            <a:r>
              <a:rPr sz="2100" kern="0" spc="8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创建日程工作流</a:t>
            </a:r>
            <a:r>
              <a:rPr sz="2100" kern="0" spc="1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endParaRPr sz="2100" dirty="0">
              <a:latin typeface="SimHei"/>
              <a:ea typeface="SimHei"/>
              <a:cs typeface="SimHei"/>
            </a:endParaRPr>
          </a:p>
        </p:txBody>
      </p:sp>
      <p:pic>
        <p:nvPicPr>
          <p:cNvPr id="734" name="picture 7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3573606" y="247904"/>
            <a:ext cx="172161" cy="302683"/>
          </a:xfrm>
          <a:prstGeom prst="rect">
            <a:avLst/>
          </a:prstGeom>
        </p:spPr>
      </p:pic>
      <p:pic>
        <p:nvPicPr>
          <p:cNvPr id="736" name="picture 73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sp>
        <p:nvSpPr>
          <p:cNvPr id="738" name="rect 738"/>
          <p:cNvSpPr/>
          <p:nvPr/>
        </p:nvSpPr>
        <p:spPr>
          <a:xfrm>
            <a:off x="7674826" y="258571"/>
            <a:ext cx="1286979" cy="406184"/>
          </a:xfrm>
          <a:prstGeom prst="rect">
            <a:avLst/>
          </a:prstGeom>
          <a:solidFill>
            <a:srgbClr val="0E41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40" name="textbox 740"/>
          <p:cNvSpPr/>
          <p:nvPr/>
        </p:nvSpPr>
        <p:spPr>
          <a:xfrm>
            <a:off x="6468135" y="321145"/>
            <a:ext cx="5100320" cy="2889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31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/>
            </a:pP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技术创新</a:t>
            </a:r>
            <a:r>
              <a:rPr sz="1700" kern="0" spc="27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2000" b="1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应用简介</a:t>
            </a:r>
            <a:r>
              <a:rPr sz="2000" kern="0" spc="13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应用实际</a:t>
            </a:r>
            <a:r>
              <a:rPr sz="1700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未</a:t>
            </a:r>
            <a:r>
              <a:rPr sz="1700" b="1" kern="0" spc="5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来展望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pic>
        <p:nvPicPr>
          <p:cNvPr id="742" name="picture 74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pic>
        <p:nvPicPr>
          <p:cNvPr id="744" name="picture 7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536655" y="522427"/>
            <a:ext cx="2939172" cy="199199"/>
          </a:xfrm>
          <a:prstGeom prst="rect">
            <a:avLst/>
          </a:prstGeom>
        </p:spPr>
      </p:pic>
      <p:grpSp>
        <p:nvGrpSpPr>
          <p:cNvPr id="62" name="group 62"/>
          <p:cNvGrpSpPr/>
          <p:nvPr/>
        </p:nvGrpSpPr>
        <p:grpSpPr>
          <a:xfrm rot="21600000">
            <a:off x="4885081" y="259644"/>
            <a:ext cx="1310914" cy="422406"/>
            <a:chOff x="0" y="0"/>
            <a:chExt cx="1310914" cy="422406"/>
          </a:xfrm>
        </p:grpSpPr>
        <p:pic>
          <p:nvPicPr>
            <p:cNvPr id="746" name="picture 746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748" name="textbox 748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5265" algn="l" rtl="0" eaLnBrk="0">
                <a:lnSpc>
                  <a:spcPct val="90000"/>
                </a:lnSpc>
                <a:spcBef>
                  <a:spcPts val="6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项目背景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sp>
        <p:nvSpPr>
          <p:cNvPr id="750" name="textbox 750"/>
          <p:cNvSpPr/>
          <p:nvPr/>
        </p:nvSpPr>
        <p:spPr>
          <a:xfrm>
            <a:off x="9017253" y="6196228"/>
            <a:ext cx="1532255" cy="1847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44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1200" b="1" kern="0" spc="-2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图12</a:t>
            </a:r>
            <a:r>
              <a:rPr sz="1200" kern="0" spc="-2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 </a:t>
            </a:r>
            <a:r>
              <a:rPr sz="1200" b="1" kern="0" spc="-2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创建日程工作流</a:t>
            </a:r>
            <a:endParaRPr sz="1200" dirty="0">
              <a:latin typeface="KaiTi"/>
              <a:ea typeface="KaiTi"/>
              <a:cs typeface="KaiT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2" name="picture 7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38082" y="1506708"/>
            <a:ext cx="2987949" cy="4529160"/>
          </a:xfrm>
          <a:prstGeom prst="rect">
            <a:avLst/>
          </a:prstGeom>
        </p:spPr>
      </p:pic>
      <p:pic>
        <p:nvPicPr>
          <p:cNvPr id="754" name="picture 7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897420" y="1434813"/>
            <a:ext cx="4419280" cy="1815402"/>
          </a:xfrm>
          <a:prstGeom prst="rect">
            <a:avLst/>
          </a:prstGeom>
        </p:spPr>
      </p:pic>
      <p:pic>
        <p:nvPicPr>
          <p:cNvPr id="756" name="picture 7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202604"/>
            <a:ext cx="12192000" cy="630188"/>
          </a:xfrm>
          <a:prstGeom prst="rect">
            <a:avLst/>
          </a:prstGeom>
        </p:spPr>
      </p:pic>
      <p:pic>
        <p:nvPicPr>
          <p:cNvPr id="758" name="picture 7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0" y="6308255"/>
            <a:ext cx="12192000" cy="549744"/>
          </a:xfrm>
          <a:prstGeom prst="rect">
            <a:avLst/>
          </a:prstGeom>
        </p:spPr>
      </p:pic>
      <p:grpSp>
        <p:nvGrpSpPr>
          <p:cNvPr id="64" name="group 64"/>
          <p:cNvGrpSpPr/>
          <p:nvPr/>
        </p:nvGrpSpPr>
        <p:grpSpPr>
          <a:xfrm rot="21600000">
            <a:off x="4655820" y="5509259"/>
            <a:ext cx="6393814" cy="1083564"/>
            <a:chOff x="0" y="0"/>
            <a:chExt cx="6393814" cy="1083564"/>
          </a:xfrm>
        </p:grpSpPr>
        <p:sp>
          <p:nvSpPr>
            <p:cNvPr id="760" name="path 760"/>
            <p:cNvSpPr/>
            <p:nvPr/>
          </p:nvSpPr>
          <p:spPr>
            <a:xfrm>
              <a:off x="4881372" y="152400"/>
              <a:ext cx="1512442" cy="720852"/>
            </a:xfrm>
            <a:custGeom>
              <a:avLst/>
              <a:gdLst/>
              <a:ahLst/>
              <a:cxnLst/>
              <a:rect l="0" t="0" r="0" b="0"/>
              <a:pathLst>
                <a:path w="2381" h="1135">
                  <a:moveTo>
                    <a:pt x="0" y="189"/>
                  </a:moveTo>
                  <a:moveTo>
                    <a:pt x="0" y="189"/>
                  </a:moveTo>
                  <a:cubicBezTo>
                    <a:pt x="0" y="84"/>
                    <a:pt x="85" y="0"/>
                    <a:pt x="189" y="0"/>
                  </a:cubicBezTo>
                  <a:lnTo>
                    <a:pt x="2193" y="0"/>
                  </a:lnTo>
                  <a:cubicBezTo>
                    <a:pt x="2297" y="0"/>
                    <a:pt x="2381" y="84"/>
                    <a:pt x="2380" y="189"/>
                  </a:cubicBezTo>
                  <a:lnTo>
                    <a:pt x="2380" y="945"/>
                  </a:lnTo>
                  <a:cubicBezTo>
                    <a:pt x="2381" y="1049"/>
                    <a:pt x="2297" y="1134"/>
                    <a:pt x="2193" y="1135"/>
                  </a:cubicBezTo>
                  <a:lnTo>
                    <a:pt x="189" y="1135"/>
                  </a:lnTo>
                  <a:cubicBezTo>
                    <a:pt x="85" y="1134"/>
                    <a:pt x="0" y="1049"/>
                    <a:pt x="0" y="945"/>
                  </a:cubicBezTo>
                  <a:lnTo>
                    <a:pt x="0" y="189"/>
                  </a:lnTo>
                </a:path>
              </a:pathLst>
            </a:custGeom>
            <a:solidFill>
              <a:srgbClr val="1D76EE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62" name="path 762"/>
            <p:cNvSpPr/>
            <p:nvPr/>
          </p:nvSpPr>
          <p:spPr>
            <a:xfrm>
              <a:off x="0" y="0"/>
              <a:ext cx="4881371" cy="1083564"/>
            </a:xfrm>
            <a:custGeom>
              <a:avLst/>
              <a:gdLst/>
              <a:ahLst/>
              <a:cxnLst/>
              <a:rect l="0" t="0" r="0" b="0"/>
              <a:pathLst>
                <a:path w="7687" h="1706">
                  <a:moveTo>
                    <a:pt x="0" y="0"/>
                  </a:moveTo>
                  <a:lnTo>
                    <a:pt x="7687" y="0"/>
                  </a:lnTo>
                  <a:lnTo>
                    <a:pt x="7687" y="1706"/>
                  </a:lnTo>
                  <a:lnTo>
                    <a:pt x="0" y="17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AE3F3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66" name="group 66"/>
          <p:cNvGrpSpPr/>
          <p:nvPr/>
        </p:nvGrpSpPr>
        <p:grpSpPr>
          <a:xfrm rot="21600000">
            <a:off x="9248964" y="3261359"/>
            <a:ext cx="2067735" cy="2097429"/>
            <a:chOff x="0" y="0"/>
            <a:chExt cx="2067735" cy="2097429"/>
          </a:xfrm>
        </p:grpSpPr>
        <p:pic>
          <p:nvPicPr>
            <p:cNvPr id="764" name="picture 76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0" y="0"/>
              <a:ext cx="2067735" cy="2097429"/>
            </a:xfrm>
            <a:prstGeom prst="rect">
              <a:avLst/>
            </a:prstGeom>
          </p:spPr>
        </p:pic>
        <p:sp>
          <p:nvSpPr>
            <p:cNvPr id="766" name="textbox 766"/>
            <p:cNvSpPr/>
            <p:nvPr/>
          </p:nvSpPr>
          <p:spPr>
            <a:xfrm>
              <a:off x="-12700" y="-12700"/>
              <a:ext cx="2093595" cy="214566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4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2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2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7213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191135" algn="l" rtl="0" eaLnBrk="0">
                <a:lnSpc>
                  <a:spcPct val="88000"/>
                </a:lnSpc>
                <a:tabLst>
                  <a:tab pos="330834" algn="l"/>
                </a:tabLst>
              </a:pPr>
              <a:r>
                <a:rPr sz="1700" b="1" kern="0" spc="0" dirty="0">
                  <a:solidFill>
                    <a:srgbClr val="0F273D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	</a:t>
              </a:r>
              <a:r>
                <a:rPr sz="1700" b="1" kern="0" spc="60" dirty="0">
                  <a:solidFill>
                    <a:srgbClr val="0F273D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日程数据采集</a:t>
              </a:r>
              <a:endParaRPr sz="1700" dirty="0">
                <a:latin typeface="Microsoft YaHei"/>
                <a:ea typeface="Microsoft YaHei"/>
                <a:cs typeface="Microsoft YaHei"/>
              </a:endParaRPr>
            </a:p>
            <a:p>
              <a:pPr algn="l" rtl="0" eaLnBrk="0">
                <a:lnSpc>
                  <a:spcPct val="126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2000"/>
                </a:lnSpc>
                <a:tabLst/>
              </a:pPr>
              <a:endParaRPr sz="300" dirty="0">
                <a:latin typeface="Arial"/>
                <a:ea typeface="Arial"/>
                <a:cs typeface="Arial"/>
              </a:endParaRPr>
            </a:p>
            <a:p>
              <a:pPr marL="203834" indent="5080" algn="l" rtl="0" eaLnBrk="0">
                <a:lnSpc>
                  <a:spcPct val="129000"/>
                </a:lnSpc>
                <a:tabLst/>
              </a:pPr>
              <a:r>
                <a:rPr sz="12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查询用户近期日程列表，</a:t>
              </a:r>
              <a:r>
                <a:rPr sz="1200" kern="0" spc="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-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识别</a:t>
              </a:r>
              <a:r>
                <a:rPr sz="1200" kern="0" spc="-26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-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已</a:t>
              </a:r>
              <a:r>
                <a:rPr sz="1200" kern="0" spc="-2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-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占</a:t>
              </a:r>
              <a:r>
                <a:rPr sz="1200" kern="0" spc="-35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-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用</a:t>
              </a:r>
              <a:r>
                <a:rPr sz="1200" kern="0" spc="-36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-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时</a:t>
              </a:r>
              <a:r>
                <a:rPr sz="1200" kern="0" spc="-30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-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间段</a:t>
              </a:r>
              <a:r>
                <a:rPr sz="1200" kern="0" spc="-35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-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，为</a:t>
              </a:r>
              <a:r>
                <a:rPr sz="12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 </a:t>
              </a:r>
              <a:r>
                <a:rPr sz="1200" kern="0" spc="4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后续</a:t>
              </a:r>
              <a:r>
                <a:rPr sz="1200" kern="0" spc="-28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4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空</a:t>
              </a:r>
              <a:r>
                <a:rPr sz="1200" kern="0" spc="-3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4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闲时段分析提供</a:t>
              </a:r>
              <a:r>
                <a:rPr sz="12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 </a:t>
              </a:r>
              <a:r>
                <a:rPr sz="1200" kern="0" spc="-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结构化基础数据。</a:t>
              </a:r>
              <a:endParaRPr sz="1200" dirty="0">
                <a:latin typeface="KaiTi"/>
                <a:ea typeface="KaiTi"/>
                <a:cs typeface="KaiTi"/>
              </a:endParaRPr>
            </a:p>
          </p:txBody>
        </p:sp>
        <p:sp>
          <p:nvSpPr>
            <p:cNvPr id="768" name="path 768"/>
            <p:cNvSpPr/>
            <p:nvPr/>
          </p:nvSpPr>
          <p:spPr>
            <a:xfrm>
              <a:off x="98869" y="556895"/>
              <a:ext cx="79629" cy="236854"/>
            </a:xfrm>
            <a:custGeom>
              <a:avLst/>
              <a:gdLst/>
              <a:ahLst/>
              <a:cxnLst/>
              <a:rect l="0" t="0" r="0" b="0"/>
              <a:pathLst>
                <a:path w="125" h="372">
                  <a:moveTo>
                    <a:pt x="0" y="61"/>
                  </a:moveTo>
                  <a:moveTo>
                    <a:pt x="0" y="61"/>
                  </a:moveTo>
                  <a:cubicBezTo>
                    <a:pt x="0" y="27"/>
                    <a:pt x="27" y="0"/>
                    <a:pt x="62" y="0"/>
                  </a:cubicBezTo>
                  <a:cubicBezTo>
                    <a:pt x="97" y="0"/>
                    <a:pt x="125" y="27"/>
                    <a:pt x="125" y="61"/>
                  </a:cubicBezTo>
                  <a:lnTo>
                    <a:pt x="125" y="311"/>
                  </a:lnTo>
                  <a:cubicBezTo>
                    <a:pt x="125" y="345"/>
                    <a:pt x="97" y="372"/>
                    <a:pt x="62" y="372"/>
                  </a:cubicBezTo>
                  <a:cubicBezTo>
                    <a:pt x="27" y="372"/>
                    <a:pt x="0" y="345"/>
                    <a:pt x="0" y="311"/>
                  </a:cubicBezTo>
                  <a:lnTo>
                    <a:pt x="0" y="61"/>
                  </a:lnTo>
                </a:path>
              </a:pathLst>
            </a:custGeom>
            <a:solidFill>
              <a:srgbClr val="39D7D2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68" name="group 68"/>
          <p:cNvGrpSpPr/>
          <p:nvPr/>
        </p:nvGrpSpPr>
        <p:grpSpPr>
          <a:xfrm rot="21600000">
            <a:off x="6949563" y="3586468"/>
            <a:ext cx="2275208" cy="1772321"/>
            <a:chOff x="0" y="0"/>
            <a:chExt cx="2275208" cy="1772321"/>
          </a:xfrm>
        </p:grpSpPr>
        <p:pic>
          <p:nvPicPr>
            <p:cNvPr id="770" name="picture 77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600000">
              <a:off x="0" y="0"/>
              <a:ext cx="2275208" cy="1772321"/>
            </a:xfrm>
            <a:prstGeom prst="rect">
              <a:avLst/>
            </a:prstGeom>
          </p:spPr>
        </p:pic>
        <p:sp>
          <p:nvSpPr>
            <p:cNvPr id="772" name="textbox 772"/>
            <p:cNvSpPr/>
            <p:nvPr/>
          </p:nvSpPr>
          <p:spPr>
            <a:xfrm>
              <a:off x="-12700" y="-12700"/>
              <a:ext cx="2301239" cy="181800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63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193675" algn="l" rtl="0" eaLnBrk="0">
                <a:lnSpc>
                  <a:spcPct val="87000"/>
                </a:lnSpc>
                <a:spcBef>
                  <a:spcPts val="1"/>
                </a:spcBef>
                <a:tabLst>
                  <a:tab pos="310515" algn="l"/>
                </a:tabLst>
              </a:pPr>
              <a:r>
                <a:rPr sz="1700" b="1" kern="0" spc="0" dirty="0">
                  <a:solidFill>
                    <a:srgbClr val="0F273D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	</a:t>
              </a:r>
              <a:r>
                <a:rPr sz="1700" b="1" kern="0" spc="90" dirty="0">
                  <a:solidFill>
                    <a:srgbClr val="0F273D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代码执行逻辑</a:t>
              </a:r>
              <a:endParaRPr sz="1700" dirty="0">
                <a:latin typeface="Microsoft YaHei"/>
                <a:ea typeface="Microsoft YaHei"/>
                <a:cs typeface="Microsoft YaHei"/>
              </a:endParaRPr>
            </a:p>
            <a:p>
              <a:pPr algn="l" rtl="0" eaLnBrk="0">
                <a:lnSpc>
                  <a:spcPct val="12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0000"/>
                </a:lnSpc>
                <a:tabLst/>
              </a:pPr>
              <a:endParaRPr sz="300" dirty="0">
                <a:latin typeface="Arial"/>
                <a:ea typeface="Arial"/>
                <a:cs typeface="Arial"/>
              </a:endParaRPr>
            </a:p>
            <a:p>
              <a:pPr marL="203200" indent="6350" algn="l" rtl="0" eaLnBrk="0">
                <a:lnSpc>
                  <a:spcPct val="129000"/>
                </a:lnSpc>
                <a:tabLst/>
              </a:pPr>
              <a:r>
                <a:rPr sz="1200" kern="0" spc="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调用预设代码处理时间数</a:t>
              </a:r>
              <a:r>
                <a:rPr sz="12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   </a:t>
              </a:r>
              <a:r>
                <a:rPr sz="1200" kern="0" spc="-2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据，</a:t>
              </a:r>
              <a:r>
                <a:rPr sz="1200" kern="0" spc="-2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-2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自动过滤无效时段如</a:t>
              </a:r>
              <a:r>
                <a:rPr sz="12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   </a:t>
              </a:r>
              <a:r>
                <a:rPr sz="1200" kern="0" spc="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短暂休息，并支持自定义</a:t>
              </a:r>
              <a:r>
                <a:rPr sz="1200" kern="0" spc="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   </a:t>
              </a:r>
              <a:r>
                <a:rPr sz="1200" kern="0" spc="-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规则生成可用区间。</a:t>
              </a:r>
              <a:endParaRPr sz="1200" dirty="0">
                <a:latin typeface="KaiTi"/>
                <a:ea typeface="KaiTi"/>
                <a:cs typeface="KaiTi"/>
              </a:endParaRPr>
            </a:p>
          </p:txBody>
        </p:sp>
        <p:sp>
          <p:nvSpPr>
            <p:cNvPr id="774" name="path 774"/>
            <p:cNvSpPr/>
            <p:nvPr/>
          </p:nvSpPr>
          <p:spPr>
            <a:xfrm>
              <a:off x="101984" y="231786"/>
              <a:ext cx="79502" cy="236854"/>
            </a:xfrm>
            <a:custGeom>
              <a:avLst/>
              <a:gdLst/>
              <a:ahLst/>
              <a:cxnLst/>
              <a:rect l="0" t="0" r="0" b="0"/>
              <a:pathLst>
                <a:path w="125" h="372">
                  <a:moveTo>
                    <a:pt x="0" y="61"/>
                  </a:moveTo>
                  <a:moveTo>
                    <a:pt x="0" y="61"/>
                  </a:moveTo>
                  <a:cubicBezTo>
                    <a:pt x="0" y="27"/>
                    <a:pt x="28" y="0"/>
                    <a:pt x="62" y="0"/>
                  </a:cubicBezTo>
                  <a:cubicBezTo>
                    <a:pt x="97" y="0"/>
                    <a:pt x="125" y="27"/>
                    <a:pt x="124" y="61"/>
                  </a:cubicBezTo>
                  <a:lnTo>
                    <a:pt x="124" y="311"/>
                  </a:lnTo>
                  <a:cubicBezTo>
                    <a:pt x="125" y="345"/>
                    <a:pt x="97" y="372"/>
                    <a:pt x="62" y="372"/>
                  </a:cubicBezTo>
                  <a:cubicBezTo>
                    <a:pt x="28" y="372"/>
                    <a:pt x="0" y="345"/>
                    <a:pt x="0" y="311"/>
                  </a:cubicBezTo>
                  <a:lnTo>
                    <a:pt x="0" y="61"/>
                  </a:lnTo>
                </a:path>
              </a:pathLst>
            </a:custGeom>
            <a:solidFill>
              <a:srgbClr val="39D7D2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70" name="group 70"/>
          <p:cNvGrpSpPr/>
          <p:nvPr/>
        </p:nvGrpSpPr>
        <p:grpSpPr>
          <a:xfrm rot="21600000">
            <a:off x="4653403" y="3586933"/>
            <a:ext cx="2257936" cy="1772012"/>
            <a:chOff x="0" y="0"/>
            <a:chExt cx="2257936" cy="1772012"/>
          </a:xfrm>
        </p:grpSpPr>
        <p:pic>
          <p:nvPicPr>
            <p:cNvPr id="776" name="picture 77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1600000">
              <a:off x="0" y="0"/>
              <a:ext cx="2257936" cy="1772012"/>
            </a:xfrm>
            <a:prstGeom prst="rect">
              <a:avLst/>
            </a:prstGeom>
          </p:spPr>
        </p:pic>
        <p:sp>
          <p:nvSpPr>
            <p:cNvPr id="778" name="textbox 778"/>
            <p:cNvSpPr/>
            <p:nvPr/>
          </p:nvSpPr>
          <p:spPr>
            <a:xfrm>
              <a:off x="-12700" y="-12700"/>
              <a:ext cx="2283460" cy="181482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62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6315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194945" algn="l" rtl="0" eaLnBrk="0">
                <a:lnSpc>
                  <a:spcPct val="87000"/>
                </a:lnSpc>
                <a:tabLst>
                  <a:tab pos="312420" algn="l"/>
                </a:tabLst>
              </a:pPr>
              <a:r>
                <a:rPr sz="1700" b="1" kern="0" spc="0" dirty="0">
                  <a:solidFill>
                    <a:srgbClr val="0F273D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	</a:t>
              </a:r>
              <a:r>
                <a:rPr sz="1700" b="1" kern="0" spc="90" dirty="0">
                  <a:solidFill>
                    <a:srgbClr val="0F273D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智能应答机制</a:t>
              </a:r>
              <a:endParaRPr sz="1700" dirty="0">
                <a:latin typeface="Microsoft YaHei"/>
                <a:ea typeface="Microsoft YaHei"/>
                <a:cs typeface="Microsoft YaHei"/>
              </a:endParaRPr>
            </a:p>
            <a:p>
              <a:pPr algn="l" rtl="0" eaLnBrk="0">
                <a:lnSpc>
                  <a:spcPct val="123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0000"/>
                </a:lnSpc>
                <a:tabLst/>
              </a:pPr>
              <a:endParaRPr sz="300" dirty="0">
                <a:latin typeface="Arial"/>
                <a:ea typeface="Arial"/>
                <a:cs typeface="Arial"/>
              </a:endParaRPr>
            </a:p>
            <a:p>
              <a:pPr marL="210184" indent="-5714" algn="l" rtl="0" eaLnBrk="0">
                <a:lnSpc>
                  <a:spcPct val="129000"/>
                </a:lnSpc>
                <a:spcBef>
                  <a:spcPts val="3"/>
                </a:spcBef>
                <a:tabLst/>
              </a:pPr>
              <a:r>
                <a:rPr sz="12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A</a:t>
              </a:r>
              <a:r>
                <a:rPr sz="1200" kern="0" spc="-26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I</a:t>
              </a:r>
              <a:r>
                <a:rPr sz="1200" kern="0" spc="3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生成</a:t>
              </a:r>
              <a:r>
                <a:rPr sz="1200" kern="0" spc="-18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3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自然话术反馈空</a:t>
              </a:r>
              <a:r>
                <a:rPr sz="12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   </a:t>
              </a:r>
              <a:r>
                <a:rPr sz="1200" kern="0" spc="5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闲时段</a:t>
              </a:r>
              <a:r>
                <a:rPr sz="1200" kern="0" spc="-33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5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，例如“</a:t>
              </a:r>
              <a:r>
                <a:rPr sz="1200" kern="0" spc="-39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5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您明晚</a:t>
              </a:r>
              <a:r>
                <a:rPr sz="12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   </a:t>
              </a:r>
              <a:r>
                <a:rPr sz="1200" kern="0" spc="2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八</a:t>
              </a:r>
              <a:r>
                <a:rPr sz="1200" kern="0" spc="-36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2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点无安排</a:t>
              </a:r>
              <a:r>
                <a:rPr sz="1200" kern="0" spc="-35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2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，建议预</a:t>
              </a:r>
              <a:r>
                <a:rPr sz="1200" kern="0" spc="-30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留</a:t>
              </a:r>
              <a:r>
                <a:rPr sz="12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   </a:t>
              </a:r>
              <a:r>
                <a:rPr sz="1200" kern="0" spc="-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临时家庭聚会时间</a:t>
              </a:r>
              <a:r>
                <a:rPr sz="1200" kern="0" spc="-43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200" kern="0" spc="-1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”。</a:t>
              </a:r>
              <a:endParaRPr sz="1200" dirty="0">
                <a:latin typeface="KaiTi"/>
                <a:ea typeface="KaiTi"/>
                <a:cs typeface="KaiTi"/>
              </a:endParaRPr>
            </a:p>
          </p:txBody>
        </p:sp>
        <p:sp>
          <p:nvSpPr>
            <p:cNvPr id="780" name="path 780"/>
            <p:cNvSpPr/>
            <p:nvPr/>
          </p:nvSpPr>
          <p:spPr>
            <a:xfrm>
              <a:off x="101476" y="231321"/>
              <a:ext cx="80772" cy="236854"/>
            </a:xfrm>
            <a:custGeom>
              <a:avLst/>
              <a:gdLst/>
              <a:ahLst/>
              <a:cxnLst/>
              <a:rect l="0" t="0" r="0" b="0"/>
              <a:pathLst>
                <a:path w="127" h="372">
                  <a:moveTo>
                    <a:pt x="0" y="61"/>
                  </a:moveTo>
                  <a:moveTo>
                    <a:pt x="0" y="61"/>
                  </a:moveTo>
                  <a:cubicBezTo>
                    <a:pt x="0" y="27"/>
                    <a:pt x="28" y="0"/>
                    <a:pt x="63" y="0"/>
                  </a:cubicBezTo>
                  <a:cubicBezTo>
                    <a:pt x="98" y="0"/>
                    <a:pt x="126" y="27"/>
                    <a:pt x="127" y="61"/>
                  </a:cubicBezTo>
                  <a:lnTo>
                    <a:pt x="127" y="311"/>
                  </a:lnTo>
                  <a:cubicBezTo>
                    <a:pt x="126" y="345"/>
                    <a:pt x="98" y="372"/>
                    <a:pt x="63" y="372"/>
                  </a:cubicBezTo>
                  <a:cubicBezTo>
                    <a:pt x="28" y="372"/>
                    <a:pt x="0" y="345"/>
                    <a:pt x="0" y="311"/>
                  </a:cubicBezTo>
                  <a:lnTo>
                    <a:pt x="0" y="61"/>
                  </a:lnTo>
                </a:path>
              </a:pathLst>
            </a:custGeom>
            <a:solidFill>
              <a:srgbClr val="39D7D2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72" name="group 72"/>
          <p:cNvGrpSpPr/>
          <p:nvPr/>
        </p:nvGrpSpPr>
        <p:grpSpPr>
          <a:xfrm rot="21600000">
            <a:off x="4744084" y="1546859"/>
            <a:ext cx="2057527" cy="1513332"/>
            <a:chOff x="0" y="0"/>
            <a:chExt cx="2057527" cy="1513332"/>
          </a:xfrm>
        </p:grpSpPr>
        <p:sp>
          <p:nvSpPr>
            <p:cNvPr id="782" name="path 782"/>
            <p:cNvSpPr/>
            <p:nvPr/>
          </p:nvSpPr>
          <p:spPr>
            <a:xfrm>
              <a:off x="0" y="0"/>
              <a:ext cx="2057527" cy="1513332"/>
            </a:xfrm>
            <a:custGeom>
              <a:avLst/>
              <a:gdLst/>
              <a:ahLst/>
              <a:cxnLst/>
              <a:rect l="0" t="0" r="0" b="0"/>
              <a:pathLst>
                <a:path w="3240" h="2383">
                  <a:moveTo>
                    <a:pt x="0" y="398"/>
                  </a:moveTo>
                  <a:moveTo>
                    <a:pt x="0" y="398"/>
                  </a:moveTo>
                  <a:cubicBezTo>
                    <a:pt x="0" y="178"/>
                    <a:pt x="177" y="1"/>
                    <a:pt x="396" y="0"/>
                  </a:cubicBezTo>
                  <a:lnTo>
                    <a:pt x="2210" y="0"/>
                  </a:lnTo>
                  <a:cubicBezTo>
                    <a:pt x="2430" y="1"/>
                    <a:pt x="2607" y="178"/>
                    <a:pt x="2609" y="398"/>
                  </a:cubicBezTo>
                  <a:lnTo>
                    <a:pt x="2609" y="1984"/>
                  </a:lnTo>
                  <a:cubicBezTo>
                    <a:pt x="2607" y="2205"/>
                    <a:pt x="2430" y="2383"/>
                    <a:pt x="2210" y="2383"/>
                  </a:cubicBezTo>
                  <a:lnTo>
                    <a:pt x="396" y="2383"/>
                  </a:lnTo>
                  <a:cubicBezTo>
                    <a:pt x="177" y="2383"/>
                    <a:pt x="0" y="2205"/>
                    <a:pt x="0" y="1984"/>
                  </a:cubicBezTo>
                  <a:lnTo>
                    <a:pt x="0" y="398"/>
                  </a:lnTo>
                </a:path>
                <a:path w="3240" h="2383">
                  <a:moveTo>
                    <a:pt x="2786" y="1159"/>
                  </a:moveTo>
                  <a:lnTo>
                    <a:pt x="3040" y="1159"/>
                  </a:lnTo>
                  <a:lnTo>
                    <a:pt x="3040" y="1058"/>
                  </a:lnTo>
                  <a:lnTo>
                    <a:pt x="3240" y="1257"/>
                  </a:lnTo>
                  <a:lnTo>
                    <a:pt x="3040" y="1456"/>
                  </a:lnTo>
                  <a:lnTo>
                    <a:pt x="3040" y="1358"/>
                  </a:lnTo>
                  <a:lnTo>
                    <a:pt x="2786" y="1358"/>
                  </a:lnTo>
                  <a:lnTo>
                    <a:pt x="2786" y="1159"/>
                  </a:lnTo>
                </a:path>
              </a:pathLst>
            </a:custGeom>
            <a:solidFill>
              <a:srgbClr val="39D7D2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84" name="textbox 784"/>
            <p:cNvSpPr/>
            <p:nvPr/>
          </p:nvSpPr>
          <p:spPr>
            <a:xfrm>
              <a:off x="-12700" y="-12700"/>
              <a:ext cx="2083435" cy="153923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8080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251459" algn="l" rtl="0" eaLnBrk="0">
                <a:lnSpc>
                  <a:spcPct val="91000"/>
                </a:lnSpc>
                <a:tabLst/>
              </a:pPr>
              <a:r>
                <a:rPr sz="2300" b="1" kern="0" spc="40" dirty="0">
                  <a:solidFill>
                    <a:srgbClr val="FFFFFF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流程介绍</a:t>
              </a:r>
              <a:endParaRPr sz="2300" dirty="0">
                <a:latin typeface="KaiTi"/>
                <a:ea typeface="KaiTi"/>
                <a:cs typeface="KaiTi"/>
              </a:endParaRPr>
            </a:p>
          </p:txBody>
        </p:sp>
      </p:grpSp>
      <p:sp>
        <p:nvSpPr>
          <p:cNvPr id="786" name="textbox 786"/>
          <p:cNvSpPr/>
          <p:nvPr/>
        </p:nvSpPr>
        <p:spPr>
          <a:xfrm>
            <a:off x="6983730" y="1623059"/>
            <a:ext cx="1818639" cy="14376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8816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92075" algn="l" rtl="0" eaLnBrk="0">
              <a:lnSpc>
                <a:spcPct val="88000"/>
              </a:lnSpc>
              <a:tabLst>
                <a:tab pos="210820" algn="l"/>
              </a:tabLst>
            </a:pPr>
            <a:r>
              <a:rPr sz="1700" b="1" kern="0" spc="0" dirty="0">
                <a:solidFill>
                  <a:srgbClr val="0F273D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1700" b="1" kern="0" spc="90" dirty="0">
                <a:solidFill>
                  <a:srgbClr val="0F273D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工作流时间起点</a:t>
            </a:r>
            <a:endParaRPr sz="1700" dirty="0">
              <a:latin typeface="Microsoft YaHei"/>
              <a:ea typeface="Microsoft YaHei"/>
              <a:cs typeface="Microsoft YaHei"/>
            </a:endParaRPr>
          </a:p>
          <a:p>
            <a:pPr algn="l" rtl="0" eaLnBrk="0">
              <a:lnSpc>
                <a:spcPct val="125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300" dirty="0">
              <a:latin typeface="Arial"/>
              <a:ea typeface="Arial"/>
              <a:cs typeface="Arial"/>
            </a:endParaRPr>
          </a:p>
          <a:p>
            <a:pPr marL="102235" indent="23495" algn="l" rtl="0" eaLnBrk="0">
              <a:lnSpc>
                <a:spcPct val="129000"/>
              </a:lnSpc>
              <a:spcBef>
                <a:spcPts val="1"/>
              </a:spcBef>
              <a:tabLst/>
            </a:pP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以调</a:t>
            </a:r>
            <a:r>
              <a:rPr sz="1200" kern="0" spc="-30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用工作流</a:t>
            </a:r>
            <a:r>
              <a:rPr sz="1200" kern="0" spc="-36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时</a:t>
            </a:r>
            <a:r>
              <a:rPr sz="1200" kern="0" spc="-30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间为基</a:t>
            </a:r>
            <a:r>
              <a:rPr sz="1200" kern="0" spc="7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准</a:t>
            </a:r>
            <a:r>
              <a:rPr sz="1200" kern="0" spc="-27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200" kern="0" spc="7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，确保各环节执行顺</a:t>
            </a:r>
            <a:r>
              <a:rPr sz="1200" kern="0" spc="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序与时间节点精准对齐</a:t>
            </a: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，</a:t>
            </a: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避免数据错位。</a:t>
            </a:r>
            <a:endParaRPr sz="1200" dirty="0">
              <a:latin typeface="KaiTi"/>
              <a:ea typeface="KaiTi"/>
              <a:cs typeface="KaiTi"/>
            </a:endParaRPr>
          </a:p>
        </p:txBody>
      </p:sp>
      <p:sp>
        <p:nvSpPr>
          <p:cNvPr id="788" name="path 788"/>
          <p:cNvSpPr/>
          <p:nvPr/>
        </p:nvSpPr>
        <p:spPr>
          <a:xfrm>
            <a:off x="6996430" y="1635759"/>
            <a:ext cx="79501" cy="236855"/>
          </a:xfrm>
          <a:custGeom>
            <a:avLst/>
            <a:gdLst/>
            <a:ahLst/>
            <a:cxnLst/>
            <a:rect l="0" t="0" r="0" b="0"/>
            <a:pathLst>
              <a:path w="125" h="373">
                <a:moveTo>
                  <a:pt x="0" y="61"/>
                </a:moveTo>
                <a:moveTo>
                  <a:pt x="0" y="61"/>
                </a:moveTo>
                <a:cubicBezTo>
                  <a:pt x="0" y="27"/>
                  <a:pt x="27" y="0"/>
                  <a:pt x="62" y="0"/>
                </a:cubicBezTo>
                <a:cubicBezTo>
                  <a:pt x="97" y="0"/>
                  <a:pt x="124" y="27"/>
                  <a:pt x="125" y="61"/>
                </a:cubicBezTo>
                <a:lnTo>
                  <a:pt x="125" y="311"/>
                </a:lnTo>
                <a:cubicBezTo>
                  <a:pt x="124" y="345"/>
                  <a:pt x="97" y="373"/>
                  <a:pt x="62" y="373"/>
                </a:cubicBezTo>
                <a:cubicBezTo>
                  <a:pt x="27" y="373"/>
                  <a:pt x="0" y="345"/>
                  <a:pt x="0" y="311"/>
                </a:cubicBezTo>
                <a:lnTo>
                  <a:pt x="0" y="61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0" name="textbox 790"/>
          <p:cNvSpPr/>
          <p:nvPr/>
        </p:nvSpPr>
        <p:spPr>
          <a:xfrm>
            <a:off x="4744080" y="5621006"/>
            <a:ext cx="4697095" cy="5537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465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2000"/>
              </a:lnSpc>
              <a:tabLst/>
            </a:pP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创建日程后，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AI</a:t>
            </a:r>
            <a:r>
              <a:rPr sz="1500" b="1" kern="0" spc="80" dirty="0">
                <a:solidFill>
                  <a:srgbClr val="D94C31">
                    <a:alpha val="100000"/>
                  </a:srgbClr>
                </a:solidFill>
                <a:latin typeface="KaiTi"/>
                <a:ea typeface="KaiTi"/>
                <a:cs typeface="KaiTi"/>
              </a:rPr>
              <a:t>自动遍历</a:t>
            </a: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当</a:t>
            </a:r>
            <a:r>
              <a:rPr sz="1500" kern="0" spc="-3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日安排并</a:t>
            </a:r>
            <a:r>
              <a:rPr sz="1500" b="1" kern="0" spc="70" dirty="0">
                <a:solidFill>
                  <a:srgbClr val="D94C31">
                    <a:alpha val="100000"/>
                  </a:srgbClr>
                </a:solidFill>
                <a:latin typeface="KaiTi"/>
                <a:ea typeface="KaiTi"/>
                <a:cs typeface="KaiTi"/>
              </a:rPr>
              <a:t>推荐空闲时间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，</a:t>
            </a:r>
            <a:endParaRPr sz="1500" dirty="0">
              <a:latin typeface="KaiTi"/>
              <a:ea typeface="KaiTi"/>
              <a:cs typeface="KaiTi"/>
            </a:endParaRPr>
          </a:p>
          <a:p>
            <a:pPr marL="15875" algn="l" rtl="0" eaLnBrk="0">
              <a:lnSpc>
                <a:spcPts val="2495"/>
              </a:lnSpc>
              <a:tabLst/>
            </a:pPr>
            <a:r>
              <a:rPr sz="1500" kern="0" spc="10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既省去用户手动查日程</a:t>
            </a: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的步骤，又能</a:t>
            </a:r>
            <a:r>
              <a:rPr sz="1500" b="1" kern="0" spc="90" dirty="0">
                <a:solidFill>
                  <a:srgbClr val="D94C31">
                    <a:alpha val="100000"/>
                  </a:srgbClr>
                </a:solidFill>
                <a:latin typeface="KaiTi"/>
                <a:ea typeface="KaiTi"/>
                <a:cs typeface="KaiTi"/>
              </a:rPr>
              <a:t>高效利用碎片化</a:t>
            </a:r>
            <a:endParaRPr sz="1500" dirty="0">
              <a:latin typeface="KaiTi"/>
              <a:ea typeface="KaiTi"/>
              <a:cs typeface="KaiTi"/>
            </a:endParaRPr>
          </a:p>
        </p:txBody>
      </p:sp>
      <p:pic>
        <p:nvPicPr>
          <p:cNvPr id="792" name="picture 79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0" y="766762"/>
            <a:ext cx="12192000" cy="190179"/>
          </a:xfrm>
          <a:prstGeom prst="rect">
            <a:avLst/>
          </a:prstGeom>
        </p:spPr>
      </p:pic>
      <p:pic>
        <p:nvPicPr>
          <p:cNvPr id="794" name="picture 79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6282678" y="247084"/>
            <a:ext cx="5471421" cy="422521"/>
          </a:xfrm>
          <a:prstGeom prst="rect">
            <a:avLst/>
          </a:prstGeom>
        </p:spPr>
      </p:pic>
      <p:sp>
        <p:nvSpPr>
          <p:cNvPr id="796" name="textbox 796"/>
          <p:cNvSpPr/>
          <p:nvPr/>
        </p:nvSpPr>
        <p:spPr>
          <a:xfrm>
            <a:off x="9335134" y="1652905"/>
            <a:ext cx="1817370" cy="13214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8933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92075" algn="l" rtl="0" eaLnBrk="0">
              <a:lnSpc>
                <a:spcPct val="88000"/>
              </a:lnSpc>
              <a:tabLst>
                <a:tab pos="207009" algn="l"/>
              </a:tabLst>
            </a:pPr>
            <a:r>
              <a:rPr sz="1700" b="1" kern="0" spc="0" dirty="0">
                <a:solidFill>
                  <a:srgbClr val="0F273D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1700" b="1" kern="0" spc="90" dirty="0">
                <a:solidFill>
                  <a:srgbClr val="0F273D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数据容器预设</a:t>
            </a:r>
            <a:endParaRPr sz="1700" dirty="0">
              <a:latin typeface="Microsoft YaHei"/>
              <a:ea typeface="Microsoft YaHei"/>
              <a:cs typeface="Microsoft YaHei"/>
            </a:endParaRPr>
          </a:p>
          <a:p>
            <a:pPr algn="l" rtl="0" eaLnBrk="0">
              <a:lnSpc>
                <a:spcPct val="113000"/>
              </a:lnSpc>
              <a:tabLst/>
            </a:pPr>
            <a:endParaRPr sz="7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6794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73025" indent="5714" algn="l" rtl="0" eaLnBrk="0">
              <a:lnSpc>
                <a:spcPct val="129000"/>
              </a:lnSpc>
              <a:tabLst/>
            </a:pPr>
            <a:r>
              <a:rPr sz="1200" kern="0" spc="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创建流程变量存储计算结</a:t>
            </a:r>
            <a:r>
              <a:rPr sz="1200" kern="0" spc="4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果与查询条件，实现</a:t>
            </a:r>
            <a:r>
              <a:rPr sz="1200" kern="0" spc="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步骤</a:t>
            </a:r>
            <a:r>
              <a:rPr sz="1200" kern="0" spc="4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间动态数据传递，提</a:t>
            </a:r>
            <a:r>
              <a:rPr sz="1200" kern="0" spc="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升流</a:t>
            </a: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程灵活性与容错性。</a:t>
            </a:r>
            <a:endParaRPr sz="1200" dirty="0">
              <a:latin typeface="KaiTi"/>
              <a:ea typeface="KaiTi"/>
              <a:cs typeface="KaiTi"/>
            </a:endParaRPr>
          </a:p>
        </p:txBody>
      </p:sp>
      <p:sp>
        <p:nvSpPr>
          <p:cNvPr id="798" name="path 798"/>
          <p:cNvSpPr/>
          <p:nvPr/>
        </p:nvSpPr>
        <p:spPr>
          <a:xfrm>
            <a:off x="9347834" y="1665605"/>
            <a:ext cx="79629" cy="236854"/>
          </a:xfrm>
          <a:custGeom>
            <a:avLst/>
            <a:gdLst/>
            <a:ahLst/>
            <a:cxnLst/>
            <a:rect l="0" t="0" r="0" b="0"/>
            <a:pathLst>
              <a:path w="125" h="372">
                <a:moveTo>
                  <a:pt x="0" y="62"/>
                </a:moveTo>
                <a:moveTo>
                  <a:pt x="0" y="62"/>
                </a:moveTo>
                <a:cubicBezTo>
                  <a:pt x="0" y="27"/>
                  <a:pt x="27" y="0"/>
                  <a:pt x="62" y="0"/>
                </a:cubicBezTo>
                <a:cubicBezTo>
                  <a:pt x="97" y="0"/>
                  <a:pt x="125" y="27"/>
                  <a:pt x="125" y="62"/>
                </a:cubicBezTo>
                <a:lnTo>
                  <a:pt x="125" y="309"/>
                </a:lnTo>
                <a:cubicBezTo>
                  <a:pt x="125" y="345"/>
                  <a:pt x="97" y="372"/>
                  <a:pt x="62" y="372"/>
                </a:cubicBezTo>
                <a:cubicBezTo>
                  <a:pt x="27" y="372"/>
                  <a:pt x="0" y="345"/>
                  <a:pt x="0" y="309"/>
                </a:cubicBezTo>
                <a:lnTo>
                  <a:pt x="0" y="62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00" name="textbox 800"/>
          <p:cNvSpPr/>
          <p:nvPr/>
        </p:nvSpPr>
        <p:spPr>
          <a:xfrm>
            <a:off x="3079495" y="1014476"/>
            <a:ext cx="5641340" cy="3098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6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07034" algn="l" rtl="0" eaLnBrk="0">
              <a:lnSpc>
                <a:spcPct val="88000"/>
              </a:lnSpc>
              <a:spcBef>
                <a:spcPts val="1"/>
              </a:spcBef>
              <a:tabLst>
                <a:tab pos="502284" algn="l"/>
              </a:tabLst>
            </a:pPr>
            <a:r>
              <a:rPr sz="2000" b="1" kern="0" spc="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2000" b="1" kern="0" spc="6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空闲时间推荐器工作流 </a:t>
            </a:r>
            <a:r>
              <a:rPr sz="1500" kern="0" spc="6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/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Free</a:t>
            </a:r>
            <a:r>
              <a:rPr sz="1500" kern="0" spc="6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Time</a:t>
            </a:r>
            <a:r>
              <a:rPr sz="1500" kern="0" spc="24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Recommend</a:t>
            </a:r>
            <a:r>
              <a:rPr sz="1500" kern="0" spc="-37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er</a:t>
            </a:r>
            <a:endParaRPr sz="15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802" name="path 802"/>
          <p:cNvSpPr/>
          <p:nvPr/>
        </p:nvSpPr>
        <p:spPr>
          <a:xfrm>
            <a:off x="3092195" y="1027176"/>
            <a:ext cx="394716" cy="281940"/>
          </a:xfrm>
          <a:custGeom>
            <a:avLst/>
            <a:gdLst/>
            <a:ahLst/>
            <a:cxnLst/>
            <a:rect l="0" t="0" r="0" b="0"/>
            <a:pathLst>
              <a:path w="621" h="444">
                <a:moveTo>
                  <a:pt x="0" y="0"/>
                </a:moveTo>
                <a:lnTo>
                  <a:pt x="398" y="0"/>
                </a:lnTo>
                <a:lnTo>
                  <a:pt x="621" y="223"/>
                </a:lnTo>
                <a:lnTo>
                  <a:pt x="398" y="444"/>
                </a:lnTo>
                <a:lnTo>
                  <a:pt x="0" y="444"/>
                </a:lnTo>
                <a:lnTo>
                  <a:pt x="220" y="223"/>
                </a:lnTo>
                <a:lnTo>
                  <a:pt x="0" y="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804" name="picture 80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3145193" y="415099"/>
            <a:ext cx="1409501" cy="238125"/>
          </a:xfrm>
          <a:prstGeom prst="rect">
            <a:avLst/>
          </a:prstGeom>
        </p:spPr>
      </p:pic>
      <p:sp>
        <p:nvSpPr>
          <p:cNvPr id="806" name="textbox 806"/>
          <p:cNvSpPr/>
          <p:nvPr/>
        </p:nvSpPr>
        <p:spPr>
          <a:xfrm>
            <a:off x="526114" y="209258"/>
            <a:ext cx="3241039" cy="4470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39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11480" algn="l" rtl="0" eaLnBrk="0">
              <a:lnSpc>
                <a:spcPct val="85000"/>
              </a:lnSpc>
              <a:tabLst>
                <a:tab pos="502284" algn="l"/>
              </a:tabLst>
            </a:pPr>
            <a:r>
              <a:rPr sz="2000" kern="0" spc="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	</a:t>
            </a:r>
            <a:r>
              <a:rPr sz="2000" kern="0" spc="-2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空闲时间推荐器工作流</a:t>
            </a:r>
            <a:endParaRPr sz="2000" dirty="0">
              <a:latin typeface="SimHei"/>
              <a:ea typeface="SimHei"/>
              <a:cs typeface="SimHei"/>
            </a:endParaRPr>
          </a:p>
        </p:txBody>
      </p:sp>
      <p:pic>
        <p:nvPicPr>
          <p:cNvPr id="808" name="picture 80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3569796" y="247904"/>
            <a:ext cx="172161" cy="302683"/>
          </a:xfrm>
          <a:prstGeom prst="rect">
            <a:avLst/>
          </a:prstGeom>
        </p:spPr>
      </p:pic>
      <p:pic>
        <p:nvPicPr>
          <p:cNvPr id="810" name="picture 8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sp>
        <p:nvSpPr>
          <p:cNvPr id="812" name="rect 812"/>
          <p:cNvSpPr/>
          <p:nvPr/>
        </p:nvSpPr>
        <p:spPr>
          <a:xfrm>
            <a:off x="7674826" y="258571"/>
            <a:ext cx="1286979" cy="406184"/>
          </a:xfrm>
          <a:prstGeom prst="rect">
            <a:avLst/>
          </a:prstGeom>
          <a:solidFill>
            <a:srgbClr val="0E41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14" name="textbox 814"/>
          <p:cNvSpPr/>
          <p:nvPr/>
        </p:nvSpPr>
        <p:spPr>
          <a:xfrm>
            <a:off x="6468135" y="321145"/>
            <a:ext cx="5100320" cy="2889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31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/>
            </a:pP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技术创新</a:t>
            </a:r>
            <a:r>
              <a:rPr sz="1700" kern="0" spc="27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2000" b="1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应用简介</a:t>
            </a:r>
            <a:r>
              <a:rPr sz="2000" kern="0" spc="13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应用实际</a:t>
            </a:r>
            <a:r>
              <a:rPr sz="1700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未</a:t>
            </a:r>
            <a:r>
              <a:rPr sz="1700" b="1" kern="0" spc="5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来展望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pic>
        <p:nvPicPr>
          <p:cNvPr id="816" name="picture 8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536655" y="484632"/>
            <a:ext cx="3890564" cy="236994"/>
          </a:xfrm>
          <a:prstGeom prst="rect">
            <a:avLst/>
          </a:prstGeom>
        </p:spPr>
      </p:pic>
      <p:pic>
        <p:nvPicPr>
          <p:cNvPr id="818" name="picture 8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sp>
        <p:nvSpPr>
          <p:cNvPr id="820" name="textbox 820"/>
          <p:cNvSpPr/>
          <p:nvPr/>
        </p:nvSpPr>
        <p:spPr>
          <a:xfrm>
            <a:off x="4755221" y="6254736"/>
            <a:ext cx="3644265" cy="2368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464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algn="r" rtl="0" eaLnBrk="0">
              <a:lnSpc>
                <a:spcPct val="92000"/>
              </a:lnSpc>
              <a:tabLst/>
            </a:pPr>
            <a:r>
              <a:rPr sz="1500" b="1" kern="0" spc="30" dirty="0">
                <a:solidFill>
                  <a:srgbClr val="D94C31">
                    <a:alpha val="100000"/>
                  </a:srgbClr>
                </a:solidFill>
                <a:latin typeface="KaiTi"/>
                <a:ea typeface="KaiTi"/>
                <a:cs typeface="KaiTi"/>
              </a:rPr>
              <a:t>时间</a:t>
            </a:r>
            <a:r>
              <a:rPr sz="1500" kern="0" spc="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完成小任务，大幅</a:t>
            </a:r>
            <a:r>
              <a:rPr sz="1500" b="1" kern="0" spc="30" dirty="0">
                <a:solidFill>
                  <a:srgbClr val="D94C31">
                    <a:alpha val="100000"/>
                  </a:srgbClr>
                </a:solidFill>
                <a:latin typeface="KaiTi"/>
                <a:ea typeface="KaiTi"/>
                <a:cs typeface="KaiTi"/>
              </a:rPr>
              <a:t>提升时间利用率</a:t>
            </a:r>
            <a:r>
              <a:rPr sz="1500" kern="0" spc="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。</a:t>
            </a:r>
            <a:endParaRPr sz="1500" dirty="0">
              <a:latin typeface="KaiTi"/>
              <a:ea typeface="KaiTi"/>
              <a:cs typeface="KaiTi"/>
            </a:endParaRPr>
          </a:p>
        </p:txBody>
      </p:sp>
      <p:grpSp>
        <p:nvGrpSpPr>
          <p:cNvPr id="74" name="group 74"/>
          <p:cNvGrpSpPr/>
          <p:nvPr/>
        </p:nvGrpSpPr>
        <p:grpSpPr>
          <a:xfrm rot="21600000">
            <a:off x="4885081" y="259644"/>
            <a:ext cx="1310914" cy="422406"/>
            <a:chOff x="0" y="0"/>
            <a:chExt cx="1310914" cy="422406"/>
          </a:xfrm>
        </p:grpSpPr>
        <p:pic>
          <p:nvPicPr>
            <p:cNvPr id="822" name="picture 822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824" name="textbox 824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5265" algn="l" rtl="0" eaLnBrk="0">
                <a:lnSpc>
                  <a:spcPct val="90000"/>
                </a:lnSpc>
                <a:spcBef>
                  <a:spcPts val="6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项目背景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sp>
        <p:nvSpPr>
          <p:cNvPr id="826" name="textbox 826"/>
          <p:cNvSpPr/>
          <p:nvPr/>
        </p:nvSpPr>
        <p:spPr>
          <a:xfrm>
            <a:off x="1198219" y="6129414"/>
            <a:ext cx="2237104" cy="2114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465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图13.空闲时间推荐器工作流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sp>
        <p:nvSpPr>
          <p:cNvPr id="828" name="textbox 828"/>
          <p:cNvSpPr/>
          <p:nvPr/>
        </p:nvSpPr>
        <p:spPr>
          <a:xfrm>
            <a:off x="9795795" y="5877497"/>
            <a:ext cx="1019175" cy="2908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514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2000" kern="0" spc="-50" dirty="0">
                <a:solidFill>
                  <a:srgbClr val="FFFFFF">
                    <a:alpha val="100000"/>
                  </a:srgbClr>
                </a:solidFill>
                <a:latin typeface="KaiTi"/>
                <a:ea typeface="KaiTi"/>
                <a:cs typeface="KaiTi"/>
              </a:rPr>
              <a:t>效果分析</a:t>
            </a:r>
            <a:endParaRPr sz="2000" dirty="0">
              <a:latin typeface="KaiTi"/>
              <a:ea typeface="KaiTi"/>
              <a:cs typeface="KaiT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picture 8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99331" y="1508655"/>
            <a:ext cx="3700310" cy="4534143"/>
          </a:xfrm>
          <a:prstGeom prst="rect">
            <a:avLst/>
          </a:prstGeom>
        </p:spPr>
      </p:pic>
      <p:grpSp>
        <p:nvGrpSpPr>
          <p:cNvPr id="76" name="group 76"/>
          <p:cNvGrpSpPr/>
          <p:nvPr/>
        </p:nvGrpSpPr>
        <p:grpSpPr>
          <a:xfrm rot="21600000">
            <a:off x="9867265" y="1610867"/>
            <a:ext cx="1875154" cy="4591811"/>
            <a:chOff x="0" y="0"/>
            <a:chExt cx="1875154" cy="4591811"/>
          </a:xfrm>
        </p:grpSpPr>
        <p:grpSp>
          <p:nvGrpSpPr>
            <p:cNvPr id="78" name="group 78"/>
            <p:cNvGrpSpPr/>
            <p:nvPr/>
          </p:nvGrpSpPr>
          <p:grpSpPr>
            <a:xfrm rot="21600000">
              <a:off x="0" y="0"/>
              <a:ext cx="1875154" cy="4591811"/>
              <a:chOff x="0" y="0"/>
              <a:chExt cx="1875154" cy="4591811"/>
            </a:xfrm>
          </p:grpSpPr>
          <p:sp>
            <p:nvSpPr>
              <p:cNvPr id="832" name="path 832"/>
              <p:cNvSpPr/>
              <p:nvPr/>
            </p:nvSpPr>
            <p:spPr>
              <a:xfrm>
                <a:off x="0" y="3799332"/>
                <a:ext cx="1867534" cy="792479"/>
              </a:xfrm>
              <a:custGeom>
                <a:avLst/>
                <a:gdLst/>
                <a:ahLst/>
                <a:cxnLst/>
                <a:rect l="0" t="0" r="0" b="0"/>
                <a:pathLst>
                  <a:path w="2940" h="1247">
                    <a:moveTo>
                      <a:pt x="0" y="208"/>
                    </a:moveTo>
                    <a:moveTo>
                      <a:pt x="0" y="208"/>
                    </a:moveTo>
                    <a:cubicBezTo>
                      <a:pt x="0" y="94"/>
                      <a:pt x="93" y="0"/>
                      <a:pt x="207" y="0"/>
                    </a:cubicBezTo>
                    <a:lnTo>
                      <a:pt x="2732" y="0"/>
                    </a:lnTo>
                    <a:cubicBezTo>
                      <a:pt x="2846" y="0"/>
                      <a:pt x="2940" y="94"/>
                      <a:pt x="2940" y="208"/>
                    </a:cubicBezTo>
                    <a:lnTo>
                      <a:pt x="2940" y="1039"/>
                    </a:lnTo>
                    <a:cubicBezTo>
                      <a:pt x="2940" y="1154"/>
                      <a:pt x="2846" y="1247"/>
                      <a:pt x="2732" y="1247"/>
                    </a:cubicBezTo>
                    <a:lnTo>
                      <a:pt x="207" y="1247"/>
                    </a:lnTo>
                    <a:cubicBezTo>
                      <a:pt x="93" y="1247"/>
                      <a:pt x="0" y="1154"/>
                      <a:pt x="0" y="1039"/>
                    </a:cubicBezTo>
                    <a:lnTo>
                      <a:pt x="0" y="208"/>
                    </a:lnTo>
                  </a:path>
                </a:pathLst>
              </a:custGeom>
              <a:solidFill>
                <a:srgbClr val="1D76EE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34" name="path 834"/>
              <p:cNvSpPr/>
              <p:nvPr/>
            </p:nvSpPr>
            <p:spPr>
              <a:xfrm>
                <a:off x="634" y="0"/>
                <a:ext cx="1874519" cy="3799332"/>
              </a:xfrm>
              <a:custGeom>
                <a:avLst/>
                <a:gdLst/>
                <a:ahLst/>
                <a:cxnLst/>
                <a:rect l="0" t="0" r="0" b="0"/>
                <a:pathLst>
                  <a:path w="2951" h="5983">
                    <a:moveTo>
                      <a:pt x="0" y="0"/>
                    </a:moveTo>
                    <a:lnTo>
                      <a:pt x="2951" y="0"/>
                    </a:lnTo>
                    <a:lnTo>
                      <a:pt x="2951" y="5983"/>
                    </a:lnTo>
                    <a:lnTo>
                      <a:pt x="0" y="59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EBF7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36" name="textbox 836"/>
            <p:cNvSpPr/>
            <p:nvPr/>
          </p:nvSpPr>
          <p:spPr>
            <a:xfrm>
              <a:off x="-12700" y="-12700"/>
              <a:ext cx="1900554" cy="461772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7421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113664" algn="l" rtl="0" eaLnBrk="0">
                <a:lnSpc>
                  <a:spcPct val="92000"/>
                </a:lnSpc>
                <a:tabLst/>
              </a:pPr>
              <a:r>
                <a:rPr sz="1700" kern="0" spc="8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该工作流聚焦</a:t>
              </a:r>
              <a:r>
                <a:rPr sz="1700" b="1" kern="0" spc="8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学</a:t>
              </a:r>
              <a:endParaRPr sz="1700" dirty="0">
                <a:latin typeface="KaiTi"/>
                <a:ea typeface="KaiTi"/>
                <a:cs typeface="KaiTi"/>
              </a:endParaRPr>
            </a:p>
            <a:p>
              <a:pPr marL="107950" indent="13970" algn="l" rtl="0" eaLnBrk="0">
                <a:lnSpc>
                  <a:spcPct val="149000"/>
                </a:lnSpc>
                <a:spcBef>
                  <a:spcPts val="81"/>
                </a:spcBef>
                <a:tabLst/>
              </a:pPr>
              <a:r>
                <a:rPr sz="1700" b="1" kern="0" spc="3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生学习生活场景</a:t>
              </a:r>
              <a:r>
                <a:rPr sz="1700" kern="0" spc="3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，</a:t>
              </a:r>
              <a:r>
                <a:rPr sz="1700" kern="0" spc="9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支持</a:t>
              </a:r>
              <a:r>
                <a:rPr sz="1700" b="1" kern="0" spc="9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课表直接导</a:t>
              </a:r>
              <a:r>
                <a:rPr sz="1700" b="1" kern="0" spc="2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入</a:t>
              </a:r>
              <a:r>
                <a:rPr sz="1700" kern="0" spc="-34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700" kern="0" spc="2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日程，为学生</a:t>
              </a:r>
              <a:r>
                <a:rPr sz="1700" kern="0" spc="9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提供便捷的时间</a:t>
              </a:r>
              <a:r>
                <a:rPr sz="1700" kern="0" spc="9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管理途径，助力</a:t>
              </a:r>
              <a:r>
                <a:rPr sz="1700" kern="0" spc="9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其</a:t>
              </a:r>
              <a:r>
                <a:rPr sz="1700" b="1" kern="0" spc="9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更高效、有针</a:t>
              </a:r>
              <a:r>
                <a:rPr sz="1700" b="1" kern="0" spc="9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对性地规划</a:t>
              </a:r>
              <a:r>
                <a:rPr sz="1700" kern="0" spc="9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学习</a:t>
              </a:r>
              <a:r>
                <a:rPr sz="1700" kern="0" spc="6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与生活。</a:t>
              </a:r>
              <a:endParaRPr sz="1700" dirty="0">
                <a:latin typeface="KaiTi"/>
                <a:ea typeface="KaiTi"/>
                <a:cs typeface="KaiTi"/>
              </a:endParaRPr>
            </a:p>
            <a:p>
              <a:pPr algn="l" rtl="0" eaLnBrk="0">
                <a:lnSpc>
                  <a:spcPct val="149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5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6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363854" algn="l" rtl="0" eaLnBrk="0">
                <a:lnSpc>
                  <a:spcPct val="91000"/>
                </a:lnSpc>
                <a:spcBef>
                  <a:spcPts val="4"/>
                </a:spcBef>
                <a:tabLst/>
              </a:pPr>
              <a:r>
                <a:rPr sz="2300" kern="0" spc="40" dirty="0">
                  <a:solidFill>
                    <a:srgbClr val="FFFFFF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效果分析</a:t>
              </a:r>
              <a:endParaRPr sz="2300" dirty="0">
                <a:latin typeface="KaiTi"/>
                <a:ea typeface="KaiTi"/>
                <a:cs typeface="KaiTi"/>
              </a:endParaRPr>
            </a:p>
          </p:txBody>
        </p:sp>
      </p:grpSp>
      <p:pic>
        <p:nvPicPr>
          <p:cNvPr id="838" name="picture 8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6202604"/>
            <a:ext cx="12192000" cy="630188"/>
          </a:xfrm>
          <a:prstGeom prst="rect">
            <a:avLst/>
          </a:prstGeom>
        </p:spPr>
      </p:pic>
      <p:pic>
        <p:nvPicPr>
          <p:cNvPr id="840" name="picture 8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308255"/>
            <a:ext cx="12192000" cy="549744"/>
          </a:xfrm>
          <a:prstGeom prst="rect">
            <a:avLst/>
          </a:prstGeom>
        </p:spPr>
      </p:pic>
      <p:sp>
        <p:nvSpPr>
          <p:cNvPr id="842" name="textbox 842"/>
          <p:cNvSpPr/>
          <p:nvPr/>
        </p:nvSpPr>
        <p:spPr>
          <a:xfrm>
            <a:off x="7197725" y="1590675"/>
            <a:ext cx="2016760" cy="1296035"/>
          </a:xfrm>
          <a:prstGeom prst="rect">
            <a:avLst/>
          </a:prstGeom>
          <a:solidFill>
            <a:srgbClr val="39D7D2">
              <a:alpha val="99215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950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19100" algn="l" rtl="0" eaLnBrk="0">
              <a:lnSpc>
                <a:spcPct val="91000"/>
              </a:lnSpc>
              <a:tabLst/>
            </a:pPr>
            <a:r>
              <a:rPr sz="2300" b="1" kern="0" spc="40" dirty="0">
                <a:solidFill>
                  <a:srgbClr val="FFFFFF">
                    <a:alpha val="100000"/>
                  </a:srgbClr>
                </a:solidFill>
                <a:latin typeface="KaiTi"/>
                <a:ea typeface="KaiTi"/>
                <a:cs typeface="KaiTi"/>
              </a:rPr>
              <a:t>流程介绍</a:t>
            </a:r>
            <a:endParaRPr sz="2300" dirty="0">
              <a:latin typeface="KaiTi"/>
              <a:ea typeface="KaiTi"/>
              <a:cs typeface="KaiTi"/>
            </a:endParaRPr>
          </a:p>
        </p:txBody>
      </p:sp>
      <p:pic>
        <p:nvPicPr>
          <p:cNvPr id="844" name="picture 8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191375" y="1584325"/>
            <a:ext cx="2028825" cy="1308734"/>
          </a:xfrm>
          <a:prstGeom prst="rect">
            <a:avLst/>
          </a:prstGeom>
        </p:spPr>
      </p:pic>
      <p:sp>
        <p:nvSpPr>
          <p:cNvPr id="846" name="rect 846"/>
          <p:cNvSpPr/>
          <p:nvPr/>
        </p:nvSpPr>
        <p:spPr>
          <a:xfrm>
            <a:off x="4607052" y="5526023"/>
            <a:ext cx="2209800" cy="1011935"/>
          </a:xfrm>
          <a:prstGeom prst="rect">
            <a:avLst/>
          </a:prstGeom>
          <a:solidFill>
            <a:srgbClr val="FBE5D6">
              <a:alpha val="6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48" name="textbox 848"/>
          <p:cNvSpPr/>
          <p:nvPr/>
        </p:nvSpPr>
        <p:spPr>
          <a:xfrm>
            <a:off x="7426452" y="5526023"/>
            <a:ext cx="2209800" cy="1033780"/>
          </a:xfrm>
          <a:prstGeom prst="rect">
            <a:avLst/>
          </a:prstGeom>
          <a:solidFill>
            <a:srgbClr val="FBE5D6">
              <a:alpha val="6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3334" indent="-3810" algn="l" rtl="0" eaLnBrk="0">
              <a:lnSpc>
                <a:spcPct val="113000"/>
              </a:lnSpc>
              <a:spcBef>
                <a:spcPts val="1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通过AI分析流程数据，动态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生成课表相关解答，支持用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户提问课程时间调整等拓展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sp>
        <p:nvSpPr>
          <p:cNvPr id="850" name="textbox 850"/>
          <p:cNvSpPr/>
          <p:nvPr/>
        </p:nvSpPr>
        <p:spPr>
          <a:xfrm>
            <a:off x="1197584" y="6100839"/>
            <a:ext cx="6753225" cy="4006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47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9000"/>
              </a:lnSpc>
              <a:tabLst/>
            </a:pPr>
            <a:r>
              <a:rPr sz="1400" b="1" kern="0" spc="-3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图14.课表导入</a:t>
            </a:r>
            <a:r>
              <a:rPr sz="1400" kern="0" spc="-33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b="1" kern="0" spc="-3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日程工作流</a:t>
            </a:r>
            <a:r>
              <a:rPr sz="1400" kern="0" spc="3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        </a:t>
            </a:r>
            <a:r>
              <a:rPr sz="1400" kern="0" spc="2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    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支持实时更新与异常处理。</a:t>
            </a:r>
            <a:endParaRPr sz="1400" dirty="0">
              <a:latin typeface="KaiTi"/>
              <a:ea typeface="KaiTi"/>
              <a:cs typeface="KaiTi"/>
            </a:endParaRPr>
          </a:p>
          <a:p>
            <a:pPr algn="r" rtl="0" eaLnBrk="0">
              <a:lnSpc>
                <a:spcPts val="1454"/>
              </a:lnSpc>
              <a:tabLst/>
            </a:pPr>
            <a:r>
              <a:rPr sz="1100" kern="0" spc="-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需求。</a:t>
            </a:r>
            <a:endParaRPr sz="1100" dirty="0">
              <a:latin typeface="KaiTi"/>
              <a:ea typeface="KaiTi"/>
              <a:cs typeface="KaiTi"/>
            </a:endParaRPr>
          </a:p>
        </p:txBody>
      </p:sp>
      <p:pic>
        <p:nvPicPr>
          <p:cNvPr id="852" name="picture 8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0" y="766762"/>
            <a:ext cx="12192000" cy="190179"/>
          </a:xfrm>
          <a:prstGeom prst="rect">
            <a:avLst/>
          </a:prstGeom>
        </p:spPr>
      </p:pic>
      <p:pic>
        <p:nvPicPr>
          <p:cNvPr id="854" name="picture 8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282678" y="247084"/>
            <a:ext cx="5471421" cy="422521"/>
          </a:xfrm>
          <a:prstGeom prst="rect">
            <a:avLst/>
          </a:prstGeom>
        </p:spPr>
      </p:pic>
      <p:sp>
        <p:nvSpPr>
          <p:cNvPr id="856" name="textbox 856"/>
          <p:cNvSpPr/>
          <p:nvPr/>
        </p:nvSpPr>
        <p:spPr>
          <a:xfrm>
            <a:off x="4607052" y="1955291"/>
            <a:ext cx="2209800" cy="1016635"/>
          </a:xfrm>
          <a:prstGeom prst="rect">
            <a:avLst/>
          </a:prstGeom>
          <a:solidFill>
            <a:srgbClr val="FBE5D6">
              <a:alpha val="6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159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444" indent="25400" algn="l" rtl="0" eaLnBrk="0">
              <a:lnSpc>
                <a:spcPct val="11500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以调用工作流为整体执行起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点，通过科目JSON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数组初始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化流程，确保数据格式统一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以便后续循环处理。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sp>
        <p:nvSpPr>
          <p:cNvPr id="858" name="textbox 858"/>
          <p:cNvSpPr/>
          <p:nvPr/>
        </p:nvSpPr>
        <p:spPr>
          <a:xfrm>
            <a:off x="7376159" y="3790188"/>
            <a:ext cx="2209800" cy="975360"/>
          </a:xfrm>
          <a:prstGeom prst="rect">
            <a:avLst/>
          </a:prstGeom>
          <a:solidFill>
            <a:srgbClr val="FBE5D6">
              <a:alpha val="6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5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9525" indent="-5080" algn="l" rtl="0" eaLnBrk="0">
              <a:lnSpc>
                <a:spcPct val="10400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基于课程周期循环处理每周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重复课程，确认单次课程起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止时间，确保时间数据准确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性。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sp>
        <p:nvSpPr>
          <p:cNvPr id="860" name="textbox 860"/>
          <p:cNvSpPr/>
          <p:nvPr/>
        </p:nvSpPr>
        <p:spPr>
          <a:xfrm>
            <a:off x="4628388" y="3790188"/>
            <a:ext cx="2209800" cy="951230"/>
          </a:xfrm>
          <a:prstGeom prst="rect">
            <a:avLst/>
          </a:prstGeom>
          <a:solidFill>
            <a:srgbClr val="FBE5D6">
              <a:alpha val="6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3245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7620" indent="3175" algn="l" rtl="0" eaLnBrk="0">
              <a:lnSpc>
                <a:spcPct val="10400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遍历科目数组，处理课程时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间信息，标准化格式并提取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“第一次上课时间</a:t>
            </a:r>
            <a:r>
              <a:rPr sz="1400" kern="0" spc="-5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”作为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课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程起始节点。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sp>
        <p:nvSpPr>
          <p:cNvPr id="862" name="textbox 862"/>
          <p:cNvSpPr/>
          <p:nvPr/>
        </p:nvSpPr>
        <p:spPr>
          <a:xfrm>
            <a:off x="4608777" y="5161559"/>
            <a:ext cx="2146300" cy="9074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5814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25400" algn="l" rtl="0" eaLnBrk="0">
              <a:lnSpc>
                <a:spcPct val="88000"/>
              </a:lnSpc>
              <a:tabLst/>
            </a:pPr>
            <a:r>
              <a:rPr sz="1700" b="1" kern="0" spc="60" dirty="0">
                <a:solidFill>
                  <a:srgbClr val="0F273D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日程创建与同步</a:t>
            </a:r>
            <a:endParaRPr sz="1700" dirty="0">
              <a:latin typeface="Microsoft YaHei"/>
              <a:ea typeface="Microsoft YaHei"/>
              <a:cs typeface="Microsoft YaHei"/>
            </a:endParaRPr>
          </a:p>
          <a:p>
            <a:pPr algn="l" rtl="0" eaLnBrk="0">
              <a:lnSpc>
                <a:spcPct val="110000"/>
              </a:lnSpc>
              <a:tabLst/>
            </a:pPr>
            <a:endParaRPr sz="800" dirty="0">
              <a:latin typeface="Arial"/>
              <a:ea typeface="Arial"/>
              <a:cs typeface="Arial"/>
            </a:endParaRPr>
          </a:p>
          <a:p>
            <a:pPr marL="30480" indent="-17779" algn="l" rtl="0" eaLnBrk="0">
              <a:lnSpc>
                <a:spcPct val="122000"/>
              </a:lnSpc>
              <a:spcBef>
                <a:spcPts val="3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生成课程日程并同步至钉钉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系统，</a:t>
            </a:r>
            <a:r>
              <a:rPr sz="1400" kern="0" spc="-3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自动创建日程提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醒，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sp>
        <p:nvSpPr>
          <p:cNvPr id="864" name="textbox 864"/>
          <p:cNvSpPr/>
          <p:nvPr/>
        </p:nvSpPr>
        <p:spPr>
          <a:xfrm>
            <a:off x="3079495" y="1014476"/>
            <a:ext cx="6029325" cy="3098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6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07034" algn="l" rtl="0" eaLnBrk="0">
              <a:lnSpc>
                <a:spcPct val="88000"/>
              </a:lnSpc>
              <a:spcBef>
                <a:spcPts val="1"/>
              </a:spcBef>
              <a:tabLst>
                <a:tab pos="502919" algn="l"/>
              </a:tabLst>
            </a:pPr>
            <a:r>
              <a:rPr sz="2000" b="1" kern="0" spc="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2000" b="1" kern="0" spc="11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课表导入日程工作流</a:t>
            </a:r>
            <a:r>
              <a:rPr sz="2000" b="1" kern="0" spc="-13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11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/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Class</a:t>
            </a:r>
            <a:r>
              <a:rPr sz="1500" kern="0" spc="11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schedule</a:t>
            </a:r>
            <a:r>
              <a:rPr sz="1500" kern="0" spc="15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import</a:t>
            </a:r>
            <a:r>
              <a:rPr sz="1500" kern="0" spc="11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workflow</a:t>
            </a:r>
            <a:endParaRPr sz="15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866" name="path 866"/>
          <p:cNvSpPr/>
          <p:nvPr/>
        </p:nvSpPr>
        <p:spPr>
          <a:xfrm>
            <a:off x="3092195" y="1027176"/>
            <a:ext cx="394716" cy="281940"/>
          </a:xfrm>
          <a:custGeom>
            <a:avLst/>
            <a:gdLst/>
            <a:ahLst/>
            <a:cxnLst/>
            <a:rect l="0" t="0" r="0" b="0"/>
            <a:pathLst>
              <a:path w="621" h="444">
                <a:moveTo>
                  <a:pt x="0" y="0"/>
                </a:moveTo>
                <a:lnTo>
                  <a:pt x="398" y="0"/>
                </a:lnTo>
                <a:lnTo>
                  <a:pt x="621" y="223"/>
                </a:lnTo>
                <a:lnTo>
                  <a:pt x="398" y="444"/>
                </a:lnTo>
                <a:lnTo>
                  <a:pt x="0" y="444"/>
                </a:lnTo>
                <a:lnTo>
                  <a:pt x="220" y="223"/>
                </a:lnTo>
                <a:lnTo>
                  <a:pt x="0" y="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868" name="picture 86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145193" y="415099"/>
            <a:ext cx="1409501" cy="238125"/>
          </a:xfrm>
          <a:prstGeom prst="rect">
            <a:avLst/>
          </a:prstGeom>
        </p:spPr>
      </p:pic>
      <p:sp>
        <p:nvSpPr>
          <p:cNvPr id="870" name="textbox 870"/>
          <p:cNvSpPr/>
          <p:nvPr/>
        </p:nvSpPr>
        <p:spPr>
          <a:xfrm>
            <a:off x="526114" y="209258"/>
            <a:ext cx="3241039" cy="4470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39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11480" algn="l" rtl="0" eaLnBrk="0">
              <a:lnSpc>
                <a:spcPct val="85000"/>
              </a:lnSpc>
              <a:tabLst>
                <a:tab pos="622934" algn="l"/>
              </a:tabLst>
            </a:pPr>
            <a:r>
              <a:rPr sz="2000" kern="0" spc="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	</a:t>
            </a:r>
            <a:r>
              <a:rPr sz="2000" kern="0" spc="-1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课表导入日程工作流</a:t>
            </a:r>
            <a:r>
              <a:rPr sz="2000" kern="0" spc="1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</a:t>
            </a:r>
            <a:endParaRPr sz="2000" dirty="0">
              <a:latin typeface="SimHei"/>
              <a:ea typeface="SimHei"/>
              <a:cs typeface="SimHei"/>
            </a:endParaRPr>
          </a:p>
        </p:txBody>
      </p:sp>
      <p:pic>
        <p:nvPicPr>
          <p:cNvPr id="872" name="picture 87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3577416" y="247904"/>
            <a:ext cx="172161" cy="302683"/>
          </a:xfrm>
          <a:prstGeom prst="rect">
            <a:avLst/>
          </a:prstGeom>
        </p:spPr>
      </p:pic>
      <p:pic>
        <p:nvPicPr>
          <p:cNvPr id="874" name="picture 87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sp>
        <p:nvSpPr>
          <p:cNvPr id="876" name="rect 876"/>
          <p:cNvSpPr/>
          <p:nvPr/>
        </p:nvSpPr>
        <p:spPr>
          <a:xfrm>
            <a:off x="7674826" y="258571"/>
            <a:ext cx="1286979" cy="406184"/>
          </a:xfrm>
          <a:prstGeom prst="rect">
            <a:avLst/>
          </a:prstGeom>
          <a:solidFill>
            <a:srgbClr val="0E41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78" name="textbox 878"/>
          <p:cNvSpPr/>
          <p:nvPr/>
        </p:nvSpPr>
        <p:spPr>
          <a:xfrm>
            <a:off x="6468135" y="321145"/>
            <a:ext cx="5100320" cy="2889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31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/>
            </a:pP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技术创新</a:t>
            </a:r>
            <a:r>
              <a:rPr sz="1700" kern="0" spc="27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2000" b="1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应用简介</a:t>
            </a:r>
            <a:r>
              <a:rPr sz="2000" kern="0" spc="13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应用实际</a:t>
            </a:r>
            <a:r>
              <a:rPr sz="1700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未</a:t>
            </a:r>
            <a:r>
              <a:rPr sz="1700" b="1" kern="0" spc="5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来展望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pic>
        <p:nvPicPr>
          <p:cNvPr id="880" name="picture 88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536655" y="484632"/>
            <a:ext cx="3890564" cy="236994"/>
          </a:xfrm>
          <a:prstGeom prst="rect">
            <a:avLst/>
          </a:prstGeom>
        </p:spPr>
      </p:pic>
      <p:pic>
        <p:nvPicPr>
          <p:cNvPr id="882" name="picture 88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grpSp>
        <p:nvGrpSpPr>
          <p:cNvPr id="80" name="group 80"/>
          <p:cNvGrpSpPr/>
          <p:nvPr/>
        </p:nvGrpSpPr>
        <p:grpSpPr>
          <a:xfrm rot="21600000">
            <a:off x="4885081" y="259644"/>
            <a:ext cx="1310914" cy="422406"/>
            <a:chOff x="0" y="0"/>
            <a:chExt cx="1310914" cy="422406"/>
          </a:xfrm>
        </p:grpSpPr>
        <p:pic>
          <p:nvPicPr>
            <p:cNvPr id="884" name="picture 884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886" name="textbox 886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5265" algn="l" rtl="0" eaLnBrk="0">
                <a:lnSpc>
                  <a:spcPct val="90000"/>
                </a:lnSpc>
                <a:spcBef>
                  <a:spcPts val="6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项目背景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sp>
        <p:nvSpPr>
          <p:cNvPr id="888" name="textbox 888"/>
          <p:cNvSpPr/>
          <p:nvPr/>
        </p:nvSpPr>
        <p:spPr>
          <a:xfrm>
            <a:off x="4600575" y="1591131"/>
            <a:ext cx="1619885" cy="2520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265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1700" b="1" kern="0" spc="90" dirty="0">
                <a:solidFill>
                  <a:srgbClr val="0F273D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工作流执行入口</a:t>
            </a:r>
            <a:endParaRPr sz="17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890" name="textbox 890"/>
          <p:cNvSpPr/>
          <p:nvPr/>
        </p:nvSpPr>
        <p:spPr>
          <a:xfrm>
            <a:off x="7402296" y="5113096"/>
            <a:ext cx="1187450" cy="3270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34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ts val="2374"/>
              </a:lnSpc>
              <a:tabLst/>
            </a:pPr>
            <a:r>
              <a:rPr sz="1700" b="1" kern="0" spc="0" dirty="0">
                <a:solidFill>
                  <a:srgbClr val="0F273D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AI</a:t>
            </a:r>
            <a:r>
              <a:rPr sz="1700" b="1" kern="0" spc="120" dirty="0">
                <a:solidFill>
                  <a:srgbClr val="0F273D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交互功能</a:t>
            </a:r>
            <a:endParaRPr sz="17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892" name="textbox 892"/>
          <p:cNvSpPr/>
          <p:nvPr/>
        </p:nvSpPr>
        <p:spPr>
          <a:xfrm>
            <a:off x="4619015" y="3360191"/>
            <a:ext cx="1393825" cy="2527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914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8000"/>
              </a:lnSpc>
              <a:tabLst/>
            </a:pPr>
            <a:r>
              <a:rPr sz="1700" b="1" kern="0" spc="90" dirty="0">
                <a:solidFill>
                  <a:srgbClr val="0F273D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科目数组处理</a:t>
            </a:r>
            <a:endParaRPr sz="17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894" name="textbox 894"/>
          <p:cNvSpPr/>
          <p:nvPr/>
        </p:nvSpPr>
        <p:spPr>
          <a:xfrm>
            <a:off x="7367574" y="3362019"/>
            <a:ext cx="1393189" cy="2508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346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1700" b="1" kern="0" spc="90" dirty="0">
                <a:solidFill>
                  <a:srgbClr val="0F273D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课程周期循环</a:t>
            </a:r>
            <a:endParaRPr sz="17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896" name="path 896"/>
          <p:cNvSpPr/>
          <p:nvPr/>
        </p:nvSpPr>
        <p:spPr>
          <a:xfrm>
            <a:off x="7211694" y="3343275"/>
            <a:ext cx="50800" cy="1422400"/>
          </a:xfrm>
          <a:custGeom>
            <a:avLst/>
            <a:gdLst/>
            <a:ahLst/>
            <a:cxnLst/>
            <a:rect l="0" t="0" r="0" b="0"/>
            <a:pathLst>
              <a:path w="80" h="2240">
                <a:moveTo>
                  <a:pt x="0" y="40"/>
                </a:moveTo>
                <a:cubicBezTo>
                  <a:pt x="0" y="17"/>
                  <a:pt x="17" y="0"/>
                  <a:pt x="40" y="0"/>
                </a:cubicBezTo>
                <a:cubicBezTo>
                  <a:pt x="62" y="0"/>
                  <a:pt x="80" y="17"/>
                  <a:pt x="80" y="40"/>
                </a:cubicBezTo>
                <a:lnTo>
                  <a:pt x="80" y="2200"/>
                </a:lnTo>
                <a:cubicBezTo>
                  <a:pt x="80" y="2222"/>
                  <a:pt x="62" y="2240"/>
                  <a:pt x="40" y="2240"/>
                </a:cubicBezTo>
                <a:cubicBezTo>
                  <a:pt x="17" y="2240"/>
                  <a:pt x="0" y="2222"/>
                  <a:pt x="0" y="2200"/>
                </a:cubicBezTo>
                <a:lnTo>
                  <a:pt x="0" y="4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98" name="path 898"/>
          <p:cNvSpPr/>
          <p:nvPr/>
        </p:nvSpPr>
        <p:spPr>
          <a:xfrm>
            <a:off x="7211694" y="5137150"/>
            <a:ext cx="50800" cy="1422400"/>
          </a:xfrm>
          <a:custGeom>
            <a:avLst/>
            <a:gdLst/>
            <a:ahLst/>
            <a:cxnLst/>
            <a:rect l="0" t="0" r="0" b="0"/>
            <a:pathLst>
              <a:path w="80" h="2240">
                <a:moveTo>
                  <a:pt x="0" y="40"/>
                </a:moveTo>
                <a:cubicBezTo>
                  <a:pt x="0" y="17"/>
                  <a:pt x="17" y="0"/>
                  <a:pt x="40" y="0"/>
                </a:cubicBezTo>
                <a:cubicBezTo>
                  <a:pt x="62" y="0"/>
                  <a:pt x="80" y="17"/>
                  <a:pt x="80" y="40"/>
                </a:cubicBezTo>
                <a:lnTo>
                  <a:pt x="80" y="2200"/>
                </a:lnTo>
                <a:cubicBezTo>
                  <a:pt x="80" y="2222"/>
                  <a:pt x="62" y="2240"/>
                  <a:pt x="40" y="2240"/>
                </a:cubicBezTo>
                <a:cubicBezTo>
                  <a:pt x="17" y="2240"/>
                  <a:pt x="0" y="2222"/>
                  <a:pt x="0" y="2200"/>
                </a:cubicBezTo>
                <a:lnTo>
                  <a:pt x="0" y="4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00" name="path 900"/>
          <p:cNvSpPr/>
          <p:nvPr/>
        </p:nvSpPr>
        <p:spPr>
          <a:xfrm>
            <a:off x="4445000" y="1549400"/>
            <a:ext cx="50800" cy="1422400"/>
          </a:xfrm>
          <a:custGeom>
            <a:avLst/>
            <a:gdLst/>
            <a:ahLst/>
            <a:cxnLst/>
            <a:rect l="0" t="0" r="0" b="0"/>
            <a:pathLst>
              <a:path w="80" h="2240">
                <a:moveTo>
                  <a:pt x="0" y="40"/>
                </a:moveTo>
                <a:cubicBezTo>
                  <a:pt x="0" y="17"/>
                  <a:pt x="17" y="0"/>
                  <a:pt x="40" y="0"/>
                </a:cubicBezTo>
                <a:cubicBezTo>
                  <a:pt x="62" y="0"/>
                  <a:pt x="80" y="17"/>
                  <a:pt x="80" y="40"/>
                </a:cubicBezTo>
                <a:lnTo>
                  <a:pt x="80" y="2200"/>
                </a:lnTo>
                <a:cubicBezTo>
                  <a:pt x="80" y="2222"/>
                  <a:pt x="62" y="2240"/>
                  <a:pt x="40" y="2240"/>
                </a:cubicBezTo>
                <a:cubicBezTo>
                  <a:pt x="17" y="2240"/>
                  <a:pt x="0" y="2222"/>
                  <a:pt x="0" y="2200"/>
                </a:cubicBezTo>
                <a:lnTo>
                  <a:pt x="0" y="4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02" name="path 902"/>
          <p:cNvSpPr/>
          <p:nvPr/>
        </p:nvSpPr>
        <p:spPr>
          <a:xfrm>
            <a:off x="4445000" y="3319144"/>
            <a:ext cx="50800" cy="1422400"/>
          </a:xfrm>
          <a:custGeom>
            <a:avLst/>
            <a:gdLst/>
            <a:ahLst/>
            <a:cxnLst/>
            <a:rect l="0" t="0" r="0" b="0"/>
            <a:pathLst>
              <a:path w="80" h="2240">
                <a:moveTo>
                  <a:pt x="0" y="40"/>
                </a:moveTo>
                <a:cubicBezTo>
                  <a:pt x="0" y="17"/>
                  <a:pt x="17" y="0"/>
                  <a:pt x="40" y="0"/>
                </a:cubicBezTo>
                <a:cubicBezTo>
                  <a:pt x="62" y="0"/>
                  <a:pt x="80" y="17"/>
                  <a:pt x="80" y="40"/>
                </a:cubicBezTo>
                <a:lnTo>
                  <a:pt x="80" y="2200"/>
                </a:lnTo>
                <a:cubicBezTo>
                  <a:pt x="80" y="2222"/>
                  <a:pt x="62" y="2240"/>
                  <a:pt x="40" y="2240"/>
                </a:cubicBezTo>
                <a:cubicBezTo>
                  <a:pt x="17" y="2240"/>
                  <a:pt x="0" y="2222"/>
                  <a:pt x="0" y="2200"/>
                </a:cubicBezTo>
                <a:lnTo>
                  <a:pt x="0" y="4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04" name="path 904"/>
          <p:cNvSpPr/>
          <p:nvPr/>
        </p:nvSpPr>
        <p:spPr>
          <a:xfrm>
            <a:off x="4445000" y="5137150"/>
            <a:ext cx="50800" cy="1422400"/>
          </a:xfrm>
          <a:custGeom>
            <a:avLst/>
            <a:gdLst/>
            <a:ahLst/>
            <a:cxnLst/>
            <a:rect l="0" t="0" r="0" b="0"/>
            <a:pathLst>
              <a:path w="80" h="2240">
                <a:moveTo>
                  <a:pt x="0" y="40"/>
                </a:moveTo>
                <a:cubicBezTo>
                  <a:pt x="0" y="17"/>
                  <a:pt x="17" y="0"/>
                  <a:pt x="40" y="0"/>
                </a:cubicBezTo>
                <a:cubicBezTo>
                  <a:pt x="62" y="0"/>
                  <a:pt x="80" y="17"/>
                  <a:pt x="80" y="40"/>
                </a:cubicBezTo>
                <a:lnTo>
                  <a:pt x="80" y="2200"/>
                </a:lnTo>
                <a:cubicBezTo>
                  <a:pt x="80" y="2222"/>
                  <a:pt x="62" y="2240"/>
                  <a:pt x="40" y="2240"/>
                </a:cubicBezTo>
                <a:cubicBezTo>
                  <a:pt x="17" y="2240"/>
                  <a:pt x="0" y="2222"/>
                  <a:pt x="0" y="2200"/>
                </a:cubicBezTo>
                <a:lnTo>
                  <a:pt x="0" y="4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6" name="picture 9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03059" y="1655949"/>
            <a:ext cx="3188615" cy="3999489"/>
          </a:xfrm>
          <a:prstGeom prst="rect">
            <a:avLst/>
          </a:prstGeom>
        </p:spPr>
      </p:pic>
      <p:pic>
        <p:nvPicPr>
          <p:cNvPr id="908" name="picture 9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755635" y="1848611"/>
            <a:ext cx="4314444" cy="3162300"/>
          </a:xfrm>
          <a:prstGeom prst="rect">
            <a:avLst/>
          </a:prstGeom>
        </p:spPr>
      </p:pic>
      <p:pic>
        <p:nvPicPr>
          <p:cNvPr id="910" name="picture 9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555488" y="2038134"/>
            <a:ext cx="3932706" cy="2972409"/>
          </a:xfrm>
          <a:prstGeom prst="rect">
            <a:avLst/>
          </a:prstGeom>
        </p:spPr>
      </p:pic>
      <p:pic>
        <p:nvPicPr>
          <p:cNvPr id="912" name="picture 9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0" y="6202604"/>
            <a:ext cx="12192000" cy="630188"/>
          </a:xfrm>
          <a:prstGeom prst="rect">
            <a:avLst/>
          </a:prstGeom>
        </p:spPr>
      </p:pic>
      <p:pic>
        <p:nvPicPr>
          <p:cNvPr id="914" name="picture 9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0" y="6308255"/>
            <a:ext cx="12192000" cy="549744"/>
          </a:xfrm>
          <a:prstGeom prst="rect">
            <a:avLst/>
          </a:prstGeom>
        </p:spPr>
      </p:pic>
      <p:sp>
        <p:nvSpPr>
          <p:cNvPr id="916" name="textbox 916"/>
          <p:cNvSpPr/>
          <p:nvPr/>
        </p:nvSpPr>
        <p:spPr>
          <a:xfrm>
            <a:off x="3834383" y="5614415"/>
            <a:ext cx="7722234" cy="707390"/>
          </a:xfrm>
          <a:prstGeom prst="rect">
            <a:avLst/>
          </a:prstGeom>
          <a:solidFill>
            <a:srgbClr val="DAE3F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6000"/>
              </a:lnSpc>
              <a:tabLst/>
            </a:pPr>
            <a:endParaRPr sz="500" dirty="0">
              <a:latin typeface="Arial"/>
              <a:ea typeface="Arial"/>
              <a:cs typeface="Arial"/>
            </a:endParaRPr>
          </a:p>
          <a:p>
            <a:pPr marL="476884" algn="l" rtl="0" eaLnBrk="0">
              <a:lnSpc>
                <a:spcPct val="89000"/>
              </a:lnSpc>
              <a:spcBef>
                <a:spcPts val="2"/>
              </a:spcBef>
              <a:tabLst/>
            </a:pPr>
            <a:r>
              <a:rPr sz="3500" b="1" kern="0" spc="80" dirty="0">
                <a:solidFill>
                  <a:srgbClr val="1D76EE">
                    <a:alpha val="100000"/>
                  </a:srgbClr>
                </a:solidFill>
                <a:latin typeface="KaiTi"/>
                <a:ea typeface="KaiTi"/>
                <a:cs typeface="KaiTi"/>
              </a:rPr>
              <a:t>实现日程</a:t>
            </a:r>
            <a:r>
              <a:rPr sz="3900" b="1" kern="0" spc="80" dirty="0">
                <a:solidFill>
                  <a:srgbClr val="ED7D31">
                    <a:alpha val="100000"/>
                  </a:srgbClr>
                </a:solidFill>
                <a:latin typeface="KaiTi"/>
                <a:ea typeface="KaiTi"/>
                <a:cs typeface="KaiTi"/>
              </a:rPr>
              <a:t>连续、大量、高</a:t>
            </a:r>
            <a:r>
              <a:rPr sz="3900" b="1" kern="0" spc="70" dirty="0">
                <a:solidFill>
                  <a:srgbClr val="ED7D31">
                    <a:alpha val="100000"/>
                  </a:srgbClr>
                </a:solidFill>
                <a:latin typeface="KaiTi"/>
                <a:ea typeface="KaiTi"/>
                <a:cs typeface="KaiTi"/>
              </a:rPr>
              <a:t>效</a:t>
            </a:r>
            <a:r>
              <a:rPr sz="3500" b="1" kern="0" spc="70" dirty="0">
                <a:solidFill>
                  <a:srgbClr val="1D76EE">
                    <a:alpha val="100000"/>
                  </a:srgbClr>
                </a:solidFill>
                <a:latin typeface="KaiTi"/>
                <a:ea typeface="KaiTi"/>
                <a:cs typeface="KaiTi"/>
              </a:rPr>
              <a:t>创建</a:t>
            </a:r>
            <a:endParaRPr sz="3500" dirty="0">
              <a:latin typeface="KaiTi"/>
              <a:ea typeface="KaiTi"/>
              <a:cs typeface="KaiTi"/>
            </a:endParaRPr>
          </a:p>
        </p:txBody>
      </p:sp>
      <p:pic>
        <p:nvPicPr>
          <p:cNvPr id="918" name="picture 9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0" y="766762"/>
            <a:ext cx="12192000" cy="190179"/>
          </a:xfrm>
          <a:prstGeom prst="rect">
            <a:avLst/>
          </a:prstGeom>
        </p:spPr>
      </p:pic>
      <p:pic>
        <p:nvPicPr>
          <p:cNvPr id="920" name="picture 9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282678" y="247084"/>
            <a:ext cx="5471421" cy="422521"/>
          </a:xfrm>
          <a:prstGeom prst="rect">
            <a:avLst/>
          </a:prstGeom>
        </p:spPr>
      </p:pic>
      <p:sp>
        <p:nvSpPr>
          <p:cNvPr id="922" name="textbox 922"/>
          <p:cNvSpPr/>
          <p:nvPr/>
        </p:nvSpPr>
        <p:spPr>
          <a:xfrm>
            <a:off x="4056888" y="3032759"/>
            <a:ext cx="3264534" cy="650875"/>
          </a:xfrm>
          <a:prstGeom prst="rect">
            <a:avLst/>
          </a:prstGeom>
          <a:solidFill>
            <a:srgbClr val="FFF2CC">
              <a:alpha val="70196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  <a:tabLst/>
            </a:pPr>
            <a:endParaRPr sz="700" dirty="0">
              <a:latin typeface="Arial"/>
              <a:ea typeface="Arial"/>
              <a:cs typeface="Arial"/>
            </a:endParaRPr>
          </a:p>
          <a:p>
            <a:pPr marL="100330" algn="l" rtl="0" eaLnBrk="0">
              <a:lnSpc>
                <a:spcPct val="87000"/>
              </a:lnSpc>
              <a:spcBef>
                <a:spcPts val="4"/>
              </a:spcBef>
              <a:tabLst/>
            </a:pP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•    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“</a:t>
            </a:r>
            <a:r>
              <a:rPr sz="1400" kern="0" spc="-40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以事件数组循环</a:t>
            </a:r>
            <a:r>
              <a:rPr sz="1400" kern="0" spc="-4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”，逐个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遍历事</a:t>
            </a:r>
            <a:endParaRPr sz="1400" dirty="0">
              <a:latin typeface="KaiTi"/>
              <a:ea typeface="KaiTi"/>
              <a:cs typeface="KaiTi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600" dirty="0">
              <a:latin typeface="Arial"/>
              <a:ea typeface="Arial"/>
              <a:cs typeface="Arial"/>
            </a:endParaRPr>
          </a:p>
          <a:p>
            <a:pPr marL="382904" algn="l" rtl="0" eaLnBrk="0">
              <a:lnSpc>
                <a:spcPct val="88000"/>
              </a:lnSpc>
              <a:spcBef>
                <a:spcPts val="2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件，处理单条事件的日程创建；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sp>
        <p:nvSpPr>
          <p:cNvPr id="924" name="textbox 924"/>
          <p:cNvSpPr/>
          <p:nvPr/>
        </p:nvSpPr>
        <p:spPr>
          <a:xfrm>
            <a:off x="4239767" y="3700271"/>
            <a:ext cx="3264534" cy="650875"/>
          </a:xfrm>
          <a:prstGeom prst="rect">
            <a:avLst/>
          </a:prstGeom>
          <a:solidFill>
            <a:srgbClr val="E2F0D9">
              <a:alpha val="70196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  <a:tabLst/>
            </a:pPr>
            <a:endParaRPr sz="300" dirty="0">
              <a:latin typeface="Arial"/>
              <a:ea typeface="Arial"/>
              <a:cs typeface="Arial"/>
            </a:endParaRPr>
          </a:p>
          <a:p>
            <a:pPr marL="386715" indent="-285750" algn="l" rtl="0" eaLnBrk="0">
              <a:lnSpc>
                <a:spcPct val="127000"/>
              </a:lnSpc>
              <a:spcBef>
                <a:spcPts val="2"/>
              </a:spcBef>
              <a:tabLst/>
            </a:pP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•    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“</a:t>
            </a:r>
            <a:r>
              <a:rPr sz="1400" kern="0" spc="-5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事件结束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时间</a:t>
            </a:r>
            <a:r>
              <a:rPr sz="1400" kern="0" spc="-4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”获取事件种植时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刻，明确日程周期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sp>
        <p:nvSpPr>
          <p:cNvPr id="926" name="rect 926"/>
          <p:cNvSpPr/>
          <p:nvPr/>
        </p:nvSpPr>
        <p:spPr>
          <a:xfrm>
            <a:off x="3834383" y="2397252"/>
            <a:ext cx="3262883" cy="650747"/>
          </a:xfrm>
          <a:prstGeom prst="rect">
            <a:avLst/>
          </a:prstGeom>
          <a:solidFill>
            <a:srgbClr val="E2F0D9">
              <a:alpha val="70196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28" name="rect 928"/>
          <p:cNvSpPr/>
          <p:nvPr/>
        </p:nvSpPr>
        <p:spPr>
          <a:xfrm>
            <a:off x="4416552" y="4360163"/>
            <a:ext cx="3264408" cy="649223"/>
          </a:xfrm>
          <a:prstGeom prst="rect">
            <a:avLst/>
          </a:prstGeom>
          <a:solidFill>
            <a:srgbClr val="FFF2CC">
              <a:alpha val="70196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30" name="textbox 930"/>
          <p:cNvSpPr/>
          <p:nvPr/>
        </p:nvSpPr>
        <p:spPr>
          <a:xfrm>
            <a:off x="3079495" y="1014476"/>
            <a:ext cx="7037705" cy="3098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6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07034" algn="l" rtl="0" eaLnBrk="0">
              <a:lnSpc>
                <a:spcPct val="88000"/>
              </a:lnSpc>
              <a:spcBef>
                <a:spcPts val="1"/>
              </a:spcBef>
              <a:tabLst>
                <a:tab pos="504825" algn="l"/>
              </a:tabLst>
            </a:pPr>
            <a:r>
              <a:rPr sz="2000" b="1" kern="0" spc="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2000" b="1" kern="0" spc="13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连续创建日程工作流</a:t>
            </a:r>
            <a:r>
              <a:rPr sz="2000" b="1" kern="0" spc="-11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13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/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Continuous</a:t>
            </a:r>
            <a:r>
              <a:rPr sz="1500" kern="0" spc="13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creation</a:t>
            </a:r>
            <a:r>
              <a:rPr sz="1500" kern="0" spc="13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of</a:t>
            </a:r>
            <a:r>
              <a:rPr sz="1500" kern="0" spc="13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schedule</a:t>
            </a:r>
            <a:r>
              <a:rPr sz="1500" kern="0" spc="13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workflow</a:t>
            </a:r>
            <a:endParaRPr sz="15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932" name="path 932"/>
          <p:cNvSpPr/>
          <p:nvPr/>
        </p:nvSpPr>
        <p:spPr>
          <a:xfrm>
            <a:off x="3092195" y="1027176"/>
            <a:ext cx="394716" cy="281940"/>
          </a:xfrm>
          <a:custGeom>
            <a:avLst/>
            <a:gdLst/>
            <a:ahLst/>
            <a:cxnLst/>
            <a:rect l="0" t="0" r="0" b="0"/>
            <a:pathLst>
              <a:path w="621" h="444">
                <a:moveTo>
                  <a:pt x="0" y="0"/>
                </a:moveTo>
                <a:lnTo>
                  <a:pt x="398" y="0"/>
                </a:lnTo>
                <a:lnTo>
                  <a:pt x="621" y="223"/>
                </a:lnTo>
                <a:lnTo>
                  <a:pt x="398" y="444"/>
                </a:lnTo>
                <a:lnTo>
                  <a:pt x="0" y="444"/>
                </a:lnTo>
                <a:lnTo>
                  <a:pt x="220" y="223"/>
                </a:lnTo>
                <a:lnTo>
                  <a:pt x="0" y="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34" name="textbox 934"/>
          <p:cNvSpPr/>
          <p:nvPr/>
        </p:nvSpPr>
        <p:spPr>
          <a:xfrm>
            <a:off x="3922263" y="2498128"/>
            <a:ext cx="3115945" cy="5060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6226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301625" indent="-288925" algn="l" rtl="0" eaLnBrk="0">
              <a:lnSpc>
                <a:spcPct val="115000"/>
              </a:lnSpc>
              <a:tabLst/>
            </a:pP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•    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“事件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JSON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数组</a:t>
            </a:r>
            <a:r>
              <a:rPr sz="1400" kern="0" spc="-46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”执行代码，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整理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事件信息为规范格式，供循环使用；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sp>
        <p:nvSpPr>
          <p:cNvPr id="936" name="textbox 936"/>
          <p:cNvSpPr/>
          <p:nvPr/>
        </p:nvSpPr>
        <p:spPr>
          <a:xfrm>
            <a:off x="4505257" y="4460304"/>
            <a:ext cx="3098164" cy="5060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6226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302895" indent="-290195" algn="l" rtl="0" eaLnBrk="0">
              <a:lnSpc>
                <a:spcPct val="115000"/>
              </a:lnSpc>
              <a:tabLst/>
            </a:pP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•    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“创建钉钉日程</a:t>
            </a:r>
            <a:r>
              <a:rPr sz="1400" kern="0" spc="-3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”把事件信息转化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为钉钉日程，推送给指定人员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pic>
        <p:nvPicPr>
          <p:cNvPr id="938" name="picture 93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3145193" y="415099"/>
            <a:ext cx="1409501" cy="238125"/>
          </a:xfrm>
          <a:prstGeom prst="rect">
            <a:avLst/>
          </a:prstGeom>
        </p:spPr>
      </p:pic>
      <p:sp>
        <p:nvSpPr>
          <p:cNvPr id="940" name="textbox 940"/>
          <p:cNvSpPr/>
          <p:nvPr/>
        </p:nvSpPr>
        <p:spPr>
          <a:xfrm>
            <a:off x="526114" y="209258"/>
            <a:ext cx="3241039" cy="4470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39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11480" algn="l" rtl="0" eaLnBrk="0">
              <a:lnSpc>
                <a:spcPct val="85000"/>
              </a:lnSpc>
              <a:tabLst>
                <a:tab pos="626109" algn="l"/>
              </a:tabLst>
            </a:pPr>
            <a:r>
              <a:rPr sz="2000" kern="0" spc="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	</a:t>
            </a:r>
            <a:r>
              <a:rPr sz="2000" kern="0" spc="-1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连续创建日程工作流</a:t>
            </a:r>
            <a:r>
              <a:rPr sz="2000" kern="0" spc="-1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</a:t>
            </a:r>
            <a:endParaRPr sz="2000" dirty="0">
              <a:latin typeface="SimHei"/>
              <a:ea typeface="SimHei"/>
              <a:cs typeface="SimHei"/>
            </a:endParaRPr>
          </a:p>
        </p:txBody>
      </p:sp>
      <p:pic>
        <p:nvPicPr>
          <p:cNvPr id="942" name="picture 94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3580591" y="247904"/>
            <a:ext cx="172161" cy="302683"/>
          </a:xfrm>
          <a:prstGeom prst="rect">
            <a:avLst/>
          </a:prstGeom>
        </p:spPr>
      </p:pic>
      <p:pic>
        <p:nvPicPr>
          <p:cNvPr id="944" name="picture 94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sp>
        <p:nvSpPr>
          <p:cNvPr id="946" name="rect 946"/>
          <p:cNvSpPr/>
          <p:nvPr/>
        </p:nvSpPr>
        <p:spPr>
          <a:xfrm>
            <a:off x="7674826" y="258571"/>
            <a:ext cx="1286979" cy="406184"/>
          </a:xfrm>
          <a:prstGeom prst="rect">
            <a:avLst/>
          </a:prstGeom>
          <a:solidFill>
            <a:srgbClr val="0E41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48" name="textbox 948"/>
          <p:cNvSpPr/>
          <p:nvPr/>
        </p:nvSpPr>
        <p:spPr>
          <a:xfrm>
            <a:off x="6468135" y="321145"/>
            <a:ext cx="5100320" cy="2889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31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/>
            </a:pP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技术创新</a:t>
            </a:r>
            <a:r>
              <a:rPr sz="1700" kern="0" spc="27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2000" b="1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应用简介</a:t>
            </a:r>
            <a:r>
              <a:rPr sz="2000" kern="0" spc="13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应用实际</a:t>
            </a:r>
            <a:r>
              <a:rPr sz="1700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未</a:t>
            </a:r>
            <a:r>
              <a:rPr sz="1700" b="1" kern="0" spc="5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来展望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pic>
        <p:nvPicPr>
          <p:cNvPr id="950" name="picture 95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536655" y="484632"/>
            <a:ext cx="3890564" cy="236994"/>
          </a:xfrm>
          <a:prstGeom prst="rect">
            <a:avLst/>
          </a:prstGeom>
        </p:spPr>
      </p:pic>
      <p:sp>
        <p:nvSpPr>
          <p:cNvPr id="952" name="textbox 952"/>
          <p:cNvSpPr/>
          <p:nvPr/>
        </p:nvSpPr>
        <p:spPr>
          <a:xfrm>
            <a:off x="3675507" y="1848484"/>
            <a:ext cx="2156460" cy="392429"/>
          </a:xfrm>
          <a:prstGeom prst="rect">
            <a:avLst/>
          </a:prstGeom>
          <a:solidFill>
            <a:srgbClr val="39D7D2">
              <a:alpha val="99215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  <a:tabLst/>
            </a:pPr>
            <a:endParaRPr sz="400" dirty="0">
              <a:latin typeface="Arial"/>
              <a:ea typeface="Arial"/>
              <a:cs typeface="Arial"/>
            </a:endParaRPr>
          </a:p>
          <a:p>
            <a:pPr marL="586740" algn="l" rtl="0" eaLnBrk="0">
              <a:lnSpc>
                <a:spcPct val="87000"/>
              </a:lnSpc>
              <a:spcBef>
                <a:spcPts val="3"/>
              </a:spcBef>
              <a:tabLst/>
            </a:pPr>
            <a:r>
              <a:rPr sz="2000" b="1" kern="0" spc="-50" dirty="0">
                <a:solidFill>
                  <a:srgbClr val="FFFFFF">
                    <a:alpha val="100000"/>
                  </a:srgbClr>
                </a:solidFill>
                <a:latin typeface="KaiTi"/>
                <a:ea typeface="KaiTi"/>
                <a:cs typeface="KaiTi"/>
              </a:rPr>
              <a:t>流程介绍</a:t>
            </a:r>
            <a:endParaRPr sz="2000" dirty="0">
              <a:latin typeface="KaiTi"/>
              <a:ea typeface="KaiTi"/>
              <a:cs typeface="KaiTi"/>
            </a:endParaRPr>
          </a:p>
        </p:txBody>
      </p:sp>
      <p:pic>
        <p:nvPicPr>
          <p:cNvPr id="954" name="picture 95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grpSp>
        <p:nvGrpSpPr>
          <p:cNvPr id="82" name="group 82"/>
          <p:cNvGrpSpPr/>
          <p:nvPr/>
        </p:nvGrpSpPr>
        <p:grpSpPr>
          <a:xfrm rot="21600000">
            <a:off x="4885081" y="259644"/>
            <a:ext cx="1310914" cy="422406"/>
            <a:chOff x="0" y="0"/>
            <a:chExt cx="1310914" cy="422406"/>
          </a:xfrm>
        </p:grpSpPr>
        <p:pic>
          <p:nvPicPr>
            <p:cNvPr id="956" name="picture 956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958" name="textbox 958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5265" algn="l" rtl="0" eaLnBrk="0">
                <a:lnSpc>
                  <a:spcPct val="90000"/>
                </a:lnSpc>
                <a:spcBef>
                  <a:spcPts val="6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项目背景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sp>
        <p:nvSpPr>
          <p:cNvPr id="960" name="textbox 960"/>
          <p:cNvSpPr/>
          <p:nvPr/>
        </p:nvSpPr>
        <p:spPr>
          <a:xfrm>
            <a:off x="8639784" y="5138179"/>
            <a:ext cx="2595245" cy="2114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466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图16.连续创建日程部分代码展示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sp>
        <p:nvSpPr>
          <p:cNvPr id="962" name="textbox 962"/>
          <p:cNvSpPr/>
          <p:nvPr/>
        </p:nvSpPr>
        <p:spPr>
          <a:xfrm>
            <a:off x="767689" y="5769369"/>
            <a:ext cx="2058035" cy="2114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465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图15.连续创建日程工作流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pic>
        <p:nvPicPr>
          <p:cNvPr id="964" name="picture 96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3322320" y="2657855"/>
            <a:ext cx="406908" cy="329184"/>
          </a:xfrm>
          <a:prstGeom prst="rect">
            <a:avLst/>
          </a:prstGeom>
        </p:spPr>
      </p:pic>
      <p:pic>
        <p:nvPicPr>
          <p:cNvPr id="966" name="picture 96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3813048" y="4460747"/>
            <a:ext cx="406908" cy="327660"/>
          </a:xfrm>
          <a:prstGeom prst="rect">
            <a:avLst/>
          </a:prstGeom>
        </p:spPr>
      </p:pic>
      <p:pic>
        <p:nvPicPr>
          <p:cNvPr id="968" name="picture 96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3573779" y="3560064"/>
            <a:ext cx="406908" cy="32765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0" name="picture 9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5071109"/>
            <a:ext cx="12192000" cy="1786890"/>
          </a:xfrm>
          <a:prstGeom prst="rect">
            <a:avLst/>
          </a:prstGeom>
        </p:spPr>
      </p:pic>
      <p:pic>
        <p:nvPicPr>
          <p:cNvPr id="972" name="picture 9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663064" y="1174750"/>
            <a:ext cx="8747759" cy="1582420"/>
          </a:xfrm>
          <a:prstGeom prst="rect">
            <a:avLst/>
          </a:prstGeom>
        </p:spPr>
      </p:pic>
      <p:pic>
        <p:nvPicPr>
          <p:cNvPr id="974" name="picture 9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899175" y="1251864"/>
            <a:ext cx="4431258" cy="1416989"/>
          </a:xfrm>
          <a:prstGeom prst="rect">
            <a:avLst/>
          </a:prstGeom>
        </p:spPr>
      </p:pic>
      <p:pic>
        <p:nvPicPr>
          <p:cNvPr id="976" name="picture 9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743455" y="1031557"/>
            <a:ext cx="5178361" cy="1769745"/>
          </a:xfrm>
          <a:prstGeom prst="rect">
            <a:avLst/>
          </a:prstGeom>
        </p:spPr>
      </p:pic>
      <p:pic>
        <p:nvPicPr>
          <p:cNvPr id="978" name="picture 97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0" y="766762"/>
            <a:ext cx="12192000" cy="190179"/>
          </a:xfrm>
          <a:prstGeom prst="rect">
            <a:avLst/>
          </a:prstGeom>
        </p:spPr>
      </p:pic>
      <p:sp>
        <p:nvSpPr>
          <p:cNvPr id="980" name="textbox 980"/>
          <p:cNvSpPr/>
          <p:nvPr/>
        </p:nvSpPr>
        <p:spPr>
          <a:xfrm>
            <a:off x="2779662" y="1333475"/>
            <a:ext cx="2009775" cy="10737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4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2000" b="1" kern="0" spc="-10" dirty="0">
                <a:solidFill>
                  <a:srgbClr val="0E45A2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无缝日程创建</a:t>
            </a:r>
            <a:endParaRPr sz="2000" dirty="0">
              <a:latin typeface="Microsoft YaHei"/>
              <a:ea typeface="Microsoft YaHei"/>
              <a:cs typeface="Microsoft YaHei"/>
            </a:endParaRPr>
          </a:p>
          <a:p>
            <a:pPr marL="317500" algn="l" rtl="0" eaLnBrk="0">
              <a:lnSpc>
                <a:spcPct val="87000"/>
              </a:lnSpc>
              <a:spcBef>
                <a:spcPts val="729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只需简单口述</a:t>
            </a:r>
            <a:endParaRPr sz="1400" dirty="0">
              <a:latin typeface="Microsoft YaHei"/>
              <a:ea typeface="Microsoft YaHei"/>
              <a:cs typeface="Microsoft YaHei"/>
            </a:endParaRPr>
          </a:p>
          <a:p>
            <a:pPr marL="353059" algn="l" rtl="0" eaLnBrk="0">
              <a:lnSpc>
                <a:spcPct val="98000"/>
              </a:lnSpc>
              <a:spcBef>
                <a:spcPts val="495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AI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自动添加至日程</a:t>
            </a:r>
            <a:endParaRPr sz="1400" dirty="0">
              <a:latin typeface="Microsoft YaHei"/>
              <a:ea typeface="Microsoft YaHei"/>
              <a:cs typeface="Microsoft YaHei"/>
            </a:endParaRPr>
          </a:p>
          <a:p>
            <a:pPr algn="r" rtl="0" eaLnBrk="0">
              <a:lnSpc>
                <a:spcPct val="87000"/>
              </a:lnSpc>
              <a:spcBef>
                <a:spcPts val="369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询问是否需要设置提醒</a:t>
            </a:r>
            <a:endParaRPr sz="14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982" name="textbox 982"/>
          <p:cNvSpPr/>
          <p:nvPr/>
        </p:nvSpPr>
        <p:spPr>
          <a:xfrm>
            <a:off x="5312561" y="1062799"/>
            <a:ext cx="1440180" cy="13550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34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59740" algn="l" rtl="0" eaLnBrk="0">
              <a:lnSpc>
                <a:spcPts val="4371"/>
              </a:lnSpc>
              <a:tabLst/>
            </a:pPr>
            <a:r>
              <a:rPr sz="3500" kern="0" spc="-18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01</a:t>
            </a:r>
            <a:endParaRPr sz="3500" dirty="0">
              <a:latin typeface="Microsoft YaHei"/>
              <a:ea typeface="Microsoft YaHei"/>
              <a:cs typeface="Microsoft YaHei"/>
            </a:endParaRPr>
          </a:p>
          <a:p>
            <a:pPr marL="27940" indent="-15240" algn="l" rtl="0" eaLnBrk="0">
              <a:lnSpc>
                <a:spcPct val="94000"/>
              </a:lnSpc>
              <a:spcBef>
                <a:spcPts val="6"/>
              </a:spcBef>
              <a:tabLst/>
            </a:pPr>
            <a:r>
              <a:rPr sz="2700" kern="0" spc="8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无缝衔接</a:t>
            </a:r>
            <a:r>
              <a:rPr sz="2700" kern="0" spc="5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的工作流</a:t>
            </a:r>
            <a:endParaRPr sz="27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984" name="textbox 984"/>
          <p:cNvSpPr/>
          <p:nvPr/>
        </p:nvSpPr>
        <p:spPr>
          <a:xfrm>
            <a:off x="5039118" y="3436379"/>
            <a:ext cx="2132964" cy="8515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1596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29209" indent="-17145" algn="l" rtl="0" eaLnBrk="0">
              <a:lnSpc>
                <a:spcPct val="9400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针对场景，生成详尽时间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线，规划景点游览顺序，</a:t>
            </a:r>
            <a:endParaRPr sz="1400" dirty="0">
              <a:latin typeface="KaiTi"/>
              <a:ea typeface="KaiTi"/>
              <a:cs typeface="KaiTi"/>
            </a:endParaRPr>
          </a:p>
          <a:p>
            <a:pPr marL="20320" indent="-1905" algn="l" rtl="0" eaLnBrk="0">
              <a:lnSpc>
                <a:spcPct val="94000"/>
              </a:lnSpc>
              <a:spcBef>
                <a:spcPts val="202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推荐当地美食，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同步更新</a:t>
            </a:r>
            <a:r>
              <a:rPr sz="1400" kern="0" spc="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天气预报，确保行程</a:t>
            </a:r>
            <a:r>
              <a:rPr sz="1400" kern="0" spc="-9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无忧。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sp>
        <p:nvSpPr>
          <p:cNvPr id="986" name="textbox 986"/>
          <p:cNvSpPr/>
          <p:nvPr/>
        </p:nvSpPr>
        <p:spPr>
          <a:xfrm>
            <a:off x="2737857" y="3436379"/>
            <a:ext cx="2116454" cy="8515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1596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21590" indent="-8889" algn="l" rtl="0" eaLnBrk="0">
              <a:lnSpc>
                <a:spcPct val="9400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按工作、个人、娱乐排序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，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冲突时</a:t>
            </a: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保留先建日程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，</a:t>
            </a:r>
            <a:endParaRPr sz="1400" dirty="0">
              <a:latin typeface="KaiTi"/>
              <a:ea typeface="KaiTi"/>
              <a:cs typeface="KaiTi"/>
            </a:endParaRPr>
          </a:p>
          <a:p>
            <a:pPr marL="24765" indent="-4444" algn="l" rtl="0" eaLnBrk="0">
              <a:lnSpc>
                <a:spcPct val="94000"/>
              </a:lnSpc>
              <a:spcBef>
                <a:spcPts val="202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特殊日期生日、截止日</a:t>
            </a: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高</a:t>
            </a:r>
            <a:r>
              <a:rPr sz="1400" b="1" kern="0" spc="-4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亮显示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。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sp>
        <p:nvSpPr>
          <p:cNvPr id="988" name="textbox 988"/>
          <p:cNvSpPr/>
          <p:nvPr/>
        </p:nvSpPr>
        <p:spPr>
          <a:xfrm>
            <a:off x="7696000" y="1331438"/>
            <a:ext cx="1599564" cy="11176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84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52069" algn="l" rtl="0" eaLnBrk="0">
              <a:lnSpc>
                <a:spcPct val="87000"/>
              </a:lnSpc>
              <a:tabLst/>
            </a:pPr>
            <a:r>
              <a:rPr sz="2000" b="1" kern="0" spc="-10" dirty="0">
                <a:solidFill>
                  <a:srgbClr val="0E45A2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智能提醒选项</a:t>
            </a:r>
            <a:endParaRPr sz="2000" dirty="0">
              <a:latin typeface="Microsoft YaHei"/>
              <a:ea typeface="Microsoft YaHei"/>
              <a:cs typeface="Microsoft YaHei"/>
            </a:endParaRPr>
          </a:p>
          <a:p>
            <a:pPr marL="241934" algn="l" rtl="0" eaLnBrk="0">
              <a:lnSpc>
                <a:spcPct val="87000"/>
              </a:lnSpc>
              <a:spcBef>
                <a:spcPts val="760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简化用户操作</a:t>
            </a:r>
            <a:endParaRPr sz="1400" dirty="0">
              <a:latin typeface="Microsoft YaHei"/>
              <a:ea typeface="Microsoft YaHei"/>
              <a:cs typeface="Microsoft YaHei"/>
            </a:endParaRPr>
          </a:p>
          <a:p>
            <a:pPr marL="12700" algn="l" rtl="0" eaLnBrk="0">
              <a:lnSpc>
                <a:spcPct val="87000"/>
              </a:lnSpc>
              <a:spcBef>
                <a:spcPts val="675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确保事情不遗漏  </a:t>
            </a:r>
            <a:endParaRPr sz="1400" dirty="0">
              <a:latin typeface="Microsoft YaHei"/>
              <a:ea typeface="Microsoft YaHei"/>
              <a:cs typeface="Microsoft YaHei"/>
            </a:endParaRPr>
          </a:p>
          <a:p>
            <a:pPr algn="l" rtl="0" eaLnBrk="0">
              <a:lnSpc>
                <a:spcPct val="105000"/>
              </a:lnSpc>
              <a:tabLst/>
            </a:pPr>
            <a:endParaRPr sz="400" dirty="0">
              <a:latin typeface="Arial"/>
              <a:ea typeface="Arial"/>
              <a:cs typeface="Arial"/>
            </a:endParaRPr>
          </a:p>
          <a:p>
            <a:pPr marL="524509" algn="l" rtl="0" eaLnBrk="0">
              <a:lnSpc>
                <a:spcPct val="98000"/>
              </a:lnSpc>
              <a:spcBef>
                <a:spcPts val="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AI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提醒询问</a:t>
            </a:r>
            <a:endParaRPr sz="1400" dirty="0">
              <a:latin typeface="Microsoft YaHei"/>
              <a:ea typeface="Microsoft YaHei"/>
              <a:cs typeface="Microsoft YaHei"/>
            </a:endParaRPr>
          </a:p>
        </p:txBody>
      </p:sp>
      <p:pic>
        <p:nvPicPr>
          <p:cNvPr id="990" name="picture 99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9030675" y="1941421"/>
            <a:ext cx="234494" cy="237343"/>
          </a:xfrm>
          <a:prstGeom prst="rect">
            <a:avLst/>
          </a:prstGeom>
        </p:spPr>
      </p:pic>
      <p:sp>
        <p:nvSpPr>
          <p:cNvPr id="992" name="textbox 992"/>
          <p:cNvSpPr/>
          <p:nvPr/>
        </p:nvSpPr>
        <p:spPr>
          <a:xfrm>
            <a:off x="523955" y="216928"/>
            <a:ext cx="4043679" cy="4660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spcBef>
                <a:spcPts val="1"/>
              </a:spcBef>
              <a:tabLst>
                <a:tab pos="14604" algn="l"/>
              </a:tabLst>
            </a:pPr>
            <a:r>
              <a:rPr sz="3200" u="sng" kern="0" spc="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	</a:t>
            </a:r>
            <a:r>
              <a:rPr sz="3200" kern="0" spc="156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3200" u="sng" kern="0" spc="54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 </a:t>
            </a:r>
            <a:r>
              <a:rPr sz="3200" u="sng" kern="0" spc="-6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实用场景</a:t>
            </a:r>
            <a:r>
              <a:rPr sz="3200" kern="0" spc="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</a:t>
            </a:r>
            <a:endParaRPr sz="3200" dirty="0">
              <a:latin typeface="SimHei"/>
              <a:ea typeface="SimHei"/>
              <a:cs typeface="SimHei"/>
            </a:endParaRPr>
          </a:p>
        </p:txBody>
      </p:sp>
      <p:pic>
        <p:nvPicPr>
          <p:cNvPr id="994" name="picture 99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142759" y="247904"/>
            <a:ext cx="1409501" cy="405320"/>
          </a:xfrm>
          <a:prstGeom prst="rect">
            <a:avLst/>
          </a:prstGeom>
        </p:spPr>
      </p:pic>
      <p:pic>
        <p:nvPicPr>
          <p:cNvPr id="996" name="picture 99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sp>
        <p:nvSpPr>
          <p:cNvPr id="998" name="textbox 998"/>
          <p:cNvSpPr/>
          <p:nvPr/>
        </p:nvSpPr>
        <p:spPr>
          <a:xfrm>
            <a:off x="9747408" y="3436379"/>
            <a:ext cx="1989454" cy="8515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186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indent="1905" algn="l" rtl="0" eaLnBrk="0">
              <a:lnSpc>
                <a:spcPct val="9700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遇突发状况，迅速重排日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程，询问需调整部分，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智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能优化时间分配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，保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障效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率与计划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完整性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。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sp>
        <p:nvSpPr>
          <p:cNvPr id="1000" name="textbox 1000"/>
          <p:cNvSpPr/>
          <p:nvPr/>
        </p:nvSpPr>
        <p:spPr>
          <a:xfrm>
            <a:off x="7415288" y="3436379"/>
            <a:ext cx="2132964" cy="6381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173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indent="41909" algn="l" rtl="0" eaLnBrk="0">
              <a:lnSpc>
                <a:spcPct val="96000"/>
              </a:lnSpc>
              <a:tabLst/>
            </a:pPr>
            <a:r>
              <a:rPr sz="1400" b="1" kern="0" spc="-4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自动识别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亲友生日，推送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个性化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祝福语，简化社交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互动，提升人际关系温度。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sp>
        <p:nvSpPr>
          <p:cNvPr id="1002" name="textbox 1002"/>
          <p:cNvSpPr/>
          <p:nvPr/>
        </p:nvSpPr>
        <p:spPr>
          <a:xfrm>
            <a:off x="447334" y="3450349"/>
            <a:ext cx="2117089" cy="6381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172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indent="41909" algn="l" rtl="0" eaLnBrk="0">
              <a:lnSpc>
                <a:spcPct val="96000"/>
              </a:lnSpc>
              <a:tabLst/>
            </a:pPr>
            <a:r>
              <a:rPr sz="1400" b="1" kern="0" spc="-3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自动填充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常规活动，如6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0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分钟会议，15分钟前提醒，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每周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重复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任务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标记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。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pic>
        <p:nvPicPr>
          <p:cNvPr id="1004" name="picture 100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9080405" y="1510665"/>
            <a:ext cx="1094199" cy="859154"/>
          </a:xfrm>
          <a:prstGeom prst="rect">
            <a:avLst/>
          </a:prstGeom>
        </p:spPr>
      </p:pic>
      <p:grpSp>
        <p:nvGrpSpPr>
          <p:cNvPr id="84" name="group 84"/>
          <p:cNvGrpSpPr/>
          <p:nvPr/>
        </p:nvGrpSpPr>
        <p:grpSpPr>
          <a:xfrm rot="21600000">
            <a:off x="7331570" y="2995929"/>
            <a:ext cx="2137816" cy="381863"/>
            <a:chOff x="0" y="0"/>
            <a:chExt cx="2137816" cy="381863"/>
          </a:xfrm>
        </p:grpSpPr>
        <p:pic>
          <p:nvPicPr>
            <p:cNvPr id="1006" name="picture 100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600000">
              <a:off x="0" y="0"/>
              <a:ext cx="2137816" cy="381863"/>
            </a:xfrm>
            <a:prstGeom prst="rect">
              <a:avLst/>
            </a:prstGeom>
          </p:spPr>
        </p:pic>
        <p:sp>
          <p:nvSpPr>
            <p:cNvPr id="1008" name="textbox 1008"/>
            <p:cNvSpPr/>
            <p:nvPr/>
          </p:nvSpPr>
          <p:spPr>
            <a:xfrm>
              <a:off x="-12700" y="-12700"/>
              <a:ext cx="2163445" cy="4076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7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112395" algn="l" rtl="0" eaLnBrk="0">
                <a:lnSpc>
                  <a:spcPct val="98000"/>
                </a:lnSpc>
                <a:tabLst/>
              </a:pPr>
              <a:r>
                <a:rPr sz="2000" b="1" kern="0" spc="-7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05</a:t>
              </a:r>
              <a:r>
                <a:rPr sz="2000" b="1" kern="0" spc="12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</a:t>
              </a:r>
              <a:r>
                <a:rPr sz="2000" kern="0" spc="-70" dirty="0">
                  <a:solidFill>
                    <a:srgbClr val="1254C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智能社交助手</a:t>
              </a:r>
              <a:endParaRPr sz="20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86" name="group 86"/>
          <p:cNvGrpSpPr/>
          <p:nvPr/>
        </p:nvGrpSpPr>
        <p:grpSpPr>
          <a:xfrm rot="21600000">
            <a:off x="406260" y="2995853"/>
            <a:ext cx="2137575" cy="381648"/>
            <a:chOff x="0" y="0"/>
            <a:chExt cx="2137575" cy="381648"/>
          </a:xfrm>
        </p:grpSpPr>
        <p:pic>
          <p:nvPicPr>
            <p:cNvPr id="1010" name="picture 101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0" y="0"/>
              <a:ext cx="2137575" cy="381648"/>
            </a:xfrm>
            <a:prstGeom prst="rect">
              <a:avLst/>
            </a:prstGeom>
          </p:spPr>
        </p:pic>
        <p:sp>
          <p:nvSpPr>
            <p:cNvPr id="1012" name="textbox 1012"/>
            <p:cNvSpPr/>
            <p:nvPr/>
          </p:nvSpPr>
          <p:spPr>
            <a:xfrm>
              <a:off x="-12700" y="-12700"/>
              <a:ext cx="2163445" cy="4076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7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112395" algn="l" rtl="0" eaLnBrk="0">
                <a:lnSpc>
                  <a:spcPct val="98000"/>
                </a:lnSpc>
                <a:tabLst/>
              </a:pPr>
              <a:r>
                <a:rPr sz="2000" b="1" kern="0" spc="-7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02</a:t>
              </a:r>
              <a:r>
                <a:rPr sz="2000" b="1" kern="0" spc="13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</a:t>
              </a:r>
              <a:r>
                <a:rPr sz="2000" kern="0" spc="-70" dirty="0">
                  <a:solidFill>
                    <a:srgbClr val="1254C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智能日程规划</a:t>
              </a:r>
              <a:endParaRPr sz="20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88" name="group 88"/>
          <p:cNvGrpSpPr/>
          <p:nvPr/>
        </p:nvGrpSpPr>
        <p:grpSpPr>
          <a:xfrm rot="21600000">
            <a:off x="9665830" y="2995929"/>
            <a:ext cx="2137588" cy="381634"/>
            <a:chOff x="0" y="0"/>
            <a:chExt cx="2137588" cy="381634"/>
          </a:xfrm>
        </p:grpSpPr>
        <p:pic>
          <p:nvPicPr>
            <p:cNvPr id="1014" name="picture 1014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0" y="0"/>
              <a:ext cx="2137588" cy="381634"/>
            </a:xfrm>
            <a:prstGeom prst="rect">
              <a:avLst/>
            </a:prstGeom>
          </p:spPr>
        </p:pic>
        <p:sp>
          <p:nvSpPr>
            <p:cNvPr id="1016" name="textbox 1016"/>
            <p:cNvSpPr/>
            <p:nvPr/>
          </p:nvSpPr>
          <p:spPr>
            <a:xfrm>
              <a:off x="-12700" y="-12700"/>
              <a:ext cx="2163445" cy="40703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112395" algn="l" rtl="0" eaLnBrk="0">
                <a:lnSpc>
                  <a:spcPct val="99000"/>
                </a:lnSpc>
                <a:tabLst/>
              </a:pPr>
              <a:r>
                <a:rPr sz="2000" b="1" kern="0" spc="-7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06</a:t>
              </a:r>
              <a:r>
                <a:rPr sz="2000" b="1" kern="0" spc="8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</a:t>
              </a:r>
              <a:r>
                <a:rPr sz="2000" kern="0" spc="-70" dirty="0">
                  <a:solidFill>
                    <a:srgbClr val="1254C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动态日程管理</a:t>
              </a:r>
              <a:endParaRPr sz="20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90" name="group 90"/>
          <p:cNvGrpSpPr/>
          <p:nvPr/>
        </p:nvGrpSpPr>
        <p:grpSpPr>
          <a:xfrm rot="21600000">
            <a:off x="2683370" y="2995929"/>
            <a:ext cx="2137829" cy="381342"/>
            <a:chOff x="0" y="0"/>
            <a:chExt cx="2137829" cy="381342"/>
          </a:xfrm>
        </p:grpSpPr>
        <p:pic>
          <p:nvPicPr>
            <p:cNvPr id="1018" name="picture 1018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21600000">
              <a:off x="0" y="0"/>
              <a:ext cx="2137829" cy="381342"/>
            </a:xfrm>
            <a:prstGeom prst="rect">
              <a:avLst/>
            </a:prstGeom>
          </p:spPr>
        </p:pic>
        <p:sp>
          <p:nvSpPr>
            <p:cNvPr id="1020" name="textbox 1020"/>
            <p:cNvSpPr/>
            <p:nvPr/>
          </p:nvSpPr>
          <p:spPr>
            <a:xfrm>
              <a:off x="-12700" y="-12700"/>
              <a:ext cx="2163445" cy="40703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7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112395" algn="l" rtl="0" eaLnBrk="0">
                <a:lnSpc>
                  <a:spcPct val="98000"/>
                </a:lnSpc>
                <a:tabLst/>
              </a:pPr>
              <a:r>
                <a:rPr sz="2000" b="1" kern="0" spc="-8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03</a:t>
              </a:r>
              <a:r>
                <a:rPr sz="2000" b="1" kern="0" spc="24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</a:t>
              </a:r>
              <a:r>
                <a:rPr sz="2000" kern="0" spc="-80" dirty="0">
                  <a:solidFill>
                    <a:srgbClr val="1254C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优先级管理</a:t>
              </a:r>
              <a:endParaRPr sz="20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92" name="group 92"/>
          <p:cNvGrpSpPr/>
          <p:nvPr/>
        </p:nvGrpSpPr>
        <p:grpSpPr>
          <a:xfrm rot="21600000">
            <a:off x="5053825" y="2995929"/>
            <a:ext cx="2137155" cy="381342"/>
            <a:chOff x="0" y="0"/>
            <a:chExt cx="2137155" cy="381342"/>
          </a:xfrm>
        </p:grpSpPr>
        <p:pic>
          <p:nvPicPr>
            <p:cNvPr id="1022" name="picture 1022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rot="21600000">
              <a:off x="0" y="0"/>
              <a:ext cx="2137155" cy="381342"/>
            </a:xfrm>
            <a:prstGeom prst="rect">
              <a:avLst/>
            </a:prstGeom>
          </p:spPr>
        </p:pic>
        <p:sp>
          <p:nvSpPr>
            <p:cNvPr id="1024" name="textbox 1024"/>
            <p:cNvSpPr/>
            <p:nvPr/>
          </p:nvSpPr>
          <p:spPr>
            <a:xfrm>
              <a:off x="-12700" y="-12700"/>
              <a:ext cx="2162810" cy="40703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7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112395" algn="l" rtl="0" eaLnBrk="0">
                <a:lnSpc>
                  <a:spcPct val="98000"/>
                </a:lnSpc>
                <a:tabLst/>
              </a:pPr>
              <a:r>
                <a:rPr sz="2000" b="1" kern="0" spc="-8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04</a:t>
              </a:r>
              <a:r>
                <a:rPr sz="2000" b="1" kern="0" spc="27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</a:t>
              </a:r>
              <a:r>
                <a:rPr sz="2000" kern="0" spc="-80" dirty="0">
                  <a:solidFill>
                    <a:srgbClr val="1254C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场景化管理</a:t>
              </a:r>
              <a:endParaRPr sz="20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pic>
        <p:nvPicPr>
          <p:cNvPr id="1026" name="picture 102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pic>
        <p:nvPicPr>
          <p:cNvPr id="1028" name="picture 102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10443185" y="247084"/>
            <a:ext cx="1310914" cy="422406"/>
          </a:xfrm>
          <a:prstGeom prst="rect">
            <a:avLst/>
          </a:prstGeom>
        </p:spPr>
      </p:pic>
      <p:sp>
        <p:nvSpPr>
          <p:cNvPr id="1030" name="rect 1030"/>
          <p:cNvSpPr/>
          <p:nvPr/>
        </p:nvSpPr>
        <p:spPr>
          <a:xfrm>
            <a:off x="9064206" y="258571"/>
            <a:ext cx="1286979" cy="406184"/>
          </a:xfrm>
          <a:prstGeom prst="rect">
            <a:avLst/>
          </a:prstGeom>
          <a:solidFill>
            <a:srgbClr val="0E41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32" name="textbox 1032"/>
          <p:cNvSpPr/>
          <p:nvPr/>
        </p:nvSpPr>
        <p:spPr>
          <a:xfrm>
            <a:off x="9051506" y="321145"/>
            <a:ext cx="2517139" cy="2889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31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>
                <a:tab pos="156845" algn="l"/>
              </a:tabLst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	</a:t>
            </a:r>
            <a:r>
              <a:rPr sz="2000" b="1" kern="0" spc="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应用实际</a:t>
            </a:r>
            <a:r>
              <a:rPr sz="2000" kern="0" spc="13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1700" b="1" kern="0" spc="2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未来展望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grpSp>
        <p:nvGrpSpPr>
          <p:cNvPr id="94" name="group 94"/>
          <p:cNvGrpSpPr/>
          <p:nvPr/>
        </p:nvGrpSpPr>
        <p:grpSpPr>
          <a:xfrm rot="21600000">
            <a:off x="4885081" y="259644"/>
            <a:ext cx="1310914" cy="422406"/>
            <a:chOff x="0" y="0"/>
            <a:chExt cx="1310914" cy="422406"/>
          </a:xfrm>
        </p:grpSpPr>
        <p:pic>
          <p:nvPicPr>
            <p:cNvPr id="1034" name="picture 1034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1036" name="textbox 1036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5265" algn="l" rtl="0" eaLnBrk="0">
                <a:lnSpc>
                  <a:spcPct val="90000"/>
                </a:lnSpc>
                <a:spcBef>
                  <a:spcPts val="6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项目背景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grpSp>
        <p:nvGrpSpPr>
          <p:cNvPr id="96" name="group 96"/>
          <p:cNvGrpSpPr/>
          <p:nvPr/>
        </p:nvGrpSpPr>
        <p:grpSpPr>
          <a:xfrm rot="21600000">
            <a:off x="6282678" y="247198"/>
            <a:ext cx="1310913" cy="422406"/>
            <a:chOff x="0" y="0"/>
            <a:chExt cx="1310913" cy="422406"/>
          </a:xfrm>
        </p:grpSpPr>
        <p:pic>
          <p:nvPicPr>
            <p:cNvPr id="1038" name="picture 1038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 rot="21600000">
              <a:off x="0" y="0"/>
              <a:ext cx="1310913" cy="422406"/>
            </a:xfrm>
            <a:prstGeom prst="rect">
              <a:avLst/>
            </a:prstGeom>
          </p:spPr>
        </p:pic>
        <p:sp>
          <p:nvSpPr>
            <p:cNvPr id="1040" name="textbox 1040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3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0820" algn="l" rtl="0" eaLnBrk="0">
                <a:lnSpc>
                  <a:spcPct val="90000"/>
                </a:lnSpc>
                <a:spcBef>
                  <a:spcPts val="4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技术创新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grpSp>
        <p:nvGrpSpPr>
          <p:cNvPr id="98" name="group 98"/>
          <p:cNvGrpSpPr/>
          <p:nvPr/>
        </p:nvGrpSpPr>
        <p:grpSpPr>
          <a:xfrm rot="21600000">
            <a:off x="7674826" y="258571"/>
            <a:ext cx="1286979" cy="406184"/>
            <a:chOff x="0" y="0"/>
            <a:chExt cx="1286979" cy="406184"/>
          </a:xfrm>
        </p:grpSpPr>
        <p:pic>
          <p:nvPicPr>
            <p:cNvPr id="1042" name="picture 1042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 rot="21600000">
              <a:off x="0" y="0"/>
              <a:ext cx="1286979" cy="406184"/>
            </a:xfrm>
            <a:prstGeom prst="rect">
              <a:avLst/>
            </a:prstGeom>
          </p:spPr>
        </p:pic>
        <p:sp>
          <p:nvSpPr>
            <p:cNvPr id="1044" name="textbox 1044"/>
            <p:cNvSpPr/>
            <p:nvPr/>
          </p:nvSpPr>
          <p:spPr>
            <a:xfrm>
              <a:off x="-12700" y="-12700"/>
              <a:ext cx="1312544" cy="43180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1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206375" algn="l" rtl="0" eaLnBrk="0">
                <a:lnSpc>
                  <a:spcPct val="90000"/>
                </a:lnSpc>
                <a:spcBef>
                  <a:spcPts val="4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应用简介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pic>
        <p:nvPicPr>
          <p:cNvPr id="1046" name="picture 104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600000">
            <a:off x="416577" y="4331827"/>
            <a:ext cx="2157253" cy="199432"/>
          </a:xfrm>
          <a:prstGeom prst="rect">
            <a:avLst/>
          </a:prstGeom>
        </p:spPr>
      </p:pic>
      <p:pic>
        <p:nvPicPr>
          <p:cNvPr id="1048" name="picture 104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1600000">
            <a:off x="7385067" y="4331827"/>
            <a:ext cx="2157253" cy="199432"/>
          </a:xfrm>
          <a:prstGeom prst="rect">
            <a:avLst/>
          </a:prstGeom>
        </p:spPr>
      </p:pic>
      <p:pic>
        <p:nvPicPr>
          <p:cNvPr id="1050" name="picture 105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1600000">
            <a:off x="2713993" y="4331827"/>
            <a:ext cx="2156665" cy="199432"/>
          </a:xfrm>
          <a:prstGeom prst="rect">
            <a:avLst/>
          </a:prstGeom>
        </p:spPr>
      </p:pic>
      <p:pic>
        <p:nvPicPr>
          <p:cNvPr id="1052" name="picture 105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21600000">
            <a:off x="5009505" y="4331827"/>
            <a:ext cx="2156090" cy="199432"/>
          </a:xfrm>
          <a:prstGeom prst="rect">
            <a:avLst/>
          </a:prstGeom>
        </p:spPr>
      </p:pic>
      <p:pic>
        <p:nvPicPr>
          <p:cNvPr id="1054" name="picture 1054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21600000">
            <a:off x="9731943" y="4331827"/>
            <a:ext cx="2144638" cy="199432"/>
          </a:xfrm>
          <a:prstGeom prst="rect">
            <a:avLst/>
          </a:prstGeom>
        </p:spPr>
      </p:pic>
      <p:grpSp>
        <p:nvGrpSpPr>
          <p:cNvPr id="100" name="group 100"/>
          <p:cNvGrpSpPr/>
          <p:nvPr/>
        </p:nvGrpSpPr>
        <p:grpSpPr>
          <a:xfrm rot="21600000">
            <a:off x="9774110" y="4572253"/>
            <a:ext cx="982256" cy="307403"/>
            <a:chOff x="0" y="0"/>
            <a:chExt cx="982256" cy="307403"/>
          </a:xfrm>
        </p:grpSpPr>
        <p:pic>
          <p:nvPicPr>
            <p:cNvPr id="1056" name="picture 1056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 rot="21600000">
              <a:off x="0" y="0"/>
              <a:ext cx="982256" cy="307403"/>
            </a:xfrm>
            <a:prstGeom prst="rect">
              <a:avLst/>
            </a:prstGeom>
          </p:spPr>
        </p:pic>
        <p:sp>
          <p:nvSpPr>
            <p:cNvPr id="1058" name="textbox 1058"/>
            <p:cNvSpPr/>
            <p:nvPr/>
          </p:nvSpPr>
          <p:spPr>
            <a:xfrm>
              <a:off x="-12700" y="-12700"/>
              <a:ext cx="1007744" cy="34162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5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159385" algn="l" rtl="0" eaLnBrk="0">
                <a:lnSpc>
                  <a:spcPct val="86000"/>
                </a:lnSpc>
                <a:spcBef>
                  <a:spcPts val="3"/>
                </a:spcBef>
                <a:tabLst/>
              </a:pPr>
              <a:r>
                <a:rPr sz="1200" b="1" kern="0" spc="-10" dirty="0">
                  <a:solidFill>
                    <a:srgbClr val="1254C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优化分配</a:t>
              </a:r>
              <a:endParaRPr sz="12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02" name="group 102"/>
          <p:cNvGrpSpPr/>
          <p:nvPr/>
        </p:nvGrpSpPr>
        <p:grpSpPr>
          <a:xfrm rot="21600000">
            <a:off x="10885360" y="4572253"/>
            <a:ext cx="982256" cy="307403"/>
            <a:chOff x="0" y="0"/>
            <a:chExt cx="982256" cy="307403"/>
          </a:xfrm>
        </p:grpSpPr>
        <p:pic>
          <p:nvPicPr>
            <p:cNvPr id="1060" name="picture 1060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 rot="21600000">
              <a:off x="0" y="0"/>
              <a:ext cx="982256" cy="307403"/>
            </a:xfrm>
            <a:prstGeom prst="rect">
              <a:avLst/>
            </a:prstGeom>
          </p:spPr>
        </p:pic>
        <p:sp>
          <p:nvSpPr>
            <p:cNvPr id="1062" name="textbox 1062"/>
            <p:cNvSpPr/>
            <p:nvPr/>
          </p:nvSpPr>
          <p:spPr>
            <a:xfrm>
              <a:off x="-12700" y="-12700"/>
              <a:ext cx="1007744" cy="34035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160020" algn="l" rtl="0" eaLnBrk="0">
                <a:lnSpc>
                  <a:spcPct val="87000"/>
                </a:lnSpc>
                <a:tabLst/>
              </a:pPr>
              <a:r>
                <a:rPr sz="1200" b="1" kern="0" spc="-10" dirty="0">
                  <a:solidFill>
                    <a:srgbClr val="1254C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保障完整</a:t>
              </a:r>
              <a:endParaRPr sz="12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04" name="group 104"/>
          <p:cNvGrpSpPr/>
          <p:nvPr/>
        </p:nvGrpSpPr>
        <p:grpSpPr>
          <a:xfrm rot="21600000">
            <a:off x="471360" y="4572253"/>
            <a:ext cx="982256" cy="307403"/>
            <a:chOff x="0" y="0"/>
            <a:chExt cx="982256" cy="307403"/>
          </a:xfrm>
        </p:grpSpPr>
        <p:pic>
          <p:nvPicPr>
            <p:cNvPr id="1064" name="picture 1064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 rot="21600000">
              <a:off x="0" y="0"/>
              <a:ext cx="982256" cy="307403"/>
            </a:xfrm>
            <a:prstGeom prst="rect">
              <a:avLst/>
            </a:prstGeom>
          </p:spPr>
        </p:pic>
        <p:sp>
          <p:nvSpPr>
            <p:cNvPr id="1066" name="textbox 1066"/>
            <p:cNvSpPr/>
            <p:nvPr/>
          </p:nvSpPr>
          <p:spPr>
            <a:xfrm>
              <a:off x="-12700" y="-12700"/>
              <a:ext cx="1007744" cy="34035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3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159385" algn="l" rtl="0" eaLnBrk="0">
                <a:lnSpc>
                  <a:spcPct val="87000"/>
                </a:lnSpc>
                <a:spcBef>
                  <a:spcPts val="5"/>
                </a:spcBef>
                <a:tabLst/>
              </a:pPr>
              <a:r>
                <a:rPr sz="1200" b="1" kern="0" spc="-10" dirty="0">
                  <a:solidFill>
                    <a:srgbClr val="1254C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智能填充</a:t>
              </a:r>
              <a:endParaRPr sz="12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06" name="group 106"/>
          <p:cNvGrpSpPr/>
          <p:nvPr/>
        </p:nvGrpSpPr>
        <p:grpSpPr>
          <a:xfrm rot="21600000">
            <a:off x="1582610" y="4572253"/>
            <a:ext cx="982256" cy="307403"/>
            <a:chOff x="0" y="0"/>
            <a:chExt cx="982256" cy="307403"/>
          </a:xfrm>
        </p:grpSpPr>
        <p:pic>
          <p:nvPicPr>
            <p:cNvPr id="1068" name="picture 1068"/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 rot="21600000">
              <a:off x="0" y="0"/>
              <a:ext cx="982256" cy="307403"/>
            </a:xfrm>
            <a:prstGeom prst="rect">
              <a:avLst/>
            </a:prstGeom>
          </p:spPr>
        </p:pic>
        <p:sp>
          <p:nvSpPr>
            <p:cNvPr id="1070" name="textbox 1070"/>
            <p:cNvSpPr/>
            <p:nvPr/>
          </p:nvSpPr>
          <p:spPr>
            <a:xfrm>
              <a:off x="-12700" y="-12700"/>
              <a:ext cx="1007744" cy="34353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6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159385" algn="l" rtl="0" eaLnBrk="0">
                <a:lnSpc>
                  <a:spcPct val="87000"/>
                </a:lnSpc>
                <a:spcBef>
                  <a:spcPts val="2"/>
                </a:spcBef>
                <a:tabLst/>
              </a:pPr>
              <a:r>
                <a:rPr sz="1200" b="1" kern="0" spc="-10" dirty="0">
                  <a:solidFill>
                    <a:srgbClr val="1254C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智能标记</a:t>
              </a:r>
              <a:endParaRPr sz="12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08" name="group 108"/>
          <p:cNvGrpSpPr/>
          <p:nvPr/>
        </p:nvGrpSpPr>
        <p:grpSpPr>
          <a:xfrm rot="21600000">
            <a:off x="8551100" y="4572253"/>
            <a:ext cx="982255" cy="307403"/>
            <a:chOff x="0" y="0"/>
            <a:chExt cx="982255" cy="307403"/>
          </a:xfrm>
        </p:grpSpPr>
        <p:pic>
          <p:nvPicPr>
            <p:cNvPr id="1072" name="picture 1072"/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 rot="21600000">
              <a:off x="0" y="0"/>
              <a:ext cx="982255" cy="307403"/>
            </a:xfrm>
            <a:prstGeom prst="rect">
              <a:avLst/>
            </a:prstGeom>
          </p:spPr>
        </p:pic>
        <p:sp>
          <p:nvSpPr>
            <p:cNvPr id="1074" name="textbox 1074"/>
            <p:cNvSpPr/>
            <p:nvPr/>
          </p:nvSpPr>
          <p:spPr>
            <a:xfrm>
              <a:off x="-12700" y="-12700"/>
              <a:ext cx="1007744" cy="34099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236854" algn="l" rtl="0" eaLnBrk="0">
                <a:lnSpc>
                  <a:spcPct val="87000"/>
                </a:lnSpc>
                <a:spcBef>
                  <a:spcPts val="3"/>
                </a:spcBef>
                <a:tabLst/>
              </a:pPr>
              <a:r>
                <a:rPr sz="1200" b="1" kern="0" spc="-10" dirty="0">
                  <a:solidFill>
                    <a:srgbClr val="1254C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个性化</a:t>
              </a:r>
              <a:endParaRPr sz="12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10" name="group 110"/>
          <p:cNvGrpSpPr/>
          <p:nvPr/>
        </p:nvGrpSpPr>
        <p:grpSpPr>
          <a:xfrm rot="21600000">
            <a:off x="7439850" y="4572253"/>
            <a:ext cx="982255" cy="307403"/>
            <a:chOff x="0" y="0"/>
            <a:chExt cx="982255" cy="307403"/>
          </a:xfrm>
        </p:grpSpPr>
        <p:pic>
          <p:nvPicPr>
            <p:cNvPr id="1076" name="picture 1076"/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 rot="21600000">
              <a:off x="0" y="0"/>
              <a:ext cx="982255" cy="307403"/>
            </a:xfrm>
            <a:prstGeom prst="rect">
              <a:avLst/>
            </a:prstGeom>
          </p:spPr>
        </p:pic>
        <p:sp>
          <p:nvSpPr>
            <p:cNvPr id="1078" name="textbox 1078"/>
            <p:cNvSpPr/>
            <p:nvPr/>
          </p:nvSpPr>
          <p:spPr>
            <a:xfrm>
              <a:off x="-12700" y="-12700"/>
              <a:ext cx="1007744" cy="34162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6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159385" algn="l" rtl="0" eaLnBrk="0">
                <a:lnSpc>
                  <a:spcPct val="86000"/>
                </a:lnSpc>
                <a:spcBef>
                  <a:spcPts val="4"/>
                </a:spcBef>
                <a:tabLst/>
              </a:pPr>
              <a:r>
                <a:rPr sz="1200" b="1" kern="0" spc="-10" dirty="0">
                  <a:solidFill>
                    <a:srgbClr val="1254C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智能识别</a:t>
              </a:r>
              <a:endParaRPr sz="12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12" name="group 112"/>
          <p:cNvGrpSpPr/>
          <p:nvPr/>
        </p:nvGrpSpPr>
        <p:grpSpPr>
          <a:xfrm rot="21600000">
            <a:off x="3879405" y="4572241"/>
            <a:ext cx="981621" cy="307416"/>
            <a:chOff x="0" y="0"/>
            <a:chExt cx="981621" cy="307416"/>
          </a:xfrm>
        </p:grpSpPr>
        <p:pic>
          <p:nvPicPr>
            <p:cNvPr id="1080" name="picture 1080"/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 rot="21600000">
              <a:off x="0" y="0"/>
              <a:ext cx="981621" cy="307416"/>
            </a:xfrm>
            <a:prstGeom prst="rect">
              <a:avLst/>
            </a:prstGeom>
          </p:spPr>
        </p:pic>
        <p:sp>
          <p:nvSpPr>
            <p:cNvPr id="1082" name="textbox 1082"/>
            <p:cNvSpPr/>
            <p:nvPr/>
          </p:nvSpPr>
          <p:spPr>
            <a:xfrm>
              <a:off x="-12700" y="-12700"/>
              <a:ext cx="1007110" cy="34099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158114" algn="l" rtl="0" eaLnBrk="0">
                <a:lnSpc>
                  <a:spcPct val="88000"/>
                </a:lnSpc>
                <a:spcBef>
                  <a:spcPts val="4"/>
                </a:spcBef>
                <a:tabLst/>
              </a:pPr>
              <a:r>
                <a:rPr sz="1200" b="1" kern="0" spc="0" dirty="0">
                  <a:solidFill>
                    <a:srgbClr val="1254C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高亮显示</a:t>
              </a:r>
              <a:endParaRPr sz="12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14" name="group 114"/>
          <p:cNvGrpSpPr/>
          <p:nvPr/>
        </p:nvGrpSpPr>
        <p:grpSpPr>
          <a:xfrm rot="21600000">
            <a:off x="2768790" y="4572241"/>
            <a:ext cx="981620" cy="307416"/>
            <a:chOff x="0" y="0"/>
            <a:chExt cx="981620" cy="307416"/>
          </a:xfrm>
        </p:grpSpPr>
        <p:pic>
          <p:nvPicPr>
            <p:cNvPr id="1084" name="picture 1084"/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 rot="21600000">
              <a:off x="0" y="0"/>
              <a:ext cx="981620" cy="307416"/>
            </a:xfrm>
            <a:prstGeom prst="rect">
              <a:avLst/>
            </a:prstGeom>
          </p:spPr>
        </p:pic>
        <p:sp>
          <p:nvSpPr>
            <p:cNvPr id="1086" name="textbox 1086"/>
            <p:cNvSpPr/>
            <p:nvPr/>
          </p:nvSpPr>
          <p:spPr>
            <a:xfrm>
              <a:off x="-12700" y="-12700"/>
              <a:ext cx="1007110" cy="34162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5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159385" algn="l" rtl="0" eaLnBrk="0">
                <a:lnSpc>
                  <a:spcPct val="86000"/>
                </a:lnSpc>
                <a:spcBef>
                  <a:spcPts val="4"/>
                </a:spcBef>
                <a:tabLst/>
              </a:pPr>
              <a:r>
                <a:rPr sz="1200" b="1" kern="0" spc="-10" dirty="0">
                  <a:solidFill>
                    <a:srgbClr val="1254C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优先保留</a:t>
              </a:r>
              <a:endParaRPr sz="12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16" name="group 116"/>
          <p:cNvGrpSpPr/>
          <p:nvPr/>
        </p:nvGrpSpPr>
        <p:grpSpPr>
          <a:xfrm rot="21600000">
            <a:off x="5064315" y="4572241"/>
            <a:ext cx="981620" cy="307416"/>
            <a:chOff x="0" y="0"/>
            <a:chExt cx="981620" cy="307416"/>
          </a:xfrm>
        </p:grpSpPr>
        <p:pic>
          <p:nvPicPr>
            <p:cNvPr id="1088" name="picture 1088"/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 rot="21600000">
              <a:off x="0" y="0"/>
              <a:ext cx="981620" cy="307416"/>
            </a:xfrm>
            <a:prstGeom prst="rect">
              <a:avLst/>
            </a:prstGeom>
          </p:spPr>
        </p:pic>
        <p:sp>
          <p:nvSpPr>
            <p:cNvPr id="1090" name="textbox 1090"/>
            <p:cNvSpPr/>
            <p:nvPr/>
          </p:nvSpPr>
          <p:spPr>
            <a:xfrm>
              <a:off x="-12700" y="-12700"/>
              <a:ext cx="1007110" cy="34290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6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168910" algn="l" rtl="0" eaLnBrk="0">
                <a:lnSpc>
                  <a:spcPct val="87000"/>
                </a:lnSpc>
                <a:tabLst/>
              </a:pPr>
              <a:r>
                <a:rPr sz="1200" b="1" kern="0" spc="-30" dirty="0">
                  <a:solidFill>
                    <a:srgbClr val="1254C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同步更新</a:t>
              </a:r>
              <a:endParaRPr sz="12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18" name="group 118"/>
          <p:cNvGrpSpPr/>
          <p:nvPr/>
        </p:nvGrpSpPr>
        <p:grpSpPr>
          <a:xfrm rot="21600000">
            <a:off x="6174930" y="4572241"/>
            <a:ext cx="981620" cy="307416"/>
            <a:chOff x="0" y="0"/>
            <a:chExt cx="981620" cy="307416"/>
          </a:xfrm>
        </p:grpSpPr>
        <p:pic>
          <p:nvPicPr>
            <p:cNvPr id="1092" name="picture 1092"/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 rot="21600000">
              <a:off x="0" y="0"/>
              <a:ext cx="981620" cy="307416"/>
            </a:xfrm>
            <a:prstGeom prst="rect">
              <a:avLst/>
            </a:prstGeom>
          </p:spPr>
        </p:pic>
        <p:sp>
          <p:nvSpPr>
            <p:cNvPr id="1094" name="textbox 1094"/>
            <p:cNvSpPr/>
            <p:nvPr/>
          </p:nvSpPr>
          <p:spPr>
            <a:xfrm>
              <a:off x="-12700" y="-12700"/>
              <a:ext cx="1007110" cy="34099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8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158114" algn="l" rtl="0" eaLnBrk="0">
                <a:lnSpc>
                  <a:spcPct val="86000"/>
                </a:lnSpc>
                <a:spcBef>
                  <a:spcPts val="3"/>
                </a:spcBef>
                <a:tabLst/>
              </a:pPr>
              <a:r>
                <a:rPr sz="1200" b="1" kern="0" spc="0" dirty="0">
                  <a:solidFill>
                    <a:srgbClr val="1254C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场景规划</a:t>
              </a:r>
              <a:endParaRPr sz="12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pic>
        <p:nvPicPr>
          <p:cNvPr id="1096" name="picture 1096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 rot="21600000">
            <a:off x="9634789" y="1078874"/>
            <a:ext cx="360176" cy="298076"/>
          </a:xfrm>
          <a:prstGeom prst="rect">
            <a:avLst/>
          </a:prstGeom>
        </p:spPr>
      </p:pic>
      <p:pic>
        <p:nvPicPr>
          <p:cNvPr id="1098" name="picture 1098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 rot="21600000">
            <a:off x="9187721" y="2206216"/>
            <a:ext cx="234494" cy="23734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0" name="picture 11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6330178"/>
            <a:ext cx="12192000" cy="527821"/>
          </a:xfrm>
          <a:prstGeom prst="rect">
            <a:avLst/>
          </a:prstGeom>
        </p:spPr>
      </p:pic>
      <p:graphicFrame>
        <p:nvGraphicFramePr>
          <p:cNvPr id="1102" name="table 1102"/>
          <p:cNvGraphicFramePr>
            <a:graphicFrameLocks noGrp="1"/>
          </p:cNvGraphicFramePr>
          <p:nvPr/>
        </p:nvGraphicFramePr>
        <p:xfrm>
          <a:off x="2488564" y="5073650"/>
          <a:ext cx="4667250" cy="1530985"/>
        </p:xfrm>
        <a:graphic>
          <a:graphicData uri="http://schemas.openxmlformats.org/drawingml/2006/table">
            <a:tbl>
              <a:tblPr/>
              <a:tblGrid>
                <a:gridCol w="2379979"/>
                <a:gridCol w="2287270"/>
              </a:tblGrid>
              <a:tr h="15309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0E59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E59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E59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E59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E59B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04" name="picture 11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601209" y="2598420"/>
            <a:ext cx="2900680" cy="2399664"/>
          </a:xfrm>
          <a:prstGeom prst="rect">
            <a:avLst/>
          </a:prstGeom>
        </p:spPr>
      </p:pic>
      <p:pic>
        <p:nvPicPr>
          <p:cNvPr id="1106" name="picture 11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380489" y="2598420"/>
            <a:ext cx="2900680" cy="2399664"/>
          </a:xfrm>
          <a:prstGeom prst="rect">
            <a:avLst/>
          </a:prstGeom>
        </p:spPr>
      </p:pic>
      <p:pic>
        <p:nvPicPr>
          <p:cNvPr id="1108" name="picture 11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821930" y="2597784"/>
            <a:ext cx="2900679" cy="2399665"/>
          </a:xfrm>
          <a:prstGeom prst="rect">
            <a:avLst/>
          </a:prstGeom>
        </p:spPr>
      </p:pic>
      <p:grpSp>
        <p:nvGrpSpPr>
          <p:cNvPr id="120" name="group 120"/>
          <p:cNvGrpSpPr/>
          <p:nvPr/>
        </p:nvGrpSpPr>
        <p:grpSpPr>
          <a:xfrm rot="21600000">
            <a:off x="1130227" y="1123754"/>
            <a:ext cx="9573967" cy="385560"/>
            <a:chOff x="0" y="0"/>
            <a:chExt cx="9573967" cy="385560"/>
          </a:xfrm>
        </p:grpSpPr>
        <p:pic>
          <p:nvPicPr>
            <p:cNvPr id="1110" name="picture 11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0" y="0"/>
              <a:ext cx="9530418" cy="385560"/>
            </a:xfrm>
            <a:prstGeom prst="rect">
              <a:avLst/>
            </a:prstGeom>
          </p:spPr>
        </p:pic>
        <p:sp>
          <p:nvSpPr>
            <p:cNvPr id="1112" name="textbox 1112"/>
            <p:cNvSpPr/>
            <p:nvPr/>
          </p:nvSpPr>
          <p:spPr>
            <a:xfrm>
              <a:off x="-12700" y="-12700"/>
              <a:ext cx="9599930" cy="41465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1000"/>
                </a:lnSpc>
                <a:tabLst/>
              </a:pPr>
              <a:endParaRPr sz="200" dirty="0">
                <a:latin typeface="Arial"/>
                <a:ea typeface="Arial"/>
                <a:cs typeface="Arial"/>
              </a:endParaRPr>
            </a:p>
            <a:p>
              <a:pPr algn="r" rtl="0" eaLnBrk="0">
                <a:lnSpc>
                  <a:spcPct val="88000"/>
                </a:lnSpc>
                <a:spcBef>
                  <a:spcPts val="2"/>
                </a:spcBef>
                <a:tabLst/>
              </a:pPr>
              <a:r>
                <a:rPr sz="2300" kern="0" spc="70" dirty="0">
                  <a:solidFill>
                    <a:srgbClr val="0E45A2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以             为核心</a:t>
              </a:r>
              <a:r>
                <a:rPr sz="2300" kern="0" spc="60" dirty="0">
                  <a:solidFill>
                    <a:srgbClr val="0E45A2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的模块开发</a:t>
              </a:r>
              <a:r>
                <a:rPr sz="2300" kern="0" spc="-340" dirty="0">
                  <a:solidFill>
                    <a:srgbClr val="0E45A2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2300" kern="0" spc="60" dirty="0">
                  <a:solidFill>
                    <a:srgbClr val="0E45A2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、可行性验证</a:t>
              </a:r>
              <a:r>
                <a:rPr sz="2300" kern="0" spc="-330" dirty="0">
                  <a:solidFill>
                    <a:srgbClr val="0E45A2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2300" kern="0" spc="60" dirty="0">
                  <a:solidFill>
                    <a:srgbClr val="0E45A2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、受众拓展及多场景应用</a:t>
              </a:r>
              <a:endParaRPr sz="23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pic>
        <p:nvPicPr>
          <p:cNvPr id="1114" name="picture 11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488564" y="5073650"/>
            <a:ext cx="2290444" cy="1531619"/>
          </a:xfrm>
          <a:prstGeom prst="rect">
            <a:avLst/>
          </a:prstGeom>
        </p:spPr>
      </p:pic>
      <p:pic>
        <p:nvPicPr>
          <p:cNvPr id="1116" name="picture 11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7242175" y="5073650"/>
            <a:ext cx="2290444" cy="1531619"/>
          </a:xfrm>
          <a:prstGeom prst="rect">
            <a:avLst/>
          </a:prstGeom>
        </p:spPr>
      </p:pic>
      <p:pic>
        <p:nvPicPr>
          <p:cNvPr id="1118" name="picture 11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4872228" y="5079999"/>
            <a:ext cx="2276856" cy="1518920"/>
          </a:xfrm>
          <a:prstGeom prst="rect">
            <a:avLst/>
          </a:prstGeom>
        </p:spPr>
      </p:pic>
      <p:graphicFrame>
        <p:nvGraphicFramePr>
          <p:cNvPr id="1120" name="table 1120"/>
          <p:cNvGraphicFramePr>
            <a:graphicFrameLocks noGrp="1"/>
          </p:cNvGraphicFramePr>
          <p:nvPr/>
        </p:nvGraphicFramePr>
        <p:xfrm>
          <a:off x="343534" y="1718945"/>
          <a:ext cx="639445" cy="4443729"/>
        </p:xfrm>
        <a:graphic>
          <a:graphicData uri="http://schemas.openxmlformats.org/drawingml/2006/table">
            <a:tbl>
              <a:tblPr/>
              <a:tblGrid>
                <a:gridCol w="639445"/>
              </a:tblGrid>
              <a:tr h="44373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8291"/>
                        </a:lnSpc>
                        <a:tabLst/>
                      </a:pPr>
                      <a:endParaRPr sz="1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402590" algn="l" rtl="0" eaLnBrk="0">
                        <a:lnSpc>
                          <a:spcPct val="86000"/>
                        </a:lnSpc>
                        <a:tabLst/>
                      </a:pPr>
                      <a:r>
                        <a:rPr sz="2000" kern="0" spc="360" dirty="0">
                          <a:solidFill>
                            <a:srgbClr val="0E59BA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基于数据联动的全链路优化</a:t>
                      </a:r>
                      <a:endParaRPr sz="2000" dirty="0">
                        <a:latin typeface="Microsoft YaHei"/>
                        <a:ea typeface="Microsoft YaHei"/>
                        <a:cs typeface="Microsoft YaHei"/>
                      </a:endParaRPr>
                    </a:p>
                  </a:txBody>
                  <a:tcPr marL="0" marR="0" marT="0" marB="0" vert="eaVert">
                    <a:lnL w="6350" cap="flat" cmpd="sng" algn="ctr">
                      <a:solidFill>
                        <a:srgbClr val="568D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68D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68D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68D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CFC"/>
                    </a:solidFill>
                  </a:tcPr>
                </a:tc>
              </a:tr>
            </a:tbl>
          </a:graphicData>
        </a:graphic>
      </p:graphicFrame>
      <p:grpSp>
        <p:nvGrpSpPr>
          <p:cNvPr id="122" name="group 122"/>
          <p:cNvGrpSpPr/>
          <p:nvPr/>
        </p:nvGrpSpPr>
        <p:grpSpPr>
          <a:xfrm rot="21600000">
            <a:off x="11131550" y="1718945"/>
            <a:ext cx="639444" cy="4444364"/>
            <a:chOff x="0" y="0"/>
            <a:chExt cx="639444" cy="4444364"/>
          </a:xfrm>
        </p:grpSpPr>
        <p:pic>
          <p:nvPicPr>
            <p:cNvPr id="1122" name="picture 112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600000">
              <a:off x="0" y="0"/>
              <a:ext cx="639444" cy="4444364"/>
            </a:xfrm>
            <a:prstGeom prst="rect">
              <a:avLst/>
            </a:prstGeom>
          </p:spPr>
        </p:pic>
        <p:sp>
          <p:nvSpPr>
            <p:cNvPr id="1124" name="textbox 1124"/>
            <p:cNvSpPr/>
            <p:nvPr/>
          </p:nvSpPr>
          <p:spPr>
            <a:xfrm>
              <a:off x="-26392" y="-12700"/>
              <a:ext cx="678815" cy="446976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eaVert" wrap="square" lIns="0" tIns="0" rIns="0" bIns="0"/>
            <a:lstStyle/>
            <a:p>
              <a:pPr algn="l" rtl="0" eaLnBrk="0">
                <a:lnSpc>
                  <a:spcPct val="126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9458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259715" algn="l" rtl="0" eaLnBrk="0">
                <a:lnSpc>
                  <a:spcPct val="87000"/>
                </a:lnSpc>
                <a:tabLst/>
              </a:pPr>
              <a:r>
                <a:rPr sz="2000" kern="0" spc="37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依托模块嵌入的动态流程管理</a:t>
              </a:r>
              <a:endParaRPr sz="20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pic>
        <p:nvPicPr>
          <p:cNvPr id="1126" name="picture 11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0" y="766762"/>
            <a:ext cx="12192000" cy="190179"/>
          </a:xfrm>
          <a:prstGeom prst="rect">
            <a:avLst/>
          </a:prstGeom>
        </p:spPr>
      </p:pic>
      <p:sp>
        <p:nvSpPr>
          <p:cNvPr id="1128" name="textbox 1128"/>
          <p:cNvSpPr/>
          <p:nvPr/>
        </p:nvSpPr>
        <p:spPr>
          <a:xfrm>
            <a:off x="523955" y="216928"/>
            <a:ext cx="4043679" cy="4660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spcBef>
                <a:spcPts val="1"/>
              </a:spcBef>
              <a:tabLst>
                <a:tab pos="14604" algn="l"/>
              </a:tabLst>
            </a:pPr>
            <a:r>
              <a:rPr sz="3200" u="sng" kern="0" spc="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	</a:t>
            </a:r>
            <a:r>
              <a:rPr sz="3200" kern="0" spc="156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3200" u="sng" kern="0" spc="54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 </a:t>
            </a:r>
            <a:r>
              <a:rPr sz="3200" u="sng" kern="0" spc="-6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实现机制</a:t>
            </a:r>
            <a:r>
              <a:rPr sz="3200" kern="0" spc="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</a:t>
            </a:r>
            <a:endParaRPr sz="3200" dirty="0">
              <a:latin typeface="SimHei"/>
              <a:ea typeface="SimHei"/>
              <a:cs typeface="SimHei"/>
            </a:endParaRPr>
          </a:p>
        </p:txBody>
      </p:sp>
      <p:pic>
        <p:nvPicPr>
          <p:cNvPr id="1130" name="picture 11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3142759" y="247904"/>
            <a:ext cx="1409501" cy="405320"/>
          </a:xfrm>
          <a:prstGeom prst="rect">
            <a:avLst/>
          </a:prstGeom>
        </p:spPr>
      </p:pic>
      <p:pic>
        <p:nvPicPr>
          <p:cNvPr id="1132" name="picture 113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sp>
        <p:nvSpPr>
          <p:cNvPr id="1134" name="textbox 1134"/>
          <p:cNvSpPr/>
          <p:nvPr/>
        </p:nvSpPr>
        <p:spPr>
          <a:xfrm>
            <a:off x="4766703" y="4101858"/>
            <a:ext cx="2684145" cy="6381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173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indent="4444" algn="l" rtl="0" eaLnBrk="0">
              <a:lnSpc>
                <a:spcPct val="96000"/>
              </a:lnSpc>
              <a:tabLst/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直接通过</a:t>
            </a:r>
            <a:r>
              <a:rPr sz="1400" b="1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钉钉日程表查看课程安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b="1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排，获取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实时更新</a:t>
            </a:r>
            <a:r>
              <a:rPr sz="1400" b="1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课程</a:t>
            </a:r>
            <a:r>
              <a:rPr sz="1400" b="1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信息，提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b="1" kern="0" spc="-6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升学习效率，使用体验</a:t>
            </a:r>
            <a:r>
              <a:rPr sz="1400" b="1" kern="0" spc="-6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便捷</a:t>
            </a:r>
            <a:r>
              <a:rPr sz="1400" b="1" kern="0" spc="-7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高效</a:t>
            </a:r>
            <a:r>
              <a:rPr sz="1400" b="1" kern="0" spc="-7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。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sp>
        <p:nvSpPr>
          <p:cNvPr id="1136" name="textbox 1136"/>
          <p:cNvSpPr/>
          <p:nvPr/>
        </p:nvSpPr>
        <p:spPr>
          <a:xfrm>
            <a:off x="1109345" y="5172075"/>
            <a:ext cx="1268094" cy="1231900"/>
          </a:xfrm>
          <a:prstGeom prst="rect">
            <a:avLst/>
          </a:prstGeom>
          <a:solidFill>
            <a:srgbClr val="0E45A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8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299084" algn="l" rtl="0" eaLnBrk="0">
              <a:lnSpc>
                <a:spcPct val="84000"/>
              </a:lnSpc>
              <a:tabLst/>
            </a:pPr>
            <a:r>
              <a:rPr sz="2700" kern="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拓展</a:t>
            </a:r>
            <a:endParaRPr sz="2700" dirty="0">
              <a:latin typeface="Microsoft YaHei"/>
              <a:ea typeface="Microsoft YaHei"/>
              <a:cs typeface="Microsoft YaHei"/>
            </a:endParaRPr>
          </a:p>
          <a:p>
            <a:pPr marL="295275" algn="l" rtl="0" eaLnBrk="0">
              <a:lnSpc>
                <a:spcPts val="3357"/>
              </a:lnSpc>
              <a:tabLst/>
            </a:pPr>
            <a:r>
              <a:rPr sz="2700" kern="0" spc="7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群体</a:t>
            </a:r>
            <a:endParaRPr sz="27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138" name="textbox 1138"/>
          <p:cNvSpPr/>
          <p:nvPr/>
        </p:nvSpPr>
        <p:spPr>
          <a:xfrm>
            <a:off x="9714230" y="5172075"/>
            <a:ext cx="1267460" cy="1231900"/>
          </a:xfrm>
          <a:prstGeom prst="rect">
            <a:avLst/>
          </a:prstGeom>
          <a:solidFill>
            <a:srgbClr val="1347A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9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299084" algn="l" rtl="0" eaLnBrk="0">
              <a:lnSpc>
                <a:spcPct val="83000"/>
              </a:lnSpc>
              <a:spcBef>
                <a:spcPts val="7"/>
              </a:spcBef>
              <a:tabLst/>
            </a:pPr>
            <a:r>
              <a:rPr sz="2700" kern="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微观</a:t>
            </a:r>
            <a:endParaRPr sz="2700" dirty="0">
              <a:latin typeface="Microsoft YaHei"/>
              <a:ea typeface="Microsoft YaHei"/>
              <a:cs typeface="Microsoft YaHei"/>
            </a:endParaRPr>
          </a:p>
          <a:p>
            <a:pPr marL="296545" algn="l" rtl="0" eaLnBrk="0">
              <a:lnSpc>
                <a:spcPts val="3326"/>
              </a:lnSpc>
              <a:tabLst/>
            </a:pPr>
            <a:r>
              <a:rPr sz="2700" kern="0" spc="7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嵌入</a:t>
            </a:r>
            <a:endParaRPr sz="27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140" name="textbox 1140"/>
          <p:cNvSpPr/>
          <p:nvPr/>
        </p:nvSpPr>
        <p:spPr>
          <a:xfrm>
            <a:off x="7985282" y="4101224"/>
            <a:ext cx="2530475" cy="6381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173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indent="5714" algn="l" rtl="0" eaLnBrk="0">
              <a:lnSpc>
                <a:spcPct val="96000"/>
              </a:lnSpc>
              <a:tabLst/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连续创建多个时间节点</a:t>
            </a:r>
            <a:r>
              <a:rPr sz="1400" b="1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的规划日</a:t>
            </a:r>
            <a:r>
              <a:rPr sz="1400" b="1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程，具备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日程查询</a:t>
            </a:r>
            <a:r>
              <a:rPr sz="1400" b="1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功能，</a:t>
            </a:r>
            <a:r>
              <a:rPr sz="1400" b="1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可查询</a:t>
            </a:r>
            <a:r>
              <a:rPr sz="1400" b="1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到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一个月之内</a:t>
            </a:r>
            <a:r>
              <a:rPr sz="1400" b="1" kern="0" spc="-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的日程安排。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sp>
        <p:nvSpPr>
          <p:cNvPr id="1142" name="textbox 1142"/>
          <p:cNvSpPr/>
          <p:nvPr/>
        </p:nvSpPr>
        <p:spPr>
          <a:xfrm>
            <a:off x="1552228" y="4101858"/>
            <a:ext cx="2522220" cy="6381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173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indent="1270" algn="l" rtl="0" eaLnBrk="0">
              <a:lnSpc>
                <a:spcPct val="96000"/>
              </a:lnSpc>
              <a:tabLst/>
            </a:pPr>
            <a:r>
              <a:rPr sz="1400" b="1" kern="0" spc="0" dirty="0">
                <a:solidFill>
                  <a:srgbClr val="44546A">
                    <a:alpha val="100000"/>
                  </a:srgbClr>
                </a:solidFill>
                <a:latin typeface="KaiTi"/>
                <a:ea typeface="KaiTi"/>
                <a:cs typeface="KaiTi"/>
              </a:rPr>
              <a:t>利用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多层循环</a:t>
            </a:r>
            <a:r>
              <a:rPr sz="1400" b="1" kern="0" spc="0" dirty="0">
                <a:solidFill>
                  <a:srgbClr val="44546A">
                    <a:alpha val="100000"/>
                  </a:srgbClr>
                </a:solidFill>
                <a:latin typeface="KaiTi"/>
                <a:ea typeface="KaiTi"/>
                <a:cs typeface="KaiTi"/>
              </a:rPr>
              <a:t>加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数据解析</a:t>
            </a:r>
            <a:r>
              <a:rPr sz="1400" b="1" kern="0" spc="0" dirty="0">
                <a:solidFill>
                  <a:srgbClr val="44546A">
                    <a:alpha val="100000"/>
                  </a:srgbClr>
                </a:solidFill>
                <a:latin typeface="KaiTi"/>
                <a:ea typeface="KaiTi"/>
                <a:cs typeface="KaiTi"/>
              </a:rPr>
              <a:t>技术</a:t>
            </a:r>
            <a:r>
              <a:rPr sz="1400" b="1" kern="0" spc="-10" dirty="0">
                <a:solidFill>
                  <a:srgbClr val="44546A">
                    <a:alpha val="100000"/>
                  </a:srgbClr>
                </a:solidFill>
                <a:latin typeface="KaiTi"/>
                <a:ea typeface="KaiTi"/>
                <a:cs typeface="KaiTi"/>
              </a:rPr>
              <a:t>，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自动导入</a:t>
            </a:r>
            <a:r>
              <a:rPr sz="1400" b="1" kern="0" spc="-10" dirty="0">
                <a:solidFill>
                  <a:srgbClr val="44546A">
                    <a:alpha val="100000"/>
                  </a:srgbClr>
                </a:solidFill>
                <a:latin typeface="KaiTi"/>
                <a:ea typeface="KaiTi"/>
                <a:cs typeface="KaiTi"/>
              </a:rPr>
              <a:t>钉钉日程，无需手动录</a:t>
            </a:r>
            <a:r>
              <a:rPr sz="1400" b="1" kern="0" spc="-10" dirty="0">
                <a:solidFill>
                  <a:srgbClr val="44546A">
                    <a:alpha val="100000"/>
                  </a:srgbClr>
                </a:solidFill>
                <a:latin typeface="KaiTi"/>
                <a:ea typeface="KaiTi"/>
                <a:cs typeface="KaiTi"/>
              </a:rPr>
              <a:t>入，确保课程信息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准确无误</a:t>
            </a:r>
            <a:r>
              <a:rPr sz="1400" b="1" kern="0" spc="-10" dirty="0">
                <a:solidFill>
                  <a:srgbClr val="44546A">
                    <a:alpha val="100000"/>
                  </a:srgbClr>
                </a:solidFill>
                <a:latin typeface="KaiTi"/>
                <a:ea typeface="KaiTi"/>
                <a:cs typeface="KaiTi"/>
              </a:rPr>
              <a:t>。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pic>
        <p:nvPicPr>
          <p:cNvPr id="1144" name="picture 114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1607819" y="3344544"/>
            <a:ext cx="2362200" cy="639445"/>
          </a:xfrm>
          <a:prstGeom prst="rect">
            <a:avLst/>
          </a:prstGeom>
        </p:spPr>
      </p:pic>
      <p:pic>
        <p:nvPicPr>
          <p:cNvPr id="1146" name="picture 114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8049259" y="3343909"/>
            <a:ext cx="2362200" cy="639445"/>
          </a:xfrm>
          <a:prstGeom prst="rect">
            <a:avLst/>
          </a:prstGeom>
        </p:spPr>
      </p:pic>
      <p:grpSp>
        <p:nvGrpSpPr>
          <p:cNvPr id="124" name="group 124"/>
          <p:cNvGrpSpPr/>
          <p:nvPr/>
        </p:nvGrpSpPr>
        <p:grpSpPr>
          <a:xfrm rot="21600000">
            <a:off x="7828788" y="1693164"/>
            <a:ext cx="2948939" cy="499871"/>
            <a:chOff x="0" y="0"/>
            <a:chExt cx="2948939" cy="499871"/>
          </a:xfrm>
        </p:grpSpPr>
        <p:sp>
          <p:nvSpPr>
            <p:cNvPr id="1148" name="rect 1148"/>
            <p:cNvSpPr/>
            <p:nvPr/>
          </p:nvSpPr>
          <p:spPr>
            <a:xfrm>
              <a:off x="0" y="0"/>
              <a:ext cx="2948939" cy="499871"/>
            </a:xfrm>
            <a:prstGeom prst="rect">
              <a:avLst/>
            </a:prstGeom>
            <a:solidFill>
              <a:srgbClr val="FFD966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50" name="rect 1150"/>
            <p:cNvSpPr/>
            <p:nvPr/>
          </p:nvSpPr>
          <p:spPr>
            <a:xfrm>
              <a:off x="153923" y="0"/>
              <a:ext cx="2625852" cy="499871"/>
            </a:xfrm>
            <a:prstGeom prst="rect">
              <a:avLst/>
            </a:prstGeom>
            <a:solidFill>
              <a:srgbClr val="0E59BA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52" name="textbox 1152"/>
            <p:cNvSpPr/>
            <p:nvPr/>
          </p:nvSpPr>
          <p:spPr>
            <a:xfrm>
              <a:off x="768439" y="101612"/>
              <a:ext cx="1398269" cy="25145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7149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12700" algn="l" rtl="0" eaLnBrk="0">
                <a:lnSpc>
                  <a:spcPct val="87000"/>
                </a:lnSpc>
                <a:tabLst/>
              </a:pPr>
              <a:r>
                <a:rPr sz="1700" b="1" kern="0" spc="9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连续创建日程</a:t>
              </a:r>
              <a:endParaRPr sz="17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26" name="group 126"/>
          <p:cNvGrpSpPr/>
          <p:nvPr/>
        </p:nvGrpSpPr>
        <p:grpSpPr>
          <a:xfrm rot="21600000">
            <a:off x="4607052" y="1694688"/>
            <a:ext cx="2950464" cy="498347"/>
            <a:chOff x="0" y="0"/>
            <a:chExt cx="2950464" cy="498347"/>
          </a:xfrm>
        </p:grpSpPr>
        <p:sp>
          <p:nvSpPr>
            <p:cNvPr id="1154" name="rect 1154"/>
            <p:cNvSpPr/>
            <p:nvPr/>
          </p:nvSpPr>
          <p:spPr>
            <a:xfrm>
              <a:off x="0" y="0"/>
              <a:ext cx="2950464" cy="498347"/>
            </a:xfrm>
            <a:prstGeom prst="rect">
              <a:avLst/>
            </a:prstGeom>
            <a:solidFill>
              <a:srgbClr val="FFD966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56" name="rect 1156"/>
            <p:cNvSpPr/>
            <p:nvPr/>
          </p:nvSpPr>
          <p:spPr>
            <a:xfrm>
              <a:off x="153923" y="0"/>
              <a:ext cx="2627376" cy="498347"/>
            </a:xfrm>
            <a:prstGeom prst="rect">
              <a:avLst/>
            </a:prstGeom>
            <a:solidFill>
              <a:srgbClr val="0E59BA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58" name="textbox 1158"/>
            <p:cNvSpPr/>
            <p:nvPr/>
          </p:nvSpPr>
          <p:spPr>
            <a:xfrm>
              <a:off x="769683" y="100266"/>
              <a:ext cx="1398269" cy="25463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0451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12700" algn="l" rtl="0" eaLnBrk="0">
                <a:lnSpc>
                  <a:spcPct val="88000"/>
                </a:lnSpc>
                <a:tabLst/>
              </a:pPr>
              <a:r>
                <a:rPr sz="1700" b="1" kern="0" spc="9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学生便捷查询</a:t>
              </a:r>
              <a:endParaRPr sz="17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28" name="group 128"/>
          <p:cNvGrpSpPr/>
          <p:nvPr/>
        </p:nvGrpSpPr>
        <p:grpSpPr>
          <a:xfrm rot="21600000">
            <a:off x="1386839" y="1694688"/>
            <a:ext cx="2948939" cy="498347"/>
            <a:chOff x="0" y="0"/>
            <a:chExt cx="2948939" cy="498347"/>
          </a:xfrm>
        </p:grpSpPr>
        <p:sp>
          <p:nvSpPr>
            <p:cNvPr id="1160" name="rect 1160"/>
            <p:cNvSpPr/>
            <p:nvPr/>
          </p:nvSpPr>
          <p:spPr>
            <a:xfrm>
              <a:off x="0" y="0"/>
              <a:ext cx="2948939" cy="498347"/>
            </a:xfrm>
            <a:prstGeom prst="rect">
              <a:avLst/>
            </a:prstGeom>
            <a:solidFill>
              <a:srgbClr val="FFD966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62" name="rect 1162"/>
            <p:cNvSpPr/>
            <p:nvPr/>
          </p:nvSpPr>
          <p:spPr>
            <a:xfrm>
              <a:off x="153924" y="0"/>
              <a:ext cx="2627376" cy="498347"/>
            </a:xfrm>
            <a:prstGeom prst="rect">
              <a:avLst/>
            </a:prstGeom>
            <a:solidFill>
              <a:srgbClr val="0E59BA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64" name="textbox 1164"/>
            <p:cNvSpPr/>
            <p:nvPr/>
          </p:nvSpPr>
          <p:spPr>
            <a:xfrm>
              <a:off x="767346" y="101409"/>
              <a:ext cx="1399539" cy="25145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5646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12700" algn="l" rtl="0" eaLnBrk="0">
                <a:lnSpc>
                  <a:spcPct val="87000"/>
                </a:lnSpc>
                <a:tabLst/>
              </a:pPr>
              <a:r>
                <a:rPr sz="1700" b="1" kern="0" spc="10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课表动态同步</a:t>
              </a:r>
              <a:endParaRPr sz="17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30" name="group 130"/>
          <p:cNvGrpSpPr/>
          <p:nvPr/>
        </p:nvGrpSpPr>
        <p:grpSpPr>
          <a:xfrm rot="21600000">
            <a:off x="1670050" y="2686050"/>
            <a:ext cx="2353309" cy="486409"/>
            <a:chOff x="0" y="0"/>
            <a:chExt cx="2353309" cy="486409"/>
          </a:xfrm>
        </p:grpSpPr>
        <p:pic>
          <p:nvPicPr>
            <p:cNvPr id="1166" name="picture 1166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 rot="21600000">
              <a:off x="0" y="0"/>
              <a:ext cx="2353309" cy="486409"/>
            </a:xfrm>
            <a:prstGeom prst="rect">
              <a:avLst/>
            </a:prstGeom>
          </p:spPr>
        </p:pic>
        <p:sp>
          <p:nvSpPr>
            <p:cNvPr id="1168" name="textbox 1168"/>
            <p:cNvSpPr/>
            <p:nvPr/>
          </p:nvSpPr>
          <p:spPr>
            <a:xfrm>
              <a:off x="-12700" y="-12700"/>
              <a:ext cx="2378710" cy="51561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1000"/>
                </a:lnSpc>
                <a:tabLst/>
              </a:pPr>
              <a:endParaRPr sz="900" dirty="0">
                <a:latin typeface="Arial"/>
                <a:ea typeface="Arial"/>
                <a:cs typeface="Arial"/>
              </a:endParaRPr>
            </a:p>
            <a:p>
              <a:pPr marL="189864" algn="l" rtl="0" eaLnBrk="0">
                <a:lnSpc>
                  <a:spcPct val="89000"/>
                </a:lnSpc>
                <a:spcBef>
                  <a:spcPts val="3"/>
                </a:spcBef>
                <a:tabLst/>
              </a:pPr>
              <a:r>
                <a:rPr sz="1500" kern="0" spc="9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工作流的对话输入体现</a:t>
              </a:r>
              <a:endParaRPr sz="15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32" name="group 132"/>
          <p:cNvGrpSpPr/>
          <p:nvPr/>
        </p:nvGrpSpPr>
        <p:grpSpPr>
          <a:xfrm rot="21600000">
            <a:off x="8111490" y="2685415"/>
            <a:ext cx="2353309" cy="486409"/>
            <a:chOff x="0" y="0"/>
            <a:chExt cx="2353309" cy="486409"/>
          </a:xfrm>
        </p:grpSpPr>
        <p:pic>
          <p:nvPicPr>
            <p:cNvPr id="1170" name="picture 1170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 rot="21600000">
              <a:off x="0" y="0"/>
              <a:ext cx="2353309" cy="486409"/>
            </a:xfrm>
            <a:prstGeom prst="rect">
              <a:avLst/>
            </a:prstGeom>
          </p:spPr>
        </p:pic>
        <p:sp>
          <p:nvSpPr>
            <p:cNvPr id="1172" name="textbox 1172"/>
            <p:cNvSpPr/>
            <p:nvPr/>
          </p:nvSpPr>
          <p:spPr>
            <a:xfrm>
              <a:off x="-12700" y="-12700"/>
              <a:ext cx="2378710" cy="51561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1000"/>
                </a:lnSpc>
                <a:tabLst/>
              </a:pPr>
              <a:endParaRPr sz="900" dirty="0">
                <a:latin typeface="Arial"/>
                <a:ea typeface="Arial"/>
                <a:cs typeface="Arial"/>
              </a:endParaRPr>
            </a:p>
            <a:p>
              <a:pPr marL="189864" algn="l" rtl="0" eaLnBrk="0">
                <a:lnSpc>
                  <a:spcPct val="89000"/>
                </a:lnSpc>
                <a:spcBef>
                  <a:spcPts val="3"/>
                </a:spcBef>
                <a:tabLst/>
              </a:pPr>
              <a:r>
                <a:rPr sz="1500" kern="0" spc="9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工作流的对话输入体现</a:t>
              </a:r>
              <a:endParaRPr sz="15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34" name="group 134"/>
          <p:cNvGrpSpPr/>
          <p:nvPr/>
        </p:nvGrpSpPr>
        <p:grpSpPr>
          <a:xfrm rot="21600000">
            <a:off x="4779644" y="2757805"/>
            <a:ext cx="1198245" cy="566419"/>
            <a:chOff x="0" y="0"/>
            <a:chExt cx="1198245" cy="566419"/>
          </a:xfrm>
        </p:grpSpPr>
        <p:pic>
          <p:nvPicPr>
            <p:cNvPr id="1174" name="picture 1174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rot="21600000">
              <a:off x="0" y="0"/>
              <a:ext cx="1198245" cy="566419"/>
            </a:xfrm>
            <a:prstGeom prst="rect">
              <a:avLst/>
            </a:prstGeom>
          </p:spPr>
        </p:pic>
        <p:sp>
          <p:nvSpPr>
            <p:cNvPr id="1176" name="textbox 1176"/>
            <p:cNvSpPr/>
            <p:nvPr/>
          </p:nvSpPr>
          <p:spPr>
            <a:xfrm>
              <a:off x="-12700" y="-12700"/>
              <a:ext cx="1224280" cy="59181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7000"/>
                </a:lnSpc>
                <a:tabLst/>
              </a:pPr>
              <a:endParaRPr sz="400" dirty="0">
                <a:latin typeface="Arial"/>
                <a:ea typeface="Arial"/>
                <a:cs typeface="Arial"/>
              </a:endParaRPr>
            </a:p>
            <a:p>
              <a:pPr marL="407034" algn="l" rtl="0" eaLnBrk="0">
                <a:lnSpc>
                  <a:spcPct val="89000"/>
                </a:lnSpc>
                <a:spcBef>
                  <a:spcPts val="4"/>
                </a:spcBef>
                <a:tabLst/>
              </a:pPr>
              <a:r>
                <a:rPr sz="1500" kern="0" spc="7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便携</a:t>
              </a:r>
              <a:endParaRPr sz="1500" dirty="0">
                <a:latin typeface="Microsoft YaHei"/>
                <a:ea typeface="Microsoft YaHei"/>
                <a:cs typeface="Microsoft YaHei"/>
              </a:endParaRPr>
            </a:p>
            <a:p>
              <a:pPr marL="401954" algn="l" rtl="0" eaLnBrk="0">
                <a:lnSpc>
                  <a:spcPct val="89000"/>
                </a:lnSpc>
                <a:spcBef>
                  <a:spcPts val="318"/>
                </a:spcBef>
                <a:tabLst/>
              </a:pPr>
              <a:r>
                <a:rPr sz="1500" kern="0" spc="9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高效</a:t>
              </a:r>
              <a:endParaRPr sz="15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36" name="group 136"/>
          <p:cNvGrpSpPr/>
          <p:nvPr/>
        </p:nvGrpSpPr>
        <p:grpSpPr>
          <a:xfrm rot="21600000">
            <a:off x="6206490" y="3382644"/>
            <a:ext cx="1198244" cy="566420"/>
            <a:chOff x="0" y="0"/>
            <a:chExt cx="1198244" cy="566420"/>
          </a:xfrm>
        </p:grpSpPr>
        <p:pic>
          <p:nvPicPr>
            <p:cNvPr id="1178" name="picture 1178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 rot="21600000">
              <a:off x="0" y="0"/>
              <a:ext cx="1198244" cy="566420"/>
            </a:xfrm>
            <a:prstGeom prst="rect">
              <a:avLst/>
            </a:prstGeom>
          </p:spPr>
        </p:pic>
        <p:sp>
          <p:nvSpPr>
            <p:cNvPr id="1180" name="textbox 1180"/>
            <p:cNvSpPr/>
            <p:nvPr/>
          </p:nvSpPr>
          <p:spPr>
            <a:xfrm>
              <a:off x="-12700" y="-12700"/>
              <a:ext cx="1223644" cy="59690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3000"/>
                </a:lnSpc>
                <a:tabLst/>
              </a:pPr>
              <a:endParaRPr sz="400" dirty="0">
                <a:latin typeface="Arial"/>
                <a:ea typeface="Arial"/>
                <a:cs typeface="Arial"/>
              </a:endParaRPr>
            </a:p>
            <a:p>
              <a:pPr marL="401954" algn="l" rtl="0" eaLnBrk="0">
                <a:lnSpc>
                  <a:spcPct val="87000"/>
                </a:lnSpc>
                <a:spcBef>
                  <a:spcPts val="2"/>
                </a:spcBef>
                <a:tabLst/>
              </a:pPr>
              <a:r>
                <a:rPr sz="1500" kern="0" spc="9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场景</a:t>
              </a:r>
              <a:endParaRPr sz="1500" dirty="0">
                <a:latin typeface="Microsoft YaHei"/>
                <a:ea typeface="Microsoft YaHei"/>
                <a:cs typeface="Microsoft YaHei"/>
              </a:endParaRPr>
            </a:p>
            <a:p>
              <a:pPr marL="403859" algn="l" rtl="0" eaLnBrk="0">
                <a:lnSpc>
                  <a:spcPct val="88000"/>
                </a:lnSpc>
                <a:spcBef>
                  <a:spcPts val="367"/>
                </a:spcBef>
                <a:tabLst/>
              </a:pPr>
              <a:r>
                <a:rPr sz="1500" kern="0" spc="8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智能</a:t>
              </a:r>
              <a:endParaRPr sz="15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38" name="group 138"/>
          <p:cNvGrpSpPr/>
          <p:nvPr/>
        </p:nvGrpSpPr>
        <p:grpSpPr>
          <a:xfrm rot="21600000">
            <a:off x="6206490" y="2757805"/>
            <a:ext cx="1198244" cy="566419"/>
            <a:chOff x="0" y="0"/>
            <a:chExt cx="1198244" cy="566419"/>
          </a:xfrm>
        </p:grpSpPr>
        <p:pic>
          <p:nvPicPr>
            <p:cNvPr id="1182" name="picture 1182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 rot="21600000">
              <a:off x="0" y="0"/>
              <a:ext cx="1198244" cy="566419"/>
            </a:xfrm>
            <a:prstGeom prst="rect">
              <a:avLst/>
            </a:prstGeom>
          </p:spPr>
        </p:pic>
        <p:sp>
          <p:nvSpPr>
            <p:cNvPr id="1184" name="textbox 1184"/>
            <p:cNvSpPr/>
            <p:nvPr/>
          </p:nvSpPr>
          <p:spPr>
            <a:xfrm>
              <a:off x="-12700" y="-12700"/>
              <a:ext cx="1223644" cy="59372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5000"/>
                </a:lnSpc>
                <a:tabLst/>
              </a:pPr>
              <a:endParaRPr sz="400" dirty="0">
                <a:latin typeface="Arial"/>
                <a:ea typeface="Arial"/>
                <a:cs typeface="Arial"/>
              </a:endParaRPr>
            </a:p>
            <a:p>
              <a:pPr marL="403859" algn="l" rtl="0" eaLnBrk="0">
                <a:lnSpc>
                  <a:spcPct val="86000"/>
                </a:lnSpc>
                <a:spcBef>
                  <a:spcPts val="4"/>
                </a:spcBef>
                <a:tabLst/>
              </a:pPr>
              <a:r>
                <a:rPr sz="1500" kern="0" spc="8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提升</a:t>
              </a:r>
              <a:endParaRPr sz="1500" dirty="0">
                <a:latin typeface="Microsoft YaHei"/>
                <a:ea typeface="Microsoft YaHei"/>
                <a:cs typeface="Microsoft YaHei"/>
              </a:endParaRPr>
            </a:p>
            <a:p>
              <a:pPr marL="403859" algn="l" rtl="0" eaLnBrk="0">
                <a:lnSpc>
                  <a:spcPct val="88000"/>
                </a:lnSpc>
                <a:spcBef>
                  <a:spcPts val="354"/>
                </a:spcBef>
                <a:tabLst/>
              </a:pPr>
              <a:r>
                <a:rPr sz="1500" kern="0" spc="8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效率</a:t>
              </a:r>
              <a:endParaRPr sz="15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40" name="group 140"/>
          <p:cNvGrpSpPr/>
          <p:nvPr/>
        </p:nvGrpSpPr>
        <p:grpSpPr>
          <a:xfrm rot="21600000">
            <a:off x="4779644" y="3382644"/>
            <a:ext cx="1198245" cy="566420"/>
            <a:chOff x="0" y="0"/>
            <a:chExt cx="1198245" cy="566420"/>
          </a:xfrm>
        </p:grpSpPr>
        <p:pic>
          <p:nvPicPr>
            <p:cNvPr id="1186" name="picture 1186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 rot="21600000">
              <a:off x="0" y="0"/>
              <a:ext cx="1198245" cy="566420"/>
            </a:xfrm>
            <a:prstGeom prst="rect">
              <a:avLst/>
            </a:prstGeom>
          </p:spPr>
        </p:pic>
        <p:sp>
          <p:nvSpPr>
            <p:cNvPr id="1188" name="textbox 1188"/>
            <p:cNvSpPr/>
            <p:nvPr/>
          </p:nvSpPr>
          <p:spPr>
            <a:xfrm>
              <a:off x="-12700" y="-12700"/>
              <a:ext cx="1224280" cy="59499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1000"/>
                </a:lnSpc>
                <a:tabLst/>
              </a:pPr>
              <a:endParaRPr sz="400" dirty="0">
                <a:latin typeface="Arial"/>
                <a:ea typeface="Arial"/>
                <a:cs typeface="Arial"/>
              </a:endParaRPr>
            </a:p>
            <a:p>
              <a:pPr marL="408305" algn="l" rtl="0" eaLnBrk="0">
                <a:lnSpc>
                  <a:spcPct val="87000"/>
                </a:lnSpc>
                <a:spcBef>
                  <a:spcPts val="2"/>
                </a:spcBef>
                <a:tabLst/>
              </a:pPr>
              <a:r>
                <a:rPr sz="1500" kern="0" spc="6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思维</a:t>
              </a:r>
              <a:endParaRPr sz="1500" dirty="0">
                <a:latin typeface="Microsoft YaHei"/>
                <a:ea typeface="Microsoft YaHei"/>
                <a:cs typeface="Microsoft YaHei"/>
              </a:endParaRPr>
            </a:p>
            <a:p>
              <a:pPr marL="403225" algn="l" rtl="0" eaLnBrk="0">
                <a:lnSpc>
                  <a:spcPct val="87000"/>
                </a:lnSpc>
                <a:spcBef>
                  <a:spcPts val="330"/>
                </a:spcBef>
                <a:tabLst/>
              </a:pPr>
              <a:r>
                <a:rPr sz="1500" kern="0" spc="80" dirty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开发</a:t>
              </a:r>
              <a:endParaRPr sz="15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42" name="group 142"/>
          <p:cNvGrpSpPr/>
          <p:nvPr/>
        </p:nvGrpSpPr>
        <p:grpSpPr>
          <a:xfrm rot="21600000">
            <a:off x="5621020" y="2880995"/>
            <a:ext cx="880744" cy="874395"/>
            <a:chOff x="0" y="0"/>
            <a:chExt cx="880744" cy="874395"/>
          </a:xfrm>
        </p:grpSpPr>
        <p:pic>
          <p:nvPicPr>
            <p:cNvPr id="1190" name="picture 1190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 rot="21600000">
              <a:off x="0" y="0"/>
              <a:ext cx="880744" cy="874395"/>
            </a:xfrm>
            <a:prstGeom prst="rect">
              <a:avLst/>
            </a:prstGeom>
          </p:spPr>
        </p:pic>
        <p:sp>
          <p:nvSpPr>
            <p:cNvPr id="1192" name="textbox 1192"/>
            <p:cNvSpPr/>
            <p:nvPr/>
          </p:nvSpPr>
          <p:spPr>
            <a:xfrm>
              <a:off x="-12700" y="-12700"/>
              <a:ext cx="906144" cy="90043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8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205740" algn="l" rtl="0" eaLnBrk="0">
                <a:lnSpc>
                  <a:spcPct val="87000"/>
                </a:lnSpc>
                <a:spcBef>
                  <a:spcPts val="5"/>
                </a:spcBef>
                <a:tabLst/>
              </a:pPr>
              <a:r>
                <a:rPr sz="1700" kern="0" spc="8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直接</a:t>
              </a:r>
              <a:endParaRPr sz="1700" dirty="0">
                <a:latin typeface="Microsoft YaHei"/>
                <a:ea typeface="Microsoft YaHei"/>
                <a:cs typeface="Microsoft YaHei"/>
              </a:endParaRPr>
            </a:p>
            <a:p>
              <a:pPr marL="208915" algn="l" rtl="0" eaLnBrk="0">
                <a:lnSpc>
                  <a:spcPct val="88000"/>
                </a:lnSpc>
                <a:spcBef>
                  <a:spcPts val="365"/>
                </a:spcBef>
                <a:tabLst/>
              </a:pPr>
              <a:r>
                <a:rPr sz="1700" kern="0" spc="7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查看</a:t>
              </a:r>
              <a:endParaRPr sz="17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pic>
        <p:nvPicPr>
          <p:cNvPr id="1194" name="picture 119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sp>
        <p:nvSpPr>
          <p:cNvPr id="1196" name="rect 1196"/>
          <p:cNvSpPr/>
          <p:nvPr/>
        </p:nvSpPr>
        <p:spPr>
          <a:xfrm>
            <a:off x="9064206" y="258571"/>
            <a:ext cx="1286979" cy="406184"/>
          </a:xfrm>
          <a:prstGeom prst="rect">
            <a:avLst/>
          </a:prstGeom>
          <a:solidFill>
            <a:srgbClr val="0E41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198" name="picture 1198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21600000">
            <a:off x="10443185" y="247084"/>
            <a:ext cx="1310914" cy="422406"/>
          </a:xfrm>
          <a:prstGeom prst="rect">
            <a:avLst/>
          </a:prstGeom>
        </p:spPr>
      </p:pic>
      <p:sp>
        <p:nvSpPr>
          <p:cNvPr id="1200" name="textbox 1200"/>
          <p:cNvSpPr/>
          <p:nvPr/>
        </p:nvSpPr>
        <p:spPr>
          <a:xfrm>
            <a:off x="9051506" y="321145"/>
            <a:ext cx="2517139" cy="2889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31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>
                <a:tab pos="156845" algn="l"/>
              </a:tabLst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	</a:t>
            </a:r>
            <a:r>
              <a:rPr sz="2000" b="1" kern="0" spc="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应用实际</a:t>
            </a:r>
            <a:r>
              <a:rPr sz="2000" kern="0" spc="13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1700" b="1" kern="0" spc="2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未来展望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grpSp>
        <p:nvGrpSpPr>
          <p:cNvPr id="144" name="group 144"/>
          <p:cNvGrpSpPr/>
          <p:nvPr/>
        </p:nvGrpSpPr>
        <p:grpSpPr>
          <a:xfrm rot="21600000">
            <a:off x="4885081" y="259644"/>
            <a:ext cx="1310914" cy="422406"/>
            <a:chOff x="0" y="0"/>
            <a:chExt cx="1310914" cy="422406"/>
          </a:xfrm>
        </p:grpSpPr>
        <p:pic>
          <p:nvPicPr>
            <p:cNvPr id="1202" name="picture 1202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1204" name="textbox 1204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5265" algn="l" rtl="0" eaLnBrk="0">
                <a:lnSpc>
                  <a:spcPct val="90000"/>
                </a:lnSpc>
                <a:spcBef>
                  <a:spcPts val="6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项目背景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grpSp>
        <p:nvGrpSpPr>
          <p:cNvPr id="146" name="group 146"/>
          <p:cNvGrpSpPr/>
          <p:nvPr/>
        </p:nvGrpSpPr>
        <p:grpSpPr>
          <a:xfrm rot="21600000">
            <a:off x="6282678" y="247198"/>
            <a:ext cx="1310913" cy="422406"/>
            <a:chOff x="0" y="0"/>
            <a:chExt cx="1310913" cy="422406"/>
          </a:xfrm>
        </p:grpSpPr>
        <p:pic>
          <p:nvPicPr>
            <p:cNvPr id="1206" name="picture 1206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 rot="21600000">
              <a:off x="0" y="0"/>
              <a:ext cx="1310913" cy="422406"/>
            </a:xfrm>
            <a:prstGeom prst="rect">
              <a:avLst/>
            </a:prstGeom>
          </p:spPr>
        </p:pic>
        <p:sp>
          <p:nvSpPr>
            <p:cNvPr id="1208" name="textbox 1208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3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0820" algn="l" rtl="0" eaLnBrk="0">
                <a:lnSpc>
                  <a:spcPct val="90000"/>
                </a:lnSpc>
                <a:spcBef>
                  <a:spcPts val="4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技术创新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grpSp>
        <p:nvGrpSpPr>
          <p:cNvPr id="148" name="group 148"/>
          <p:cNvGrpSpPr/>
          <p:nvPr/>
        </p:nvGrpSpPr>
        <p:grpSpPr>
          <a:xfrm rot="21600000">
            <a:off x="7674826" y="258571"/>
            <a:ext cx="1286979" cy="406184"/>
            <a:chOff x="0" y="0"/>
            <a:chExt cx="1286979" cy="406184"/>
          </a:xfrm>
        </p:grpSpPr>
        <p:pic>
          <p:nvPicPr>
            <p:cNvPr id="1210" name="picture 1210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 rot="21600000">
              <a:off x="0" y="0"/>
              <a:ext cx="1286979" cy="406184"/>
            </a:xfrm>
            <a:prstGeom prst="rect">
              <a:avLst/>
            </a:prstGeom>
          </p:spPr>
        </p:pic>
        <p:sp>
          <p:nvSpPr>
            <p:cNvPr id="1212" name="textbox 1212"/>
            <p:cNvSpPr/>
            <p:nvPr/>
          </p:nvSpPr>
          <p:spPr>
            <a:xfrm>
              <a:off x="-12700" y="-12700"/>
              <a:ext cx="1312544" cy="43180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1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206375" algn="l" rtl="0" eaLnBrk="0">
                <a:lnSpc>
                  <a:spcPct val="90000"/>
                </a:lnSpc>
                <a:spcBef>
                  <a:spcPts val="4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应用简介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sp>
        <p:nvSpPr>
          <p:cNvPr id="1214" name="textbox 1214"/>
          <p:cNvSpPr/>
          <p:nvPr/>
        </p:nvSpPr>
        <p:spPr>
          <a:xfrm>
            <a:off x="2597207" y="3439790"/>
            <a:ext cx="379729" cy="4235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676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/>
            </a:pPr>
            <a:r>
              <a:rPr sz="1400" kern="0" spc="-2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数据</a:t>
            </a:r>
            <a:endParaRPr sz="1400" dirty="0">
              <a:latin typeface="Microsoft YaHei"/>
              <a:ea typeface="Microsoft YaHei"/>
              <a:cs typeface="Microsoft YaHei"/>
            </a:endParaRPr>
          </a:p>
          <a:p>
            <a:pPr marL="13970" algn="l" rtl="0" eaLnBrk="0">
              <a:lnSpc>
                <a:spcPct val="86000"/>
              </a:lnSpc>
              <a:spcBef>
                <a:spcPts val="246"/>
              </a:spcBef>
              <a:tabLst/>
            </a:pPr>
            <a:r>
              <a:rPr sz="1400" kern="0" spc="-2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解析</a:t>
            </a:r>
            <a:endParaRPr sz="14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216" name="textbox 1216"/>
          <p:cNvSpPr/>
          <p:nvPr/>
        </p:nvSpPr>
        <p:spPr>
          <a:xfrm>
            <a:off x="1736803" y="3443002"/>
            <a:ext cx="381000" cy="4216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74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21590" algn="l" rtl="0" eaLnBrk="0">
              <a:lnSpc>
                <a:spcPct val="86000"/>
              </a:lnSpc>
              <a:tabLst/>
            </a:pPr>
            <a:r>
              <a:rPr sz="1400" kern="0" spc="-5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多层</a:t>
            </a:r>
            <a:endParaRPr sz="1400" dirty="0">
              <a:latin typeface="Microsoft YaHei"/>
              <a:ea typeface="Microsoft YaHei"/>
              <a:cs typeface="Microsoft YaHei"/>
            </a:endParaRPr>
          </a:p>
          <a:p>
            <a:pPr marL="12700" algn="l" rtl="0" eaLnBrk="0">
              <a:lnSpc>
                <a:spcPct val="86000"/>
              </a:lnSpc>
              <a:spcBef>
                <a:spcPts val="233"/>
              </a:spcBef>
              <a:tabLst/>
            </a:pPr>
            <a:r>
              <a:rPr sz="1400" kern="0" spc="-1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循环</a:t>
            </a:r>
            <a:endParaRPr sz="14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218" name="textbox 1218"/>
          <p:cNvSpPr/>
          <p:nvPr/>
        </p:nvSpPr>
        <p:spPr>
          <a:xfrm>
            <a:off x="8181277" y="3439155"/>
            <a:ext cx="378459" cy="4241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31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8415" algn="l" rtl="0" eaLnBrk="0">
              <a:lnSpc>
                <a:spcPct val="86000"/>
              </a:lnSpc>
              <a:tabLst/>
            </a:pPr>
            <a:r>
              <a:rPr sz="1400" kern="0" spc="-5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多个</a:t>
            </a:r>
            <a:endParaRPr sz="1400" dirty="0">
              <a:latin typeface="Microsoft YaHei"/>
              <a:ea typeface="Microsoft YaHei"/>
              <a:cs typeface="Microsoft YaHei"/>
            </a:endParaRPr>
          </a:p>
          <a:p>
            <a:pPr marL="12700" algn="l" rtl="0" eaLnBrk="0">
              <a:lnSpc>
                <a:spcPct val="86000"/>
              </a:lnSpc>
              <a:spcBef>
                <a:spcPts val="244"/>
              </a:spcBef>
              <a:tabLst/>
            </a:pPr>
            <a:r>
              <a:rPr sz="1400" kern="0" spc="-2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节点</a:t>
            </a:r>
            <a:endParaRPr sz="14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220" name="textbox 1220"/>
          <p:cNvSpPr/>
          <p:nvPr/>
        </p:nvSpPr>
        <p:spPr>
          <a:xfrm>
            <a:off x="3456362" y="3440861"/>
            <a:ext cx="379729" cy="4210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73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0640" algn="l" rtl="0" eaLnBrk="0">
              <a:lnSpc>
                <a:spcPct val="86000"/>
              </a:lnSpc>
              <a:tabLst/>
            </a:pPr>
            <a:r>
              <a:rPr sz="1400" kern="0" spc="-13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自动</a:t>
            </a:r>
            <a:endParaRPr sz="1400" dirty="0">
              <a:latin typeface="Microsoft YaHei"/>
              <a:ea typeface="Microsoft YaHei"/>
              <a:cs typeface="Microsoft YaHei"/>
            </a:endParaRPr>
          </a:p>
          <a:p>
            <a:pPr marL="12700" algn="l" rtl="0" eaLnBrk="0">
              <a:lnSpc>
                <a:spcPct val="85000"/>
              </a:lnSpc>
              <a:spcBef>
                <a:spcPts val="232"/>
              </a:spcBef>
              <a:tabLst/>
            </a:pPr>
            <a:r>
              <a:rPr sz="1400" kern="0" spc="-2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导入</a:t>
            </a:r>
            <a:endParaRPr sz="14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222" name="textbox 1222"/>
          <p:cNvSpPr/>
          <p:nvPr/>
        </p:nvSpPr>
        <p:spPr>
          <a:xfrm>
            <a:off x="9040610" y="3442546"/>
            <a:ext cx="377825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37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39369" algn="l" rtl="0" eaLnBrk="0">
              <a:lnSpc>
                <a:spcPct val="83000"/>
              </a:lnSpc>
              <a:tabLst/>
            </a:pPr>
            <a:r>
              <a:rPr sz="1400" kern="0" spc="-14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日</a:t>
            </a:r>
            <a:r>
              <a:rPr sz="1400" kern="0" spc="-12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程</a:t>
            </a:r>
            <a:endParaRPr sz="1400" dirty="0">
              <a:latin typeface="Microsoft YaHei"/>
              <a:ea typeface="Microsoft YaHei"/>
              <a:cs typeface="Microsoft YaHei"/>
            </a:endParaRPr>
          </a:p>
          <a:p>
            <a:pPr marL="12700" algn="l" rtl="0" eaLnBrk="0">
              <a:lnSpc>
                <a:spcPct val="87000"/>
              </a:lnSpc>
              <a:spcBef>
                <a:spcPts val="246"/>
              </a:spcBef>
              <a:tabLst/>
            </a:pPr>
            <a:r>
              <a:rPr sz="1400" kern="0" spc="-2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查询</a:t>
            </a:r>
            <a:endParaRPr sz="14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224" name="textbox 1224"/>
          <p:cNvSpPr/>
          <p:nvPr/>
        </p:nvSpPr>
        <p:spPr>
          <a:xfrm>
            <a:off x="9895840" y="3452895"/>
            <a:ext cx="381634" cy="4121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48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79000"/>
              </a:lnSpc>
              <a:tabLst/>
            </a:pPr>
            <a:r>
              <a:rPr sz="1400" kern="0" spc="-1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一日</a:t>
            </a:r>
            <a:endParaRPr sz="1400" dirty="0">
              <a:latin typeface="Microsoft YaHei"/>
              <a:ea typeface="Microsoft YaHei"/>
              <a:cs typeface="Microsoft YaHei"/>
            </a:endParaRPr>
          </a:p>
          <a:p>
            <a:pPr marL="14604" algn="l" rtl="0" eaLnBrk="0">
              <a:lnSpc>
                <a:spcPct val="87000"/>
              </a:lnSpc>
              <a:spcBef>
                <a:spcPts val="253"/>
              </a:spcBef>
              <a:tabLst/>
            </a:pPr>
            <a:r>
              <a:rPr sz="1400" kern="0" spc="-20" dirty="0">
                <a:solidFill>
                  <a:srgbClr val="44546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之内</a:t>
            </a:r>
            <a:endParaRPr sz="1400" dirty="0">
              <a:latin typeface="Microsoft YaHei"/>
              <a:ea typeface="Microsoft YaHei"/>
              <a:cs typeface="Microsoft YaHei"/>
            </a:endParaRPr>
          </a:p>
        </p:txBody>
      </p:sp>
      <p:pic>
        <p:nvPicPr>
          <p:cNvPr id="1226" name="picture 122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 rot="21600000">
            <a:off x="5900170" y="2211128"/>
            <a:ext cx="339472" cy="374742"/>
          </a:xfrm>
          <a:prstGeom prst="rect">
            <a:avLst/>
          </a:prstGeom>
        </p:spPr>
      </p:pic>
      <p:pic>
        <p:nvPicPr>
          <p:cNvPr id="1228" name="picture 1228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 rot="21600000">
            <a:off x="9121624" y="2210492"/>
            <a:ext cx="337268" cy="374742"/>
          </a:xfrm>
          <a:prstGeom prst="rect">
            <a:avLst/>
          </a:prstGeom>
        </p:spPr>
      </p:pic>
      <p:pic>
        <p:nvPicPr>
          <p:cNvPr id="1230" name="picture 1230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 rot="21600000">
            <a:off x="2680184" y="2211128"/>
            <a:ext cx="337268" cy="374742"/>
          </a:xfrm>
          <a:prstGeom prst="rect">
            <a:avLst/>
          </a:prstGeom>
        </p:spPr>
      </p:pic>
      <p:pic>
        <p:nvPicPr>
          <p:cNvPr id="1232" name="picture 1232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 rot="21600000">
            <a:off x="10758168" y="1139378"/>
            <a:ext cx="353638" cy="342587"/>
          </a:xfrm>
          <a:prstGeom prst="rect">
            <a:avLst/>
          </a:prstGeom>
        </p:spPr>
      </p:pic>
      <p:pic>
        <p:nvPicPr>
          <p:cNvPr id="1234" name="picture 1234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 rot="21600000">
            <a:off x="623569" y="1383791"/>
            <a:ext cx="144767" cy="607987"/>
          </a:xfrm>
          <a:prstGeom prst="rect">
            <a:avLst/>
          </a:prstGeom>
        </p:spPr>
      </p:pic>
      <p:pic>
        <p:nvPicPr>
          <p:cNvPr id="1236" name="picture 1236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 rot="21600000">
            <a:off x="11424297" y="6040990"/>
            <a:ext cx="128892" cy="558437"/>
          </a:xfrm>
          <a:prstGeom prst="rect">
            <a:avLst/>
          </a:prstGeom>
        </p:spPr>
      </p:pic>
      <p:pic>
        <p:nvPicPr>
          <p:cNvPr id="1238" name="picture 1238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 rot="21600000">
            <a:off x="636282" y="6040990"/>
            <a:ext cx="128892" cy="558437"/>
          </a:xfrm>
          <a:prstGeom prst="rect">
            <a:avLst/>
          </a:prstGeom>
        </p:spPr>
      </p:pic>
      <p:pic>
        <p:nvPicPr>
          <p:cNvPr id="1240" name="picture 1240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 rot="21600000">
            <a:off x="11260454" y="1379854"/>
            <a:ext cx="497116" cy="25400"/>
          </a:xfrm>
          <a:prstGeom prst="rect">
            <a:avLst/>
          </a:prstGeom>
        </p:spPr>
      </p:pic>
      <p:pic>
        <p:nvPicPr>
          <p:cNvPr id="1242" name="picture 1242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 rot="21600000">
            <a:off x="11427459" y="1396199"/>
            <a:ext cx="128892" cy="558355"/>
          </a:xfrm>
          <a:prstGeom prst="rect">
            <a:avLst/>
          </a:prstGeom>
        </p:spPr>
      </p:pic>
      <p:pic>
        <p:nvPicPr>
          <p:cNvPr id="1244" name="picture 1244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 rot="21600000">
            <a:off x="11200079" y="1332229"/>
            <a:ext cx="991920" cy="23495"/>
          </a:xfrm>
          <a:prstGeom prst="rect">
            <a:avLst/>
          </a:prstGeom>
        </p:spPr>
      </p:pic>
      <p:pic>
        <p:nvPicPr>
          <p:cNvPr id="1246" name="picture 1246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 rot="21600000">
            <a:off x="11741898" y="1284604"/>
            <a:ext cx="450101" cy="118630"/>
          </a:xfrm>
          <a:prstGeom prst="rect">
            <a:avLst/>
          </a:prstGeom>
        </p:spPr>
      </p:pic>
      <p:pic>
        <p:nvPicPr>
          <p:cNvPr id="1248" name="picture 1248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600000">
            <a:off x="7691628" y="3632144"/>
            <a:ext cx="105181" cy="375165"/>
          </a:xfrm>
          <a:prstGeom prst="rect">
            <a:avLst/>
          </a:prstGeom>
        </p:spPr>
      </p:pic>
      <p:pic>
        <p:nvPicPr>
          <p:cNvPr id="1250" name="picture 1250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 rot="21600000">
            <a:off x="7540752" y="3632144"/>
            <a:ext cx="105155" cy="375165"/>
          </a:xfrm>
          <a:prstGeom prst="rect">
            <a:avLst/>
          </a:prstGeom>
        </p:spPr>
      </p:pic>
      <p:pic>
        <p:nvPicPr>
          <p:cNvPr id="1252" name="picture 1252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 rot="21600000">
            <a:off x="0" y="1334134"/>
            <a:ext cx="1043990" cy="23495"/>
          </a:xfrm>
          <a:prstGeom prst="rect">
            <a:avLst/>
          </a:prstGeom>
        </p:spPr>
      </p:pic>
      <p:pic>
        <p:nvPicPr>
          <p:cNvPr id="1254" name="picture 1254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 rot="21600000">
            <a:off x="0" y="1321607"/>
            <a:ext cx="467529" cy="83647"/>
          </a:xfrm>
          <a:prstGeom prst="rect">
            <a:avLst/>
          </a:prstGeom>
        </p:spPr>
      </p:pic>
      <p:pic>
        <p:nvPicPr>
          <p:cNvPr id="1256" name="picture 1256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 rot="21600000">
            <a:off x="4318304" y="3619615"/>
            <a:ext cx="93954" cy="388388"/>
          </a:xfrm>
          <a:prstGeom prst="rect">
            <a:avLst/>
          </a:prstGeom>
        </p:spPr>
      </p:pic>
      <p:pic>
        <p:nvPicPr>
          <p:cNvPr id="1258" name="picture 1258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 rot="21600000">
            <a:off x="4468800" y="3619615"/>
            <a:ext cx="93954" cy="375860"/>
          </a:xfrm>
          <a:prstGeom prst="rect">
            <a:avLst/>
          </a:prstGeom>
        </p:spPr>
      </p:pic>
      <p:pic>
        <p:nvPicPr>
          <p:cNvPr id="1260" name="picture 1260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 rot="21600000">
            <a:off x="486498" y="1284604"/>
            <a:ext cx="497116" cy="254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2" name="picture 12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169202" y="1802540"/>
            <a:ext cx="5758344" cy="4530538"/>
          </a:xfrm>
          <a:prstGeom prst="rect">
            <a:avLst/>
          </a:prstGeom>
        </p:spPr>
      </p:pic>
      <p:pic>
        <p:nvPicPr>
          <p:cNvPr id="1264" name="picture 12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6330178"/>
            <a:ext cx="12192000" cy="527821"/>
          </a:xfrm>
          <a:prstGeom prst="rect">
            <a:avLst/>
          </a:prstGeom>
        </p:spPr>
      </p:pic>
      <p:grpSp>
        <p:nvGrpSpPr>
          <p:cNvPr id="150" name="group 150"/>
          <p:cNvGrpSpPr/>
          <p:nvPr/>
        </p:nvGrpSpPr>
        <p:grpSpPr>
          <a:xfrm rot="21600000">
            <a:off x="750569" y="1789226"/>
            <a:ext cx="2165350" cy="4650473"/>
            <a:chOff x="0" y="0"/>
            <a:chExt cx="2165350" cy="4650473"/>
          </a:xfrm>
        </p:grpSpPr>
        <p:pic>
          <p:nvPicPr>
            <p:cNvPr id="1266" name="picture 126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2165350" cy="4650473"/>
            </a:xfrm>
            <a:prstGeom prst="rect">
              <a:avLst/>
            </a:prstGeom>
          </p:spPr>
        </p:pic>
        <p:sp>
          <p:nvSpPr>
            <p:cNvPr id="1268" name="textbox 1268"/>
            <p:cNvSpPr/>
            <p:nvPr/>
          </p:nvSpPr>
          <p:spPr>
            <a:xfrm>
              <a:off x="-12700" y="-12700"/>
              <a:ext cx="2190750" cy="47034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4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4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4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4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8277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271145" algn="l" rtl="0" eaLnBrk="0">
                <a:lnSpc>
                  <a:spcPct val="86000"/>
                </a:lnSpc>
                <a:tabLst/>
              </a:pPr>
              <a:r>
                <a:rPr sz="2000" kern="0" spc="-1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本团队试运行</a:t>
              </a:r>
              <a:endParaRPr sz="2000" dirty="0">
                <a:latin typeface="Microsoft YaHei"/>
                <a:ea typeface="Microsoft YaHei"/>
                <a:cs typeface="Microsoft YaHei"/>
              </a:endParaRPr>
            </a:p>
            <a:p>
              <a:pPr marL="284479" indent="-1905" algn="l" rtl="0" eaLnBrk="0">
                <a:lnSpc>
                  <a:spcPct val="127000"/>
                </a:lnSpc>
                <a:spcBef>
                  <a:spcPts val="230"/>
                </a:spcBef>
                <a:tabLst/>
              </a:pPr>
              <a:r>
                <a:rPr sz="2000" kern="0" spc="-2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的</a:t>
              </a:r>
              <a:r>
                <a:rPr sz="2000" b="1" kern="0" spc="-2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“考研助手”</a:t>
              </a:r>
              <a:r>
                <a:rPr sz="2000" kern="0" spc="-3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网站，可接入</a:t>
              </a:r>
              <a:endParaRPr sz="2000" dirty="0">
                <a:latin typeface="Microsoft YaHei"/>
                <a:ea typeface="Microsoft YaHei"/>
                <a:cs typeface="Microsoft YaHei"/>
              </a:endParaRPr>
            </a:p>
            <a:p>
              <a:pPr marL="266065" indent="139700" algn="l" rtl="0" eaLnBrk="0">
                <a:lnSpc>
                  <a:spcPct val="130000"/>
                </a:lnSpc>
                <a:spcBef>
                  <a:spcPts val="175"/>
                </a:spcBef>
                <a:tabLst/>
              </a:pPr>
              <a:r>
                <a:rPr sz="1900" kern="0" spc="-13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“</a:t>
              </a:r>
              <a:r>
                <a:rPr sz="1900" kern="0" spc="-30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1900" kern="0" spc="-13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日程规划精</a:t>
              </a:r>
              <a:r>
                <a:rPr sz="1900" kern="0" spc="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 </a:t>
              </a:r>
              <a:r>
                <a:rPr sz="2000" kern="0" spc="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灵”，</a:t>
              </a:r>
              <a:r>
                <a:rPr sz="2000" b="1" kern="0" spc="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智能分</a:t>
              </a:r>
              <a:r>
                <a:rPr sz="2000" b="1" kern="0" spc="-1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 </a:t>
              </a:r>
              <a:r>
                <a:rPr sz="2000" b="1" kern="0" spc="-5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析学习量</a:t>
              </a:r>
              <a:r>
                <a:rPr sz="2000" b="1" kern="0" spc="-29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2000" b="1" kern="0" spc="-5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、推</a:t>
              </a:r>
              <a:r>
                <a:rPr sz="2000" b="1" kern="0" spc="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 </a:t>
              </a:r>
              <a:r>
                <a:rPr sz="2000" b="1" kern="0" spc="-6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荐计划</a:t>
              </a:r>
              <a:r>
                <a:rPr sz="2000" b="1" kern="0" spc="-24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2000" kern="0" spc="-6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，助力</a:t>
              </a:r>
              <a:r>
                <a:rPr sz="2000" kern="0" spc="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 </a:t>
              </a:r>
              <a:r>
                <a:rPr sz="2000" kern="0" spc="2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考研备考。</a:t>
              </a:r>
              <a:endParaRPr sz="20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52" name="group 152"/>
          <p:cNvGrpSpPr/>
          <p:nvPr/>
        </p:nvGrpSpPr>
        <p:grpSpPr>
          <a:xfrm rot="21600000">
            <a:off x="9192894" y="1793037"/>
            <a:ext cx="2165350" cy="4650472"/>
            <a:chOff x="0" y="0"/>
            <a:chExt cx="2165350" cy="4650472"/>
          </a:xfrm>
        </p:grpSpPr>
        <p:pic>
          <p:nvPicPr>
            <p:cNvPr id="1270" name="picture 127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2165350" cy="4650472"/>
            </a:xfrm>
            <a:prstGeom prst="rect">
              <a:avLst/>
            </a:prstGeom>
          </p:spPr>
        </p:pic>
        <p:sp>
          <p:nvSpPr>
            <p:cNvPr id="1272" name="textbox 1272"/>
            <p:cNvSpPr/>
            <p:nvPr/>
          </p:nvSpPr>
          <p:spPr>
            <a:xfrm>
              <a:off x="-12700" y="-12700"/>
              <a:ext cx="2190750" cy="47028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8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8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8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8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9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8801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271145" algn="l" rtl="0" eaLnBrk="0">
                <a:lnSpc>
                  <a:spcPct val="87000"/>
                </a:lnSpc>
                <a:tabLst/>
              </a:pPr>
              <a:r>
                <a:rPr sz="2000" kern="0" spc="-1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未来可拓展至</a:t>
              </a:r>
              <a:endParaRPr sz="2000" dirty="0">
                <a:latin typeface="Microsoft YaHei"/>
                <a:ea typeface="Microsoft YaHei"/>
                <a:cs typeface="Microsoft YaHei"/>
              </a:endParaRPr>
            </a:p>
            <a:p>
              <a:pPr marL="269875" algn="l" rtl="0" eaLnBrk="0">
                <a:lnSpc>
                  <a:spcPct val="86000"/>
                </a:lnSpc>
                <a:spcBef>
                  <a:spcPts val="1464"/>
                </a:spcBef>
                <a:tabLst/>
              </a:pPr>
              <a:r>
                <a:rPr sz="2000" b="1" kern="0" spc="-1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企业员工排程</a:t>
              </a:r>
              <a:endParaRPr sz="2000" dirty="0">
                <a:latin typeface="Microsoft YaHei"/>
                <a:ea typeface="Microsoft YaHei"/>
                <a:cs typeface="Microsoft YaHei"/>
              </a:endParaRPr>
            </a:p>
            <a:p>
              <a:pPr marL="266065" indent="3810" algn="l" rtl="0" eaLnBrk="0">
                <a:lnSpc>
                  <a:spcPct val="146000"/>
                </a:lnSpc>
                <a:spcBef>
                  <a:spcPts val="327"/>
                </a:spcBef>
                <a:tabLst/>
              </a:pPr>
              <a:r>
                <a:rPr sz="2000" kern="0" spc="-1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等更多场景</a:t>
              </a:r>
              <a:r>
                <a:rPr sz="2000" kern="0" spc="-25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2000" kern="0" spc="-1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，</a:t>
              </a:r>
              <a:r>
                <a:rPr sz="2000" kern="0" spc="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</a:t>
              </a:r>
              <a:r>
                <a:rPr sz="2000" b="1" kern="0" spc="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持续拓宽</a:t>
              </a:r>
              <a:r>
                <a:rPr sz="2000" kern="0" spc="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应用   </a:t>
              </a:r>
              <a:r>
                <a:rPr sz="2000" kern="0" spc="-1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边界，为各行</a:t>
              </a:r>
              <a:r>
                <a:rPr sz="2000" kern="0" spc="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  </a:t>
              </a:r>
              <a:r>
                <a:rPr sz="2000" kern="0" spc="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业</a:t>
              </a:r>
              <a:r>
                <a:rPr sz="2000" b="1" kern="0" spc="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高效管理日  </a:t>
              </a:r>
              <a:r>
                <a:rPr sz="2000" b="1" kern="0" spc="3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程</a:t>
              </a:r>
              <a:r>
                <a:rPr sz="2000" kern="0" spc="30" dirty="0">
                  <a:solidFill>
                    <a:srgbClr val="0E59BA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赋能。</a:t>
              </a:r>
              <a:endParaRPr sz="20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grpSp>
        <p:nvGrpSpPr>
          <p:cNvPr id="154" name="group 154"/>
          <p:cNvGrpSpPr/>
          <p:nvPr/>
        </p:nvGrpSpPr>
        <p:grpSpPr>
          <a:xfrm rot="21600000">
            <a:off x="1686288" y="1031481"/>
            <a:ext cx="8676860" cy="718733"/>
            <a:chOff x="0" y="0"/>
            <a:chExt cx="8676860" cy="718733"/>
          </a:xfrm>
        </p:grpSpPr>
        <p:pic>
          <p:nvPicPr>
            <p:cNvPr id="1274" name="picture 127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0" y="32838"/>
              <a:ext cx="8653576" cy="685895"/>
            </a:xfrm>
            <a:prstGeom prst="rect">
              <a:avLst/>
            </a:prstGeom>
          </p:spPr>
        </p:pic>
        <p:sp>
          <p:nvSpPr>
            <p:cNvPr id="1276" name="textbox 1276"/>
            <p:cNvSpPr/>
            <p:nvPr/>
          </p:nvSpPr>
          <p:spPr>
            <a:xfrm>
              <a:off x="-12700" y="-12700"/>
              <a:ext cx="8702675" cy="76771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65571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35559" indent="24129" algn="l" rtl="0" eaLnBrk="0">
                <a:lnSpc>
                  <a:spcPct val="105000"/>
                </a:lnSpc>
                <a:tabLst/>
              </a:pPr>
              <a:r>
                <a:rPr sz="2300" kern="0" spc="30" dirty="0">
                  <a:solidFill>
                    <a:srgbClr val="0E45A2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向各领域延伸应用</a:t>
              </a:r>
              <a:r>
                <a:rPr sz="2300" kern="0" spc="-300" dirty="0">
                  <a:solidFill>
                    <a:srgbClr val="0E45A2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2300" kern="0" spc="30" dirty="0">
                  <a:solidFill>
                    <a:srgbClr val="0E45A2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，</a:t>
              </a:r>
              <a:r>
                <a:rPr sz="2300" kern="0" spc="-550" dirty="0">
                  <a:solidFill>
                    <a:srgbClr val="0E45A2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2300" kern="0" spc="30" dirty="0">
                  <a:solidFill>
                    <a:srgbClr val="0E45A2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以</a:t>
              </a:r>
              <a:r>
                <a:rPr sz="2300" kern="0" spc="30" dirty="0">
                  <a:solidFill>
                    <a:srgbClr val="E77E37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智能规划</a:t>
              </a:r>
              <a:r>
                <a:rPr sz="2300" kern="0" spc="30" dirty="0">
                  <a:solidFill>
                    <a:srgbClr val="0E45A2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为日程管理</a:t>
              </a:r>
              <a:r>
                <a:rPr sz="2300" kern="0" spc="30" dirty="0">
                  <a:solidFill>
                    <a:srgbClr val="E97C30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减负</a:t>
              </a:r>
              <a:r>
                <a:rPr sz="2300" kern="0" spc="30" dirty="0">
                  <a:solidFill>
                    <a:srgbClr val="0E45A2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，</a:t>
              </a:r>
              <a:r>
                <a:rPr sz="2300" kern="0" spc="30" dirty="0">
                  <a:solidFill>
                    <a:srgbClr val="D68244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缓解</a:t>
              </a:r>
              <a:r>
                <a:rPr sz="2300" kern="0" spc="20" dirty="0">
                  <a:solidFill>
                    <a:srgbClr val="0E45A2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安排压力、</a:t>
              </a:r>
              <a:r>
                <a:rPr sz="2300" kern="0" spc="80" dirty="0">
                  <a:solidFill>
                    <a:srgbClr val="EC7B33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破除</a:t>
              </a:r>
              <a:r>
                <a:rPr sz="2300" kern="0" spc="80" dirty="0">
                  <a:solidFill>
                    <a:srgbClr val="0E45A2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规划迷茫。</a:t>
              </a:r>
              <a:endParaRPr sz="2300" dirty="0">
                <a:latin typeface="Microsoft YaHei"/>
                <a:ea typeface="Microsoft YaHei"/>
                <a:cs typeface="Microsoft YaHei"/>
              </a:endParaRPr>
            </a:p>
          </p:txBody>
        </p:sp>
      </p:grpSp>
      <p:pic>
        <p:nvPicPr>
          <p:cNvPr id="1278" name="picture 127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0" y="766762"/>
            <a:ext cx="12192000" cy="190179"/>
          </a:xfrm>
          <a:prstGeom prst="rect">
            <a:avLst/>
          </a:prstGeom>
        </p:spPr>
      </p:pic>
      <p:sp>
        <p:nvSpPr>
          <p:cNvPr id="1280" name="textbox 1280"/>
          <p:cNvSpPr/>
          <p:nvPr/>
        </p:nvSpPr>
        <p:spPr>
          <a:xfrm>
            <a:off x="523955" y="216928"/>
            <a:ext cx="4043679" cy="4679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5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spcBef>
                <a:spcPts val="1"/>
              </a:spcBef>
              <a:tabLst>
                <a:tab pos="14604" algn="l"/>
              </a:tabLst>
            </a:pPr>
            <a:r>
              <a:rPr sz="3200" u="sng" kern="0" spc="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	</a:t>
            </a:r>
            <a:r>
              <a:rPr sz="3200" kern="0" spc="154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3200" u="sng" kern="0" spc="48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 </a:t>
            </a:r>
            <a:r>
              <a:rPr sz="3200" u="sng" kern="0" spc="-4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应用延伸</a:t>
            </a:r>
            <a:r>
              <a:rPr sz="3200" kern="0" spc="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</a:t>
            </a:r>
            <a:endParaRPr sz="3200" dirty="0">
              <a:latin typeface="SimHei"/>
              <a:ea typeface="SimHei"/>
              <a:cs typeface="SimHei"/>
            </a:endParaRPr>
          </a:p>
        </p:txBody>
      </p:sp>
      <p:pic>
        <p:nvPicPr>
          <p:cNvPr id="1282" name="picture 128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142759" y="247904"/>
            <a:ext cx="1409501" cy="405320"/>
          </a:xfrm>
          <a:prstGeom prst="rect">
            <a:avLst/>
          </a:prstGeom>
        </p:spPr>
      </p:pic>
      <p:pic>
        <p:nvPicPr>
          <p:cNvPr id="1284" name="picture 128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sp>
        <p:nvSpPr>
          <p:cNvPr id="1286" name="textbox 1286"/>
          <p:cNvSpPr/>
          <p:nvPr/>
        </p:nvSpPr>
        <p:spPr>
          <a:xfrm>
            <a:off x="3460724" y="6408179"/>
            <a:ext cx="5441315" cy="2120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29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algn="r" rtl="0" eaLnBrk="0">
              <a:lnSpc>
                <a:spcPct val="87000"/>
              </a:lnSpc>
              <a:tabLst/>
            </a:pPr>
            <a:r>
              <a:rPr sz="1400" b="1" kern="0" spc="-50" dirty="0">
                <a:solidFill>
                  <a:srgbClr val="0E419C">
                    <a:alpha val="100000"/>
                  </a:srgbClr>
                </a:solidFill>
                <a:latin typeface="KaiTi"/>
                <a:ea typeface="KaiTi"/>
                <a:cs typeface="KaiTi"/>
              </a:rPr>
              <a:t>图17.“考研助手</a:t>
            </a:r>
            <a:r>
              <a:rPr sz="1400" kern="0" spc="-510" dirty="0">
                <a:solidFill>
                  <a:srgbClr val="0E419C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b="1" kern="0" spc="-60" dirty="0">
                <a:solidFill>
                  <a:srgbClr val="0E419C">
                    <a:alpha val="100000"/>
                  </a:srgbClr>
                </a:solidFill>
                <a:latin typeface="KaiTi"/>
                <a:ea typeface="KaiTi"/>
                <a:cs typeface="KaiTi"/>
              </a:rPr>
              <a:t>”试运行网站（可嵌入“</a:t>
            </a:r>
            <a:r>
              <a:rPr sz="1400" kern="0" spc="-350" dirty="0">
                <a:solidFill>
                  <a:srgbClr val="0E419C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b="1" kern="0" spc="-60" dirty="0">
                <a:solidFill>
                  <a:srgbClr val="0E419C">
                    <a:alpha val="100000"/>
                  </a:srgbClr>
                </a:solidFill>
                <a:latin typeface="KaiTi"/>
                <a:ea typeface="KaiTi"/>
                <a:cs typeface="KaiTi"/>
              </a:rPr>
              <a:t>日程规划精灵</a:t>
            </a:r>
            <a:r>
              <a:rPr sz="1400" kern="0" spc="-510" dirty="0">
                <a:solidFill>
                  <a:srgbClr val="0E419C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400" b="1" kern="0" spc="-60" dirty="0">
                <a:solidFill>
                  <a:srgbClr val="0E419C">
                    <a:alpha val="100000"/>
                  </a:srgbClr>
                </a:solidFill>
                <a:latin typeface="KaiTi"/>
                <a:ea typeface="KaiTi"/>
                <a:cs typeface="KaiTi"/>
              </a:rPr>
              <a:t>”辅助决策）</a:t>
            </a:r>
            <a:endParaRPr sz="1400" dirty="0">
              <a:latin typeface="KaiTi"/>
              <a:ea typeface="KaiTi"/>
              <a:cs typeface="KaiTi"/>
            </a:endParaRPr>
          </a:p>
        </p:txBody>
      </p:sp>
      <p:pic>
        <p:nvPicPr>
          <p:cNvPr id="1288" name="picture 128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sp>
        <p:nvSpPr>
          <p:cNvPr id="1290" name="rect 1290"/>
          <p:cNvSpPr/>
          <p:nvPr/>
        </p:nvSpPr>
        <p:spPr>
          <a:xfrm>
            <a:off x="9064206" y="258571"/>
            <a:ext cx="1286979" cy="406184"/>
          </a:xfrm>
          <a:prstGeom prst="rect">
            <a:avLst/>
          </a:prstGeom>
          <a:solidFill>
            <a:srgbClr val="0E41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292" name="picture 129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10443185" y="247084"/>
            <a:ext cx="1310914" cy="422406"/>
          </a:xfrm>
          <a:prstGeom prst="rect">
            <a:avLst/>
          </a:prstGeom>
        </p:spPr>
      </p:pic>
      <p:sp>
        <p:nvSpPr>
          <p:cNvPr id="1294" name="textbox 1294"/>
          <p:cNvSpPr/>
          <p:nvPr/>
        </p:nvSpPr>
        <p:spPr>
          <a:xfrm>
            <a:off x="9051506" y="321145"/>
            <a:ext cx="2517139" cy="2889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31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>
                <a:tab pos="156845" algn="l"/>
              </a:tabLst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	</a:t>
            </a:r>
            <a:r>
              <a:rPr sz="2000" b="1" kern="0" spc="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应用实际</a:t>
            </a:r>
            <a:r>
              <a:rPr sz="2000" kern="0" spc="13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1700" b="1" kern="0" spc="2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未来展望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grpSp>
        <p:nvGrpSpPr>
          <p:cNvPr id="156" name="group 156"/>
          <p:cNvGrpSpPr/>
          <p:nvPr/>
        </p:nvGrpSpPr>
        <p:grpSpPr>
          <a:xfrm rot="21600000">
            <a:off x="4885081" y="259644"/>
            <a:ext cx="1310914" cy="422406"/>
            <a:chOff x="0" y="0"/>
            <a:chExt cx="1310914" cy="422406"/>
          </a:xfrm>
        </p:grpSpPr>
        <p:pic>
          <p:nvPicPr>
            <p:cNvPr id="1296" name="picture 129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1298" name="textbox 1298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5265" algn="l" rtl="0" eaLnBrk="0">
                <a:lnSpc>
                  <a:spcPct val="90000"/>
                </a:lnSpc>
                <a:spcBef>
                  <a:spcPts val="6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项目背景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grpSp>
        <p:nvGrpSpPr>
          <p:cNvPr id="158" name="group 158"/>
          <p:cNvGrpSpPr/>
          <p:nvPr/>
        </p:nvGrpSpPr>
        <p:grpSpPr>
          <a:xfrm rot="21600000">
            <a:off x="6282678" y="247198"/>
            <a:ext cx="1310913" cy="422406"/>
            <a:chOff x="0" y="0"/>
            <a:chExt cx="1310913" cy="422406"/>
          </a:xfrm>
        </p:grpSpPr>
        <p:pic>
          <p:nvPicPr>
            <p:cNvPr id="1300" name="picture 130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0" y="0"/>
              <a:ext cx="1310913" cy="422406"/>
            </a:xfrm>
            <a:prstGeom prst="rect">
              <a:avLst/>
            </a:prstGeom>
          </p:spPr>
        </p:pic>
        <p:sp>
          <p:nvSpPr>
            <p:cNvPr id="1302" name="textbox 1302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3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0820" algn="l" rtl="0" eaLnBrk="0">
                <a:lnSpc>
                  <a:spcPct val="90000"/>
                </a:lnSpc>
                <a:spcBef>
                  <a:spcPts val="4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技术创新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grpSp>
        <p:nvGrpSpPr>
          <p:cNvPr id="160" name="group 160"/>
          <p:cNvGrpSpPr/>
          <p:nvPr/>
        </p:nvGrpSpPr>
        <p:grpSpPr>
          <a:xfrm rot="21600000">
            <a:off x="7674826" y="258571"/>
            <a:ext cx="1286979" cy="406184"/>
            <a:chOff x="0" y="0"/>
            <a:chExt cx="1286979" cy="406184"/>
          </a:xfrm>
        </p:grpSpPr>
        <p:pic>
          <p:nvPicPr>
            <p:cNvPr id="1304" name="picture 1304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21600000">
              <a:off x="0" y="0"/>
              <a:ext cx="1286979" cy="406184"/>
            </a:xfrm>
            <a:prstGeom prst="rect">
              <a:avLst/>
            </a:prstGeom>
          </p:spPr>
        </p:pic>
        <p:sp>
          <p:nvSpPr>
            <p:cNvPr id="1306" name="textbox 1306"/>
            <p:cNvSpPr/>
            <p:nvPr/>
          </p:nvSpPr>
          <p:spPr>
            <a:xfrm>
              <a:off x="-12700" y="-12700"/>
              <a:ext cx="1312544" cy="43180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1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206375" algn="l" rtl="0" eaLnBrk="0">
                <a:lnSpc>
                  <a:spcPct val="90000"/>
                </a:lnSpc>
                <a:spcBef>
                  <a:spcPts val="4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应用简介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pic>
        <p:nvPicPr>
          <p:cNvPr id="1308" name="picture 130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1224207" y="1177094"/>
            <a:ext cx="335810" cy="385560"/>
          </a:xfrm>
          <a:prstGeom prst="rect">
            <a:avLst/>
          </a:prstGeom>
        </p:spPr>
      </p:pic>
      <p:pic>
        <p:nvPicPr>
          <p:cNvPr id="1310" name="picture 131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11200079" y="1286624"/>
            <a:ext cx="991920" cy="118630"/>
          </a:xfrm>
          <a:prstGeom prst="rect">
            <a:avLst/>
          </a:prstGeom>
        </p:spPr>
      </p:pic>
      <p:pic>
        <p:nvPicPr>
          <p:cNvPr id="1312" name="picture 131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10647525" y="1173033"/>
            <a:ext cx="342586" cy="342587"/>
          </a:xfrm>
          <a:prstGeom prst="rect">
            <a:avLst/>
          </a:prstGeom>
        </p:spPr>
      </p:pic>
      <p:pic>
        <p:nvPicPr>
          <p:cNvPr id="1314" name="picture 131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0" y="1321607"/>
            <a:ext cx="1043990" cy="81627"/>
          </a:xfrm>
          <a:prstGeom prst="rect">
            <a:avLst/>
          </a:prstGeom>
        </p:spPr>
      </p:pic>
      <p:pic>
        <p:nvPicPr>
          <p:cNvPr id="1316" name="picture 131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486498" y="1284604"/>
            <a:ext cx="497116" cy="25400"/>
          </a:xfrm>
          <a:prstGeom prst="rect">
            <a:avLst/>
          </a:prstGeom>
        </p:spPr>
      </p:pic>
      <p:pic>
        <p:nvPicPr>
          <p:cNvPr id="1318" name="picture 131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0" y="1371028"/>
            <a:ext cx="353783" cy="34226"/>
          </a:xfrm>
          <a:prstGeom prst="rect">
            <a:avLst/>
          </a:prstGeom>
        </p:spPr>
      </p:pic>
      <p:pic>
        <p:nvPicPr>
          <p:cNvPr id="1320" name="picture 132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600000">
            <a:off x="11890285" y="1284604"/>
            <a:ext cx="301714" cy="3422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2" name="picture 13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44043" y="1275588"/>
            <a:ext cx="11247679" cy="5582411"/>
          </a:xfrm>
          <a:prstGeom prst="rect">
            <a:avLst/>
          </a:prstGeom>
        </p:spPr>
      </p:pic>
      <p:pic>
        <p:nvPicPr>
          <p:cNvPr id="1324" name="picture 13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435758" y="415099"/>
            <a:ext cx="2118936" cy="302374"/>
          </a:xfrm>
          <a:prstGeom prst="rect">
            <a:avLst/>
          </a:prstGeom>
        </p:spPr>
      </p:pic>
      <p:pic>
        <p:nvPicPr>
          <p:cNvPr id="1326" name="picture 13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595522"/>
            <a:ext cx="12192000" cy="1416602"/>
          </a:xfrm>
          <a:prstGeom prst="rect">
            <a:avLst/>
          </a:prstGeom>
        </p:spPr>
      </p:pic>
      <p:grpSp>
        <p:nvGrpSpPr>
          <p:cNvPr id="162" name="group 162"/>
          <p:cNvGrpSpPr/>
          <p:nvPr/>
        </p:nvGrpSpPr>
        <p:grpSpPr>
          <a:xfrm rot="21600000">
            <a:off x="377952" y="2805616"/>
            <a:ext cx="4258055" cy="3146061"/>
            <a:chOff x="0" y="0"/>
            <a:chExt cx="4258055" cy="3146061"/>
          </a:xfrm>
        </p:grpSpPr>
        <p:pic>
          <p:nvPicPr>
            <p:cNvPr id="1328" name="picture 132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274320" y="274387"/>
              <a:ext cx="3842321" cy="2871673"/>
            </a:xfrm>
            <a:prstGeom prst="rect">
              <a:avLst/>
            </a:prstGeom>
          </p:spPr>
        </p:pic>
        <p:sp>
          <p:nvSpPr>
            <p:cNvPr id="1330" name="textbox 1330"/>
            <p:cNvSpPr/>
            <p:nvPr/>
          </p:nvSpPr>
          <p:spPr>
            <a:xfrm>
              <a:off x="1181239" y="316602"/>
              <a:ext cx="2000885" cy="131000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5987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556259" algn="l" rtl="0" eaLnBrk="0">
                <a:lnSpc>
                  <a:spcPct val="90000"/>
                </a:lnSpc>
                <a:tabLst/>
              </a:pPr>
              <a:r>
                <a:rPr sz="1700" b="1" kern="0" spc="7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深耕技术</a:t>
              </a:r>
              <a:endParaRPr sz="1700" dirty="0">
                <a:latin typeface="SimHei"/>
                <a:ea typeface="SimHei"/>
                <a:cs typeface="SimHei"/>
              </a:endParaRPr>
            </a:p>
            <a:p>
              <a:pPr marL="177164" algn="l" rtl="0" eaLnBrk="0">
                <a:lnSpc>
                  <a:spcPct val="83000"/>
                </a:lnSpc>
                <a:spcBef>
                  <a:spcPts val="1275"/>
                </a:spcBef>
                <a:tabLst/>
              </a:pPr>
              <a:r>
                <a:rPr sz="3500" kern="0" spc="-220" dirty="0">
                  <a:solidFill>
                    <a:srgbClr val="C69E37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紧跟趋势</a:t>
              </a:r>
              <a:endParaRPr sz="3500" dirty="0">
                <a:latin typeface="Microsoft YaHei"/>
                <a:ea typeface="Microsoft YaHei"/>
                <a:cs typeface="Microsoft YaHei"/>
              </a:endParaRPr>
            </a:p>
            <a:p>
              <a:pPr algn="l" rtl="0" eaLnBrk="0">
                <a:lnSpc>
                  <a:spcPct val="112000"/>
                </a:lnSpc>
                <a:tabLst/>
              </a:pPr>
              <a:endParaRPr sz="600" dirty="0">
                <a:latin typeface="Arial"/>
                <a:ea typeface="Arial"/>
                <a:cs typeface="Arial"/>
              </a:endParaRPr>
            </a:p>
            <a:p>
              <a:pPr marL="12700" algn="l" rtl="0" eaLnBrk="0">
                <a:lnSpc>
                  <a:spcPct val="87000"/>
                </a:lnSpc>
                <a:spcBef>
                  <a:spcPts val="6"/>
                </a:spcBef>
                <a:tabLst/>
              </a:pPr>
              <a:r>
                <a:rPr sz="2600" kern="0" spc="-1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筑牢技术底座</a:t>
              </a:r>
              <a:endParaRPr sz="2600" dirty="0">
                <a:latin typeface="Microsoft YaHei"/>
                <a:ea typeface="Microsoft YaHei"/>
                <a:cs typeface="Microsoft YaHei"/>
              </a:endParaRPr>
            </a:p>
          </p:txBody>
        </p:sp>
        <p:pic>
          <p:nvPicPr>
            <p:cNvPr id="1332" name="picture 13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1672463" y="1775908"/>
              <a:ext cx="1109980" cy="1109979"/>
            </a:xfrm>
            <a:prstGeom prst="rect">
              <a:avLst/>
            </a:prstGeom>
          </p:spPr>
        </p:pic>
        <p:pic>
          <p:nvPicPr>
            <p:cNvPr id="1334" name="picture 133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600000">
              <a:off x="377697" y="1775908"/>
              <a:ext cx="1109979" cy="1109979"/>
            </a:xfrm>
            <a:prstGeom prst="rect">
              <a:avLst/>
            </a:prstGeom>
          </p:spPr>
        </p:pic>
        <p:pic>
          <p:nvPicPr>
            <p:cNvPr id="1336" name="picture 133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1600000">
              <a:off x="2967227" y="1799403"/>
              <a:ext cx="1109979" cy="1109979"/>
            </a:xfrm>
            <a:prstGeom prst="rect">
              <a:avLst/>
            </a:prstGeom>
          </p:spPr>
        </p:pic>
        <p:pic>
          <p:nvPicPr>
            <p:cNvPr id="1338" name="picture 133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1600000">
              <a:off x="0" y="0"/>
              <a:ext cx="588263" cy="598999"/>
            </a:xfrm>
            <a:prstGeom prst="rect">
              <a:avLst/>
            </a:prstGeom>
          </p:spPr>
        </p:pic>
        <p:pic>
          <p:nvPicPr>
            <p:cNvPr id="1340" name="picture 134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600000">
              <a:off x="4165536" y="1355038"/>
              <a:ext cx="92519" cy="368101"/>
            </a:xfrm>
            <a:prstGeom prst="rect">
              <a:avLst/>
            </a:prstGeom>
          </p:spPr>
        </p:pic>
      </p:grpSp>
      <p:grpSp>
        <p:nvGrpSpPr>
          <p:cNvPr id="164" name="group 164"/>
          <p:cNvGrpSpPr/>
          <p:nvPr/>
        </p:nvGrpSpPr>
        <p:grpSpPr>
          <a:xfrm rot="21600000">
            <a:off x="7680959" y="3080004"/>
            <a:ext cx="3842410" cy="2871673"/>
            <a:chOff x="0" y="0"/>
            <a:chExt cx="3842410" cy="2871673"/>
          </a:xfrm>
        </p:grpSpPr>
        <p:pic>
          <p:nvPicPr>
            <p:cNvPr id="1342" name="picture 1342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600000">
              <a:off x="0" y="63677"/>
              <a:ext cx="3842410" cy="2807995"/>
            </a:xfrm>
            <a:prstGeom prst="rect">
              <a:avLst/>
            </a:prstGeom>
          </p:spPr>
        </p:pic>
        <p:pic>
          <p:nvPicPr>
            <p:cNvPr id="1344" name="picture 134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992124" y="0"/>
              <a:ext cx="1842516" cy="344423"/>
            </a:xfrm>
            <a:prstGeom prst="rect">
              <a:avLst/>
            </a:prstGeom>
          </p:spPr>
        </p:pic>
        <p:sp>
          <p:nvSpPr>
            <p:cNvPr id="1346" name="textbox 1346"/>
            <p:cNvSpPr/>
            <p:nvPr/>
          </p:nvSpPr>
          <p:spPr>
            <a:xfrm>
              <a:off x="973033" y="42214"/>
              <a:ext cx="2002154" cy="131318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5987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487044" algn="l" rtl="0" eaLnBrk="0">
                <a:lnSpc>
                  <a:spcPct val="90000"/>
                </a:lnSpc>
                <a:tabLst/>
              </a:pPr>
              <a:r>
                <a:rPr sz="1700" b="1" kern="0" spc="7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锤炼团队</a:t>
              </a:r>
              <a:endParaRPr sz="1700" dirty="0">
                <a:latin typeface="SimHei"/>
                <a:ea typeface="SimHei"/>
                <a:cs typeface="SimHei"/>
              </a:endParaRPr>
            </a:p>
            <a:p>
              <a:pPr marL="193675" algn="l" rtl="0" eaLnBrk="0">
                <a:lnSpc>
                  <a:spcPct val="84000"/>
                </a:lnSpc>
                <a:spcBef>
                  <a:spcPts val="1321"/>
                </a:spcBef>
                <a:tabLst/>
              </a:pPr>
              <a:r>
                <a:rPr sz="3400" kern="0" spc="-160" dirty="0">
                  <a:solidFill>
                    <a:srgbClr val="BB9934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强化先发</a:t>
              </a:r>
              <a:endParaRPr sz="3400" dirty="0">
                <a:latin typeface="Microsoft YaHei"/>
                <a:ea typeface="Microsoft YaHei"/>
                <a:cs typeface="Microsoft YaHei"/>
              </a:endParaRPr>
            </a:p>
            <a:p>
              <a:pPr algn="l" rtl="0" eaLnBrk="0">
                <a:lnSpc>
                  <a:spcPct val="100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12700" algn="l" rtl="0" eaLnBrk="0">
                <a:lnSpc>
                  <a:spcPct val="87000"/>
                </a:lnSpc>
                <a:spcBef>
                  <a:spcPts val="6"/>
                </a:spcBef>
                <a:tabLst/>
              </a:pPr>
              <a:r>
                <a:rPr sz="2600" kern="0" spc="-10" dirty="0">
                  <a:solidFill>
                    <a:srgbClr val="ED7D31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保持领先优势</a:t>
              </a:r>
              <a:endParaRPr sz="2600" dirty="0">
                <a:latin typeface="Microsoft YaHei"/>
                <a:ea typeface="Microsoft YaHei"/>
                <a:cs typeface="Microsoft YaHei"/>
              </a:endParaRPr>
            </a:p>
          </p:txBody>
        </p:sp>
        <p:pic>
          <p:nvPicPr>
            <p:cNvPr id="1348" name="picture 134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72390" y="1548510"/>
              <a:ext cx="1109980" cy="1109979"/>
            </a:xfrm>
            <a:prstGeom prst="rect">
              <a:avLst/>
            </a:prstGeom>
          </p:spPr>
        </p:pic>
        <p:pic>
          <p:nvPicPr>
            <p:cNvPr id="1350" name="picture 1350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21600000">
              <a:off x="2661920" y="1572005"/>
              <a:ext cx="1109979" cy="1109980"/>
            </a:xfrm>
            <a:prstGeom prst="rect">
              <a:avLst/>
            </a:prstGeom>
          </p:spPr>
        </p:pic>
        <p:pic>
          <p:nvPicPr>
            <p:cNvPr id="1352" name="picture 1352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rot="21600000">
              <a:off x="1367155" y="1548510"/>
              <a:ext cx="1109979" cy="1109979"/>
            </a:xfrm>
            <a:prstGeom prst="rect">
              <a:avLst/>
            </a:prstGeom>
          </p:spPr>
        </p:pic>
      </p:grpSp>
      <p:pic>
        <p:nvPicPr>
          <p:cNvPr id="1354" name="picture 135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0" y="5966459"/>
            <a:ext cx="12192000" cy="891539"/>
          </a:xfrm>
          <a:prstGeom prst="rect">
            <a:avLst/>
          </a:prstGeom>
        </p:spPr>
      </p:pic>
      <p:pic>
        <p:nvPicPr>
          <p:cNvPr id="1356" name="picture 135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2095500" y="6124614"/>
            <a:ext cx="9613900" cy="733385"/>
          </a:xfrm>
          <a:prstGeom prst="rect">
            <a:avLst/>
          </a:prstGeom>
        </p:spPr>
      </p:pic>
      <p:pic>
        <p:nvPicPr>
          <p:cNvPr id="1358" name="picture 135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4810531" y="3223259"/>
            <a:ext cx="2570937" cy="2268169"/>
          </a:xfrm>
          <a:prstGeom prst="rect">
            <a:avLst/>
          </a:prstGeom>
        </p:spPr>
      </p:pic>
      <p:sp>
        <p:nvSpPr>
          <p:cNvPr id="1360" name="textbox 1360"/>
          <p:cNvSpPr/>
          <p:nvPr/>
        </p:nvSpPr>
        <p:spPr>
          <a:xfrm>
            <a:off x="1764791" y="6155435"/>
            <a:ext cx="8453755" cy="436244"/>
          </a:xfrm>
          <a:prstGeom prst="rect">
            <a:avLst/>
          </a:prstGeom>
          <a:solidFill>
            <a:srgbClr val="DEEBF7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  <a:tabLst/>
            </a:pPr>
            <a:endParaRPr sz="300" dirty="0">
              <a:latin typeface="Arial"/>
              <a:ea typeface="Arial"/>
              <a:cs typeface="Arial"/>
            </a:endParaRPr>
          </a:p>
          <a:p>
            <a:pPr marL="3509009" algn="l" rtl="0" eaLnBrk="0">
              <a:lnSpc>
                <a:spcPct val="86000"/>
              </a:lnSpc>
              <a:spcBef>
                <a:spcPts val="3"/>
              </a:spcBef>
              <a:tabLst/>
            </a:pPr>
            <a:r>
              <a:rPr sz="2600" b="1" kern="0" spc="0" dirty="0">
                <a:solidFill>
                  <a:srgbClr val="ED7D31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持续进化                  </a:t>
            </a:r>
            <a:r>
              <a:rPr sz="2600" b="1" kern="0" spc="-10" dirty="0">
                <a:solidFill>
                  <a:srgbClr val="ED7D31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价值赋能</a:t>
            </a:r>
            <a:endParaRPr sz="2600" dirty="0">
              <a:latin typeface="Microsoft YaHei"/>
              <a:ea typeface="Microsoft YaHei"/>
              <a:cs typeface="Microsoft YaHei"/>
            </a:endParaRPr>
          </a:p>
        </p:txBody>
      </p:sp>
      <p:pic>
        <p:nvPicPr>
          <p:cNvPr id="1362" name="picture 136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9926551" y="6267145"/>
            <a:ext cx="94856" cy="257098"/>
          </a:xfrm>
          <a:prstGeom prst="rect">
            <a:avLst/>
          </a:prstGeom>
        </p:spPr>
      </p:pic>
      <p:pic>
        <p:nvPicPr>
          <p:cNvPr id="1364" name="picture 136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1818563" y="6234989"/>
            <a:ext cx="3389960" cy="319252"/>
          </a:xfrm>
          <a:prstGeom prst="rect">
            <a:avLst/>
          </a:prstGeom>
        </p:spPr>
      </p:pic>
      <p:sp>
        <p:nvSpPr>
          <p:cNvPr id="1366" name="textbox 1366"/>
          <p:cNvSpPr/>
          <p:nvPr/>
        </p:nvSpPr>
        <p:spPr>
          <a:xfrm>
            <a:off x="4907572" y="2203518"/>
            <a:ext cx="6096000" cy="3708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975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2600" kern="0" spc="10" dirty="0">
                <a:solidFill>
                  <a:srgbClr val="ED7D31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拓展应用边界                     共享创新</a:t>
            </a:r>
            <a:r>
              <a:rPr sz="2600" kern="0" spc="0" dirty="0">
                <a:solidFill>
                  <a:srgbClr val="ED7D31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经验</a:t>
            </a:r>
            <a:endParaRPr sz="2600" dirty="0">
              <a:latin typeface="Microsoft YaHei"/>
              <a:ea typeface="Microsoft YaHei"/>
              <a:cs typeface="Microsoft YaHei"/>
            </a:endParaRPr>
          </a:p>
        </p:txBody>
      </p:sp>
      <p:pic>
        <p:nvPicPr>
          <p:cNvPr id="1368" name="picture 136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600000">
            <a:off x="0" y="832253"/>
            <a:ext cx="12192000" cy="124688"/>
          </a:xfrm>
          <a:prstGeom prst="rect">
            <a:avLst/>
          </a:prstGeom>
        </p:spPr>
      </p:pic>
      <p:sp>
        <p:nvSpPr>
          <p:cNvPr id="1370" name="textbox 1370"/>
          <p:cNvSpPr/>
          <p:nvPr/>
        </p:nvSpPr>
        <p:spPr>
          <a:xfrm>
            <a:off x="1020631" y="1329042"/>
            <a:ext cx="1676400" cy="8204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5987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359409" algn="l" rtl="0" eaLnBrk="0">
              <a:lnSpc>
                <a:spcPct val="90000"/>
              </a:lnSpc>
              <a:tabLst/>
            </a:pPr>
            <a:r>
              <a:rPr sz="1700" b="1" kern="0" spc="7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迭代产品</a:t>
            </a:r>
            <a:endParaRPr sz="1700" dirty="0">
              <a:latin typeface="SimHei"/>
              <a:ea typeface="SimHei"/>
              <a:cs typeface="SimHei"/>
            </a:endParaRPr>
          </a:p>
          <a:p>
            <a:pPr algn="r" rtl="0" eaLnBrk="0">
              <a:lnSpc>
                <a:spcPct val="83000"/>
              </a:lnSpc>
              <a:spcBef>
                <a:spcPts val="943"/>
              </a:spcBef>
              <a:tabLst/>
            </a:pPr>
            <a:r>
              <a:rPr sz="3500" kern="0" spc="-330" dirty="0">
                <a:solidFill>
                  <a:srgbClr val="FBC60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精</a:t>
            </a:r>
            <a:r>
              <a:rPr sz="3500" kern="0" spc="-320" dirty="0">
                <a:solidFill>
                  <a:srgbClr val="FBC60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研算</a:t>
            </a:r>
            <a:r>
              <a:rPr sz="3500" kern="0" spc="-70" dirty="0">
                <a:solidFill>
                  <a:srgbClr val="FBC60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法</a:t>
            </a:r>
            <a:endParaRPr sz="3500" dirty="0">
              <a:latin typeface="Microsoft YaHei"/>
              <a:ea typeface="Microsoft YaHei"/>
              <a:cs typeface="Microsoft YaHei"/>
            </a:endParaRPr>
          </a:p>
        </p:txBody>
      </p:sp>
      <p:grpSp>
        <p:nvGrpSpPr>
          <p:cNvPr id="166" name="group 166"/>
          <p:cNvGrpSpPr/>
          <p:nvPr/>
        </p:nvGrpSpPr>
        <p:grpSpPr>
          <a:xfrm rot="21600000">
            <a:off x="7674826" y="258571"/>
            <a:ext cx="2676359" cy="406184"/>
            <a:chOff x="0" y="0"/>
            <a:chExt cx="2676359" cy="406184"/>
          </a:xfrm>
        </p:grpSpPr>
        <p:pic>
          <p:nvPicPr>
            <p:cNvPr id="1372" name="picture 1372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 rot="21600000">
              <a:off x="0" y="0"/>
              <a:ext cx="2676359" cy="406184"/>
            </a:xfrm>
            <a:prstGeom prst="rect">
              <a:avLst/>
            </a:prstGeom>
          </p:spPr>
        </p:pic>
        <p:sp>
          <p:nvSpPr>
            <p:cNvPr id="1374" name="textbox 1374"/>
            <p:cNvSpPr/>
            <p:nvPr/>
          </p:nvSpPr>
          <p:spPr>
            <a:xfrm>
              <a:off x="-12700" y="-12700"/>
              <a:ext cx="2701925" cy="43180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1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206375" algn="l" rtl="0" eaLnBrk="0">
                <a:lnSpc>
                  <a:spcPct val="90000"/>
                </a:lnSpc>
                <a:spcBef>
                  <a:spcPts val="4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应用简介</a:t>
              </a:r>
              <a:r>
                <a:rPr sz="1700" kern="0" spc="10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    </a:t>
              </a: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应用实际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pic>
        <p:nvPicPr>
          <p:cNvPr id="1376" name="picture 1376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pic>
        <p:nvPicPr>
          <p:cNvPr id="1378" name="picture 1378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21600000">
            <a:off x="3417452" y="1481562"/>
            <a:ext cx="625719" cy="1191650"/>
          </a:xfrm>
          <a:prstGeom prst="rect">
            <a:avLst/>
          </a:prstGeom>
        </p:spPr>
      </p:pic>
      <p:pic>
        <p:nvPicPr>
          <p:cNvPr id="1380" name="picture 138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21600000">
            <a:off x="7687700" y="1481562"/>
            <a:ext cx="625719" cy="1191650"/>
          </a:xfrm>
          <a:prstGeom prst="rect">
            <a:avLst/>
          </a:prstGeom>
        </p:spPr>
      </p:pic>
      <p:sp>
        <p:nvSpPr>
          <p:cNvPr id="1382" name="textbox 1382"/>
          <p:cNvSpPr/>
          <p:nvPr/>
        </p:nvSpPr>
        <p:spPr>
          <a:xfrm>
            <a:off x="1184525" y="222161"/>
            <a:ext cx="1637664" cy="4413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76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5000"/>
              </a:lnSpc>
              <a:tabLst/>
            </a:pPr>
            <a:r>
              <a:rPr sz="3200" kern="0" spc="-3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未来展望</a:t>
            </a:r>
            <a:endParaRPr sz="3200" dirty="0">
              <a:latin typeface="SimHei"/>
              <a:ea typeface="SimHei"/>
              <a:cs typeface="SimHei"/>
            </a:endParaRPr>
          </a:p>
        </p:txBody>
      </p:sp>
      <p:sp>
        <p:nvSpPr>
          <p:cNvPr id="1384" name="textbox 1384"/>
          <p:cNvSpPr/>
          <p:nvPr/>
        </p:nvSpPr>
        <p:spPr>
          <a:xfrm>
            <a:off x="5105246" y="3985062"/>
            <a:ext cx="2001520" cy="3721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387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2600" kern="0" spc="-10" dirty="0">
                <a:solidFill>
                  <a:srgbClr val="ED7D31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解决核心需求</a:t>
            </a:r>
            <a:endParaRPr sz="26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386" name="textbox 1386"/>
          <p:cNvSpPr/>
          <p:nvPr/>
        </p:nvSpPr>
        <p:spPr>
          <a:xfrm>
            <a:off x="848349" y="2203849"/>
            <a:ext cx="2000250" cy="3733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523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8000"/>
              </a:lnSpc>
              <a:tabLst/>
            </a:pPr>
            <a:r>
              <a:rPr sz="2600" kern="0" spc="-20" dirty="0">
                <a:solidFill>
                  <a:srgbClr val="ED7D31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深化智能体验</a:t>
            </a:r>
            <a:endParaRPr sz="2600" dirty="0">
              <a:latin typeface="Microsoft YaHei"/>
              <a:ea typeface="Microsoft YaHei"/>
              <a:cs typeface="Microsoft YaHei"/>
            </a:endParaRPr>
          </a:p>
        </p:txBody>
      </p:sp>
      <p:pic>
        <p:nvPicPr>
          <p:cNvPr id="1388" name="picture 138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21600000">
            <a:off x="6610794" y="6234988"/>
            <a:ext cx="1959978" cy="328625"/>
          </a:xfrm>
          <a:prstGeom prst="rect">
            <a:avLst/>
          </a:prstGeom>
        </p:spPr>
      </p:pic>
      <p:grpSp>
        <p:nvGrpSpPr>
          <p:cNvPr id="168" name="group 168"/>
          <p:cNvGrpSpPr/>
          <p:nvPr/>
        </p:nvGrpSpPr>
        <p:grpSpPr>
          <a:xfrm rot="21600000">
            <a:off x="9174480" y="1275588"/>
            <a:ext cx="1670304" cy="368808"/>
            <a:chOff x="0" y="0"/>
            <a:chExt cx="1670304" cy="368808"/>
          </a:xfrm>
        </p:grpSpPr>
        <p:pic>
          <p:nvPicPr>
            <p:cNvPr id="1390" name="picture 1390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 rot="21600000">
              <a:off x="0" y="0"/>
              <a:ext cx="1670304" cy="368808"/>
            </a:xfrm>
            <a:prstGeom prst="rect">
              <a:avLst/>
            </a:prstGeom>
          </p:spPr>
        </p:pic>
        <p:sp>
          <p:nvSpPr>
            <p:cNvPr id="1392" name="textbox 1392"/>
            <p:cNvSpPr/>
            <p:nvPr/>
          </p:nvSpPr>
          <p:spPr>
            <a:xfrm>
              <a:off x="-12700" y="-12700"/>
              <a:ext cx="1696085" cy="39433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395604" algn="l" rtl="0" eaLnBrk="0">
                <a:lnSpc>
                  <a:spcPct val="90000"/>
                </a:lnSpc>
                <a:tabLst/>
              </a:pPr>
              <a:r>
                <a:rPr sz="1700" b="1" kern="0" spc="7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输出方法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grpSp>
        <p:nvGrpSpPr>
          <p:cNvPr id="170" name="group 170"/>
          <p:cNvGrpSpPr/>
          <p:nvPr/>
        </p:nvGrpSpPr>
        <p:grpSpPr>
          <a:xfrm rot="21600000">
            <a:off x="5077967" y="1275588"/>
            <a:ext cx="1670303" cy="368808"/>
            <a:chOff x="0" y="0"/>
            <a:chExt cx="1670303" cy="368808"/>
          </a:xfrm>
        </p:grpSpPr>
        <p:pic>
          <p:nvPicPr>
            <p:cNvPr id="1394" name="picture 1394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 rot="21600000">
              <a:off x="0" y="0"/>
              <a:ext cx="1670303" cy="368808"/>
            </a:xfrm>
            <a:prstGeom prst="rect">
              <a:avLst/>
            </a:prstGeom>
          </p:spPr>
        </p:pic>
        <p:sp>
          <p:nvSpPr>
            <p:cNvPr id="1396" name="textbox 1396"/>
            <p:cNvSpPr/>
            <p:nvPr/>
          </p:nvSpPr>
          <p:spPr>
            <a:xfrm>
              <a:off x="-12700" y="-12700"/>
              <a:ext cx="1696085" cy="39433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394334" algn="l" rtl="0" eaLnBrk="0">
                <a:lnSpc>
                  <a:spcPct val="90000"/>
                </a:lnSpc>
                <a:tabLst/>
              </a:pPr>
              <a:r>
                <a:rPr sz="1700" b="1" kern="0" spc="7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拓展场景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pic>
        <p:nvPicPr>
          <p:cNvPr id="1398" name="picture 1398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 rot="21600000">
            <a:off x="9203487" y="1709381"/>
            <a:ext cx="1605470" cy="379920"/>
          </a:xfrm>
          <a:prstGeom prst="rect">
            <a:avLst/>
          </a:prstGeom>
        </p:spPr>
      </p:pic>
      <p:pic>
        <p:nvPicPr>
          <p:cNvPr id="1400" name="picture 1400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 rot="21600000">
            <a:off x="5122303" y="1704937"/>
            <a:ext cx="1607032" cy="378358"/>
          </a:xfrm>
          <a:prstGeom prst="rect">
            <a:avLst/>
          </a:prstGeom>
        </p:spPr>
      </p:pic>
      <p:pic>
        <p:nvPicPr>
          <p:cNvPr id="1402" name="picture 1402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 rot="21600000">
            <a:off x="5042890" y="4531867"/>
            <a:ext cx="2116759" cy="266128"/>
          </a:xfrm>
          <a:prstGeom prst="rect">
            <a:avLst/>
          </a:prstGeom>
        </p:spPr>
      </p:pic>
      <p:grpSp>
        <p:nvGrpSpPr>
          <p:cNvPr id="172" name="group 172"/>
          <p:cNvGrpSpPr/>
          <p:nvPr/>
        </p:nvGrpSpPr>
        <p:grpSpPr>
          <a:xfrm rot="21600000">
            <a:off x="4885081" y="259644"/>
            <a:ext cx="1310914" cy="422406"/>
            <a:chOff x="0" y="0"/>
            <a:chExt cx="1310914" cy="422406"/>
          </a:xfrm>
        </p:grpSpPr>
        <p:pic>
          <p:nvPicPr>
            <p:cNvPr id="1404" name="picture 1404"/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1406" name="textbox 1406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5265" algn="l" rtl="0" eaLnBrk="0">
                <a:lnSpc>
                  <a:spcPct val="90000"/>
                </a:lnSpc>
                <a:spcBef>
                  <a:spcPts val="6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项目背景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grpSp>
        <p:nvGrpSpPr>
          <p:cNvPr id="174" name="group 174"/>
          <p:cNvGrpSpPr/>
          <p:nvPr/>
        </p:nvGrpSpPr>
        <p:grpSpPr>
          <a:xfrm rot="21600000">
            <a:off x="6282678" y="247198"/>
            <a:ext cx="1310913" cy="422406"/>
            <a:chOff x="0" y="0"/>
            <a:chExt cx="1310913" cy="422406"/>
          </a:xfrm>
        </p:grpSpPr>
        <p:pic>
          <p:nvPicPr>
            <p:cNvPr id="1408" name="picture 1408"/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 rot="21600000">
              <a:off x="0" y="0"/>
              <a:ext cx="1310913" cy="422406"/>
            </a:xfrm>
            <a:prstGeom prst="rect">
              <a:avLst/>
            </a:prstGeom>
          </p:spPr>
        </p:pic>
        <p:sp>
          <p:nvSpPr>
            <p:cNvPr id="1410" name="textbox 1410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3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0820" algn="l" rtl="0" eaLnBrk="0">
                <a:lnSpc>
                  <a:spcPct val="90000"/>
                </a:lnSpc>
                <a:spcBef>
                  <a:spcPts val="4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技术创新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grpSp>
        <p:nvGrpSpPr>
          <p:cNvPr id="176" name="group 176"/>
          <p:cNvGrpSpPr/>
          <p:nvPr/>
        </p:nvGrpSpPr>
        <p:grpSpPr>
          <a:xfrm rot="21600000">
            <a:off x="10453585" y="258571"/>
            <a:ext cx="1286980" cy="406184"/>
            <a:chOff x="0" y="0"/>
            <a:chExt cx="1286980" cy="406184"/>
          </a:xfrm>
        </p:grpSpPr>
        <p:pic>
          <p:nvPicPr>
            <p:cNvPr id="1412" name="picture 1412"/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 rot="21600000">
              <a:off x="0" y="0"/>
              <a:ext cx="1286980" cy="406184"/>
            </a:xfrm>
            <a:prstGeom prst="rect">
              <a:avLst/>
            </a:prstGeom>
          </p:spPr>
        </p:pic>
        <p:sp>
          <p:nvSpPr>
            <p:cNvPr id="1414" name="textbox 1414"/>
            <p:cNvSpPr/>
            <p:nvPr/>
          </p:nvSpPr>
          <p:spPr>
            <a:xfrm>
              <a:off x="-12700" y="-12700"/>
              <a:ext cx="1312544" cy="43370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6000"/>
                </a:lnSpc>
                <a:tabLst/>
              </a:pPr>
              <a:endParaRPr sz="500" dirty="0">
                <a:latin typeface="Arial"/>
                <a:ea typeface="Arial"/>
                <a:cs typeface="Arial"/>
              </a:endParaRPr>
            </a:p>
            <a:p>
              <a:pPr marL="153670" algn="l" rtl="0" eaLnBrk="0">
                <a:lnSpc>
                  <a:spcPct val="85000"/>
                </a:lnSpc>
                <a:spcBef>
                  <a:spcPts val="6"/>
                </a:spcBef>
                <a:tabLst/>
              </a:pPr>
              <a:r>
                <a:rPr sz="2000" b="1" kern="0" spc="-3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未来展望</a:t>
              </a:r>
              <a:endParaRPr sz="2000" dirty="0">
                <a:latin typeface="SimHei"/>
                <a:ea typeface="SimHei"/>
                <a:cs typeface="SimHei"/>
              </a:endParaRPr>
            </a:p>
          </p:txBody>
        </p:sp>
      </p:grpSp>
      <p:pic>
        <p:nvPicPr>
          <p:cNvPr id="1416" name="picture 1416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 rot="21600000">
            <a:off x="5360606" y="5007012"/>
            <a:ext cx="1480502" cy="261658"/>
          </a:xfrm>
          <a:prstGeom prst="rect">
            <a:avLst/>
          </a:prstGeom>
        </p:spPr>
      </p:pic>
      <p:pic>
        <p:nvPicPr>
          <p:cNvPr id="1418" name="picture 1418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 rot="21600000">
            <a:off x="7402067" y="2836096"/>
            <a:ext cx="586740" cy="600523"/>
          </a:xfrm>
          <a:prstGeom prst="rect">
            <a:avLst/>
          </a:prstGeom>
        </p:spPr>
      </p:pic>
      <p:pic>
        <p:nvPicPr>
          <p:cNvPr id="1420" name="picture 1420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 rot="21600000">
            <a:off x="5500649" y="3624148"/>
            <a:ext cx="1197927" cy="284403"/>
          </a:xfrm>
          <a:prstGeom prst="rect">
            <a:avLst/>
          </a:prstGeom>
        </p:spPr>
      </p:pic>
      <p:sp>
        <p:nvSpPr>
          <p:cNvPr id="1422" name="textbox 1422"/>
          <p:cNvSpPr/>
          <p:nvPr/>
        </p:nvSpPr>
        <p:spPr>
          <a:xfrm>
            <a:off x="5622061" y="3231235"/>
            <a:ext cx="934719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5987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0000"/>
              </a:lnSpc>
              <a:tabLst/>
            </a:pPr>
            <a:r>
              <a:rPr sz="1700" b="1" kern="0" spc="7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聚焦用户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pic>
        <p:nvPicPr>
          <p:cNvPr id="1424" name="picture 1424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pic>
        <p:nvPicPr>
          <p:cNvPr id="1426" name="picture 1426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600000">
            <a:off x="7405484" y="4160654"/>
            <a:ext cx="244449" cy="368101"/>
          </a:xfrm>
          <a:prstGeom prst="rect">
            <a:avLst/>
          </a:prstGeom>
        </p:spPr>
      </p:pic>
      <p:pic>
        <p:nvPicPr>
          <p:cNvPr id="1428" name="picture 1428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 rot="21600000">
            <a:off x="3582161" y="247904"/>
            <a:ext cx="172161" cy="302683"/>
          </a:xfrm>
          <a:prstGeom prst="rect">
            <a:avLst/>
          </a:prstGeom>
        </p:spPr>
      </p:pic>
      <p:pic>
        <p:nvPicPr>
          <p:cNvPr id="1430" name="picture 1430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 rot="21600000">
            <a:off x="4029455" y="484632"/>
            <a:ext cx="397764" cy="124967"/>
          </a:xfrm>
          <a:prstGeom prst="rect">
            <a:avLst/>
          </a:prstGeom>
        </p:spPr>
      </p:pic>
      <p:pic>
        <p:nvPicPr>
          <p:cNvPr id="1432" name="picture 1432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 rot="21600000">
            <a:off x="4686022" y="4160654"/>
            <a:ext cx="100861" cy="368101"/>
          </a:xfrm>
          <a:prstGeom prst="rect">
            <a:avLst/>
          </a:prstGeom>
        </p:spPr>
      </p:pic>
      <p:pic>
        <p:nvPicPr>
          <p:cNvPr id="1434" name="picture 1434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 rot="21600000">
            <a:off x="7286218" y="2392645"/>
            <a:ext cx="9525" cy="1408273"/>
          </a:xfrm>
          <a:prstGeom prst="rect">
            <a:avLst/>
          </a:prstGeom>
        </p:spPr>
      </p:pic>
      <p:pic>
        <p:nvPicPr>
          <p:cNvPr id="1436" name="picture 1436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 rot="21600000">
            <a:off x="263118" y="2370982"/>
            <a:ext cx="9524" cy="13988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52" name="picture 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4742179"/>
            <a:ext cx="12192000" cy="2115820"/>
          </a:xfrm>
          <a:prstGeom prst="rect">
            <a:avLst/>
          </a:prstGeom>
        </p:spPr>
      </p:pic>
      <p:pic>
        <p:nvPicPr>
          <p:cNvPr id="54" name="picture 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784779" y="476706"/>
            <a:ext cx="5735797" cy="3774901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485640" y="1598295"/>
            <a:ext cx="710793" cy="536219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485640" y="3930015"/>
            <a:ext cx="696315" cy="536295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485640" y="2375535"/>
            <a:ext cx="710806" cy="536333"/>
          </a:xfrm>
          <a:prstGeom prst="rect">
            <a:avLst/>
          </a:prstGeom>
        </p:spPr>
      </p:pic>
      <p:pic>
        <p:nvPicPr>
          <p:cNvPr id="62" name="picture 6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4485640" y="3152775"/>
            <a:ext cx="710806" cy="536333"/>
          </a:xfrm>
          <a:prstGeom prst="rect">
            <a:avLst/>
          </a:prstGeom>
        </p:spPr>
      </p:pic>
      <p:sp>
        <p:nvSpPr>
          <p:cNvPr id="64" name="textbox 64"/>
          <p:cNvSpPr/>
          <p:nvPr/>
        </p:nvSpPr>
        <p:spPr>
          <a:xfrm>
            <a:off x="4690459" y="1671207"/>
            <a:ext cx="2224404" cy="27451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42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/>
            </a:pPr>
            <a:r>
              <a:rPr sz="3000" b="1" kern="0" spc="50" baseline="12153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一</a:t>
            </a:r>
            <a:r>
              <a:rPr sz="1900" b="1" kern="0" spc="5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  </a:t>
            </a:r>
            <a:r>
              <a:rPr sz="2700" b="1" kern="0" spc="5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项目背</a:t>
            </a:r>
            <a:r>
              <a:rPr sz="2700" b="1" kern="0" spc="4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景</a:t>
            </a:r>
            <a:endParaRPr sz="2700" dirty="0">
              <a:latin typeface="Microsoft YaHei"/>
              <a:ea typeface="Microsoft YaHei"/>
              <a:cs typeface="Microsoft YaHei"/>
            </a:endParaRPr>
          </a:p>
          <a:p>
            <a:pPr algn="l" rtl="0" eaLnBrk="0">
              <a:lnSpc>
                <a:spcPct val="104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4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spcBef>
                <a:spcPts val="821"/>
              </a:spcBef>
              <a:tabLst/>
            </a:pPr>
            <a:r>
              <a:rPr sz="3000" b="1" kern="0" spc="60" baseline="12153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二</a:t>
            </a:r>
            <a:r>
              <a:rPr sz="1900" b="1" kern="0" spc="4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  </a:t>
            </a:r>
            <a:r>
              <a:rPr sz="2700" b="1" kern="0" spc="6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技术创新</a:t>
            </a:r>
            <a:endParaRPr sz="2700" dirty="0">
              <a:latin typeface="Microsoft YaHei"/>
              <a:ea typeface="Microsoft YaHei"/>
              <a:cs typeface="Microsoft YaHei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8000"/>
              </a:lnSpc>
              <a:spcBef>
                <a:spcPts val="811"/>
              </a:spcBef>
              <a:tabLst/>
            </a:pPr>
            <a:r>
              <a:rPr sz="3000" b="1" kern="0" spc="50" baseline="12153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三</a:t>
            </a:r>
            <a:r>
              <a:rPr sz="1900" b="1" kern="0" spc="5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  </a:t>
            </a:r>
            <a:r>
              <a:rPr sz="2700" b="1" kern="0" spc="5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应用简</a:t>
            </a:r>
            <a:r>
              <a:rPr sz="2700" b="1" kern="0" spc="4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介</a:t>
            </a:r>
            <a:endParaRPr sz="2700" dirty="0">
              <a:latin typeface="Microsoft YaHei"/>
              <a:ea typeface="Microsoft YaHei"/>
              <a:cs typeface="Microsoft YaHei"/>
            </a:endParaRPr>
          </a:p>
          <a:p>
            <a:pPr algn="l" rtl="0" eaLnBrk="0">
              <a:lnSpc>
                <a:spcPct val="114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5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2000"/>
              </a:lnSpc>
              <a:tabLst/>
            </a:pPr>
            <a:endParaRPr sz="600" dirty="0">
              <a:latin typeface="Arial"/>
              <a:ea typeface="Arial"/>
              <a:cs typeface="Arial"/>
            </a:endParaRPr>
          </a:p>
          <a:p>
            <a:pPr marL="13334" algn="l" rtl="0" eaLnBrk="0">
              <a:lnSpc>
                <a:spcPct val="86000"/>
              </a:lnSpc>
              <a:spcBef>
                <a:spcPts val="5"/>
              </a:spcBef>
              <a:tabLst/>
            </a:pPr>
            <a:r>
              <a:rPr sz="3000" b="1" kern="0" spc="50" baseline="20835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四</a:t>
            </a:r>
            <a:r>
              <a:rPr sz="1900" b="1" kern="0" spc="4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  </a:t>
            </a:r>
            <a:r>
              <a:rPr sz="2700" b="1" kern="0" spc="5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应用实际</a:t>
            </a:r>
            <a:endParaRPr sz="2700" dirty="0">
              <a:latin typeface="Microsoft YaHei"/>
              <a:ea typeface="Microsoft YaHei"/>
              <a:cs typeface="Microsoft YaHei"/>
            </a:endParaRPr>
          </a:p>
        </p:txBody>
      </p:sp>
      <p:pic>
        <p:nvPicPr>
          <p:cNvPr id="66" name="picture 6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2724219" y="2449067"/>
            <a:ext cx="1298586" cy="1818132"/>
          </a:xfrm>
          <a:prstGeom prst="rect">
            <a:avLst/>
          </a:prstGeom>
        </p:spPr>
      </p:pic>
      <p:sp>
        <p:nvSpPr>
          <p:cNvPr id="68" name="textbox 68"/>
          <p:cNvSpPr/>
          <p:nvPr/>
        </p:nvSpPr>
        <p:spPr>
          <a:xfrm>
            <a:off x="1311863" y="214338"/>
            <a:ext cx="4820284" cy="4260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75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8000"/>
              </a:lnSpc>
              <a:tabLst/>
            </a:pP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浙江省大学生人工智能竞赛——钉钉专</a:t>
            </a:r>
            <a:r>
              <a:rPr sz="2000" kern="0" spc="-4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项赛</a:t>
            </a:r>
            <a:endParaRPr sz="2000" dirty="0">
              <a:latin typeface="Microsoft YaHei"/>
              <a:ea typeface="Microsoft YaHei"/>
              <a:cs typeface="Microsoft YaHei"/>
            </a:endParaRPr>
          </a:p>
          <a:p>
            <a:pPr marL="82550" algn="l" rtl="0" eaLnBrk="0">
              <a:lnSpc>
                <a:spcPts val="1044"/>
              </a:lnSpc>
              <a:tabLst/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Zhejiang Provincial College Student 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Artificial Intelligence Competition——DingTalk Special Competition</a:t>
            </a:r>
            <a:endParaRPr sz="800" dirty="0">
              <a:latin typeface="Arial"/>
              <a:ea typeface="Arial"/>
              <a:cs typeface="Arial"/>
            </a:endParaRPr>
          </a:p>
        </p:txBody>
      </p:sp>
      <p:sp>
        <p:nvSpPr>
          <p:cNvPr id="70" name="textbox 70"/>
          <p:cNvSpPr/>
          <p:nvPr/>
        </p:nvSpPr>
        <p:spPr>
          <a:xfrm>
            <a:off x="4688167" y="4848204"/>
            <a:ext cx="2226310" cy="3790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7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/>
            </a:pPr>
            <a:r>
              <a:rPr sz="3000" b="1" kern="0" spc="50" baseline="20835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五</a:t>
            </a:r>
            <a:r>
              <a:rPr sz="1900" b="1" kern="0" spc="5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  </a:t>
            </a:r>
            <a:r>
              <a:rPr sz="2700" b="1" kern="0" spc="5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未来展望</a:t>
            </a:r>
            <a:endParaRPr sz="2700" dirty="0">
              <a:latin typeface="Microsoft YaHei"/>
              <a:ea typeface="Microsoft YaHei"/>
              <a:cs typeface="Microsoft YaHei"/>
            </a:endParaRPr>
          </a:p>
        </p:txBody>
      </p:sp>
      <p:pic>
        <p:nvPicPr>
          <p:cNvPr id="72" name="picture 7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3808475" y="751126"/>
            <a:ext cx="1066099" cy="518448"/>
          </a:xfrm>
          <a:prstGeom prst="rect">
            <a:avLst/>
          </a:prstGeom>
        </p:spPr>
      </p:pic>
      <p:pic>
        <p:nvPicPr>
          <p:cNvPr id="74" name="picture 7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8356890" y="2433447"/>
            <a:ext cx="641531" cy="643889"/>
          </a:xfrm>
          <a:prstGeom prst="rect">
            <a:avLst/>
          </a:prstGeom>
        </p:spPr>
      </p:pic>
      <p:pic>
        <p:nvPicPr>
          <p:cNvPr id="76" name="picture 7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422195" y="188431"/>
            <a:ext cx="663844" cy="414549"/>
          </a:xfrm>
          <a:prstGeom prst="rect">
            <a:avLst/>
          </a:prstGeom>
        </p:spPr>
      </p:pic>
      <p:pic>
        <p:nvPicPr>
          <p:cNvPr id="78" name="picture 7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1066419" y="2654104"/>
            <a:ext cx="603503" cy="439029"/>
          </a:xfrm>
          <a:prstGeom prst="rect">
            <a:avLst/>
          </a:prstGeom>
        </p:spPr>
      </p:pic>
      <p:pic>
        <p:nvPicPr>
          <p:cNvPr id="80" name="picture 8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7308494" y="3759707"/>
            <a:ext cx="399897" cy="454151"/>
          </a:xfrm>
          <a:prstGeom prst="rect">
            <a:avLst/>
          </a:prstGeom>
        </p:spPr>
      </p:pic>
      <p:pic>
        <p:nvPicPr>
          <p:cNvPr id="82" name="picture 8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1486806" y="3762943"/>
            <a:ext cx="379649" cy="435488"/>
          </a:xfrm>
          <a:prstGeom prst="rect">
            <a:avLst/>
          </a:prstGeom>
        </p:spPr>
      </p:pic>
      <p:pic>
        <p:nvPicPr>
          <p:cNvPr id="84" name="picture 8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6913432" y="1183494"/>
            <a:ext cx="462160" cy="3567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8" name="picture 14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1440" name="picture 14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5074057"/>
            <a:ext cx="12192000" cy="1783942"/>
          </a:xfrm>
          <a:prstGeom prst="rect">
            <a:avLst/>
          </a:prstGeom>
        </p:spPr>
      </p:pic>
      <p:pic>
        <p:nvPicPr>
          <p:cNvPr id="1442" name="picture 14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784779" y="476706"/>
            <a:ext cx="5735797" cy="3774901"/>
          </a:xfrm>
          <a:prstGeom prst="rect">
            <a:avLst/>
          </a:prstGeom>
        </p:spPr>
      </p:pic>
      <p:pic>
        <p:nvPicPr>
          <p:cNvPr id="1444" name="picture 14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2415159" y="931814"/>
            <a:ext cx="3267303" cy="1840735"/>
          </a:xfrm>
          <a:prstGeom prst="rect">
            <a:avLst/>
          </a:prstGeom>
        </p:spPr>
      </p:pic>
      <p:pic>
        <p:nvPicPr>
          <p:cNvPr id="1446" name="picture 14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22195" y="188431"/>
            <a:ext cx="663844" cy="414549"/>
          </a:xfrm>
          <a:prstGeom prst="rect">
            <a:avLst/>
          </a:prstGeom>
        </p:spPr>
      </p:pic>
      <p:sp>
        <p:nvSpPr>
          <p:cNvPr id="1448" name="textbox 1448"/>
          <p:cNvSpPr/>
          <p:nvPr/>
        </p:nvSpPr>
        <p:spPr>
          <a:xfrm>
            <a:off x="1311863" y="214338"/>
            <a:ext cx="4820284" cy="4260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75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8000"/>
              </a:lnSpc>
              <a:tabLst/>
            </a:pP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浙江省大学生人工智能竞赛——钉钉专</a:t>
            </a:r>
            <a:r>
              <a:rPr sz="2000" kern="0" spc="-4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项赛</a:t>
            </a:r>
            <a:endParaRPr sz="2000" dirty="0">
              <a:latin typeface="Microsoft YaHei"/>
              <a:ea typeface="Microsoft YaHei"/>
              <a:cs typeface="Microsoft YaHei"/>
            </a:endParaRPr>
          </a:p>
          <a:p>
            <a:pPr marL="82550" algn="l" rtl="0" eaLnBrk="0">
              <a:lnSpc>
                <a:spcPts val="1044"/>
              </a:lnSpc>
              <a:tabLst/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Zhejiang Provincial College Student 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  <a:cs typeface="Arial"/>
              </a:rPr>
              <a:t>Artificial Intelligence Competition——DingTalk Special Competition</a:t>
            </a:r>
            <a:endParaRPr sz="800" dirty="0">
              <a:latin typeface="Arial"/>
              <a:ea typeface="Arial"/>
              <a:cs typeface="Arial"/>
            </a:endParaRPr>
          </a:p>
        </p:txBody>
      </p:sp>
      <p:pic>
        <p:nvPicPr>
          <p:cNvPr id="1450" name="picture 14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503330" y="1020610"/>
            <a:ext cx="1828719" cy="1781505"/>
          </a:xfrm>
          <a:prstGeom prst="rect">
            <a:avLst/>
          </a:prstGeom>
        </p:spPr>
      </p:pic>
      <p:pic>
        <p:nvPicPr>
          <p:cNvPr id="1452" name="picture 145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0" y="0"/>
            <a:ext cx="2492157" cy="2567220"/>
          </a:xfrm>
          <a:prstGeom prst="rect">
            <a:avLst/>
          </a:prstGeom>
        </p:spPr>
      </p:pic>
      <p:pic>
        <p:nvPicPr>
          <p:cNvPr id="1454" name="picture 145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5277332" y="3058135"/>
            <a:ext cx="3286011" cy="1756384"/>
          </a:xfrm>
          <a:prstGeom prst="rect">
            <a:avLst/>
          </a:prstGeom>
        </p:spPr>
      </p:pic>
      <p:pic>
        <p:nvPicPr>
          <p:cNvPr id="1456" name="picture 145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9784153" y="0"/>
            <a:ext cx="2407846" cy="2256551"/>
          </a:xfrm>
          <a:prstGeom prst="rect">
            <a:avLst/>
          </a:prstGeom>
        </p:spPr>
      </p:pic>
      <p:pic>
        <p:nvPicPr>
          <p:cNvPr id="1458" name="picture 145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2256832" y="3305327"/>
            <a:ext cx="2766931" cy="1515465"/>
          </a:xfrm>
          <a:prstGeom prst="rect">
            <a:avLst/>
          </a:prstGeom>
        </p:spPr>
      </p:pic>
      <p:pic>
        <p:nvPicPr>
          <p:cNvPr id="1460" name="picture 146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5784367" y="1242111"/>
            <a:ext cx="1331861" cy="1547647"/>
          </a:xfrm>
          <a:prstGeom prst="rect">
            <a:avLst/>
          </a:prstGeom>
        </p:spPr>
      </p:pic>
      <p:pic>
        <p:nvPicPr>
          <p:cNvPr id="1462" name="picture 146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8356890" y="2433447"/>
            <a:ext cx="641531" cy="64388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4603114"/>
            <a:ext cx="12192000" cy="2254885"/>
          </a:xfrm>
          <a:prstGeom prst="rect">
            <a:avLst/>
          </a:prstGeom>
        </p:spPr>
      </p:pic>
      <p:pic>
        <p:nvPicPr>
          <p:cNvPr id="88" name="picture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993953"/>
            <a:ext cx="11899922" cy="5864046"/>
          </a:xfrm>
          <a:prstGeom prst="rect">
            <a:avLst/>
          </a:prstGeom>
        </p:spPr>
      </p:pic>
      <p:pic>
        <p:nvPicPr>
          <p:cNvPr id="90" name="picture 9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1546790" y="6351341"/>
            <a:ext cx="645209" cy="506659"/>
          </a:xfrm>
          <a:prstGeom prst="rect">
            <a:avLst/>
          </a:prstGeom>
        </p:spPr>
      </p:pic>
      <p:pic>
        <p:nvPicPr>
          <p:cNvPr id="92" name="picture 9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156841" y="6410172"/>
            <a:ext cx="2647315" cy="335178"/>
          </a:xfrm>
          <a:prstGeom prst="rect">
            <a:avLst/>
          </a:prstGeom>
        </p:spPr>
      </p:pic>
      <p:pic>
        <p:nvPicPr>
          <p:cNvPr id="94" name="picture 9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097860" y="2022677"/>
            <a:ext cx="2859609" cy="4454908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 rot="21600000">
            <a:off x="6017474" y="1741453"/>
            <a:ext cx="2859609" cy="2722445"/>
            <a:chOff x="0" y="0"/>
            <a:chExt cx="2859609" cy="2722445"/>
          </a:xfrm>
        </p:grpSpPr>
        <p:pic>
          <p:nvPicPr>
            <p:cNvPr id="96" name="picture 9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600000">
              <a:off x="0" y="0"/>
              <a:ext cx="2859609" cy="2722445"/>
            </a:xfrm>
            <a:prstGeom prst="rect">
              <a:avLst/>
            </a:prstGeom>
          </p:spPr>
        </p:pic>
        <p:pic>
          <p:nvPicPr>
            <p:cNvPr id="98" name="picture 9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1600000">
              <a:off x="75350" y="679801"/>
              <a:ext cx="871855" cy="871854"/>
            </a:xfrm>
            <a:prstGeom prst="rect">
              <a:avLst/>
            </a:prstGeom>
          </p:spPr>
        </p:pic>
        <p:pic>
          <p:nvPicPr>
            <p:cNvPr id="100" name="picture 10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1600000">
              <a:off x="79574" y="1575062"/>
              <a:ext cx="2698455" cy="1008326"/>
            </a:xfrm>
            <a:prstGeom prst="rect">
              <a:avLst/>
            </a:prstGeom>
          </p:spPr>
        </p:pic>
        <p:sp>
          <p:nvSpPr>
            <p:cNvPr id="102" name="textbox 102"/>
            <p:cNvSpPr/>
            <p:nvPr/>
          </p:nvSpPr>
          <p:spPr>
            <a:xfrm>
              <a:off x="299173" y="151329"/>
              <a:ext cx="2146300" cy="217932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7480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448944" algn="l" rtl="0" eaLnBrk="0">
                <a:lnSpc>
                  <a:spcPct val="87000"/>
                </a:lnSpc>
                <a:tabLst/>
              </a:pPr>
              <a:r>
                <a:rPr sz="1700" b="1" i="1" kern="0" spc="11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日程安排痛点</a:t>
              </a:r>
              <a:endParaRPr sz="1700" dirty="0">
                <a:latin typeface="Microsoft YaHei"/>
                <a:ea typeface="Microsoft YaHei"/>
                <a:cs typeface="Microsoft YaHei"/>
              </a:endParaRPr>
            </a:p>
            <a:p>
              <a:pPr algn="l" rtl="0" eaLnBrk="0">
                <a:lnSpc>
                  <a:spcPct val="149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49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12700" algn="l" rtl="0" eaLnBrk="0">
                <a:lnSpc>
                  <a:spcPct val="85000"/>
                </a:lnSpc>
                <a:spcBef>
                  <a:spcPts val="460"/>
                </a:spcBef>
                <a:tabLst/>
              </a:pPr>
              <a:r>
                <a:rPr sz="1500" b="1" kern="0" spc="60" dirty="0">
                  <a:solidFill>
                    <a:srgbClr val="203864">
                      <a:alpha val="100000"/>
                    </a:srgbClr>
                  </a:solidFill>
                  <a:latin typeface="STZhongsong"/>
                  <a:ea typeface="STZhongsong"/>
                  <a:cs typeface="STZhongsong"/>
                </a:rPr>
                <a:t>众多</a:t>
              </a:r>
              <a:endParaRPr sz="1500" dirty="0">
                <a:latin typeface="STZhongsong"/>
                <a:ea typeface="STZhongsong"/>
                <a:cs typeface="STZhongsong"/>
              </a:endParaRPr>
            </a:p>
            <a:p>
              <a:pPr marL="19050" algn="l" rtl="0" eaLnBrk="0">
                <a:lnSpc>
                  <a:spcPct val="87000"/>
                </a:lnSpc>
                <a:spcBef>
                  <a:spcPts val="367"/>
                </a:spcBef>
                <a:tabLst/>
              </a:pPr>
              <a:r>
                <a:rPr sz="1500" b="1" kern="0" spc="40" dirty="0">
                  <a:solidFill>
                    <a:srgbClr val="203864">
                      <a:alpha val="100000"/>
                    </a:srgbClr>
                  </a:solidFill>
                  <a:latin typeface="STZhongsong"/>
                  <a:ea typeface="STZhongsong"/>
                  <a:cs typeface="STZhongsong"/>
                </a:rPr>
                <a:t>事务</a:t>
              </a:r>
              <a:endParaRPr sz="1500" dirty="0">
                <a:latin typeface="STZhongsong"/>
                <a:ea typeface="STZhongsong"/>
                <a:cs typeface="STZhongsong"/>
              </a:endParaRPr>
            </a:p>
            <a:p>
              <a:pPr algn="l" rtl="0" eaLnBrk="0">
                <a:lnSpc>
                  <a:spcPct val="113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3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4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4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06000"/>
                </a:lnSpc>
                <a:tabLst/>
              </a:pPr>
              <a:endParaRPr sz="400" dirty="0">
                <a:latin typeface="Arial"/>
                <a:ea typeface="Arial"/>
                <a:cs typeface="Arial"/>
              </a:endParaRPr>
            </a:p>
            <a:p>
              <a:pPr algn="r" rtl="0" eaLnBrk="0">
                <a:lnSpc>
                  <a:spcPct val="85000"/>
                </a:lnSpc>
                <a:spcBef>
                  <a:spcPts val="2"/>
                </a:spcBef>
                <a:tabLst/>
              </a:pPr>
              <a:r>
                <a:rPr sz="1700" b="1" kern="0" spc="80" dirty="0">
                  <a:solidFill>
                    <a:srgbClr val="203864">
                      <a:alpha val="100000"/>
                    </a:srgbClr>
                  </a:solidFill>
                  <a:latin typeface="STZhongsong"/>
                  <a:ea typeface="STZhongsong"/>
                  <a:cs typeface="STZhongsong"/>
                </a:rPr>
                <a:t>无法兼容工作与生活</a:t>
              </a:r>
              <a:endParaRPr sz="1700" dirty="0">
                <a:latin typeface="STZhongsong"/>
                <a:ea typeface="STZhongsong"/>
                <a:cs typeface="STZhongsong"/>
              </a:endParaRPr>
            </a:p>
          </p:txBody>
        </p:sp>
        <p:pic>
          <p:nvPicPr>
            <p:cNvPr id="104" name="picture 10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600000">
              <a:off x="1006895" y="679801"/>
              <a:ext cx="871855" cy="871854"/>
            </a:xfrm>
            <a:prstGeom prst="rect">
              <a:avLst/>
            </a:prstGeom>
          </p:spPr>
        </p:pic>
        <p:pic>
          <p:nvPicPr>
            <p:cNvPr id="106" name="picture 10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600000">
              <a:off x="1938440" y="679801"/>
              <a:ext cx="871854" cy="871854"/>
            </a:xfrm>
            <a:prstGeom prst="rect">
              <a:avLst/>
            </a:prstGeom>
          </p:spPr>
        </p:pic>
      </p:grpSp>
      <p:pic>
        <p:nvPicPr>
          <p:cNvPr id="108" name="picture 10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1275080" y="6410172"/>
            <a:ext cx="6696125" cy="336537"/>
          </a:xfrm>
          <a:prstGeom prst="rect">
            <a:avLst/>
          </a:prstGeom>
        </p:spPr>
      </p:pic>
      <p:pic>
        <p:nvPicPr>
          <p:cNvPr id="110" name="picture 1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3146342" y="4397990"/>
            <a:ext cx="2498255" cy="2079595"/>
          </a:xfrm>
          <a:prstGeom prst="rect">
            <a:avLst/>
          </a:prstGeom>
        </p:spPr>
      </p:pic>
      <p:pic>
        <p:nvPicPr>
          <p:cNvPr id="112" name="picture 11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6211551" y="4397990"/>
            <a:ext cx="2498128" cy="2079595"/>
          </a:xfrm>
          <a:prstGeom prst="rect">
            <a:avLst/>
          </a:prstGeom>
        </p:spPr>
      </p:pic>
      <p:pic>
        <p:nvPicPr>
          <p:cNvPr id="114" name="picture 11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9289732" y="1741453"/>
            <a:ext cx="2470784" cy="1440531"/>
          </a:xfrm>
          <a:prstGeom prst="rect">
            <a:avLst/>
          </a:prstGeom>
        </p:spPr>
      </p:pic>
      <p:sp>
        <p:nvSpPr>
          <p:cNvPr id="116" name="textbox 116"/>
          <p:cNvSpPr/>
          <p:nvPr/>
        </p:nvSpPr>
        <p:spPr>
          <a:xfrm>
            <a:off x="5515731" y="1130833"/>
            <a:ext cx="6416040" cy="3956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405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algn="r" rtl="0" eaLnBrk="0">
              <a:lnSpc>
                <a:spcPct val="87000"/>
              </a:lnSpc>
              <a:tabLst/>
            </a:pPr>
            <a:r>
              <a:rPr sz="2800" kern="0" spc="-90" dirty="0">
                <a:solidFill>
                  <a:srgbClr val="35518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的日</a:t>
            </a:r>
            <a:r>
              <a:rPr sz="2800" kern="0" spc="-80" dirty="0">
                <a:solidFill>
                  <a:srgbClr val="35518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程管理体验→</a:t>
            </a:r>
            <a:r>
              <a:rPr sz="2800" kern="0" spc="-80" dirty="0">
                <a:solidFill>
                  <a:srgbClr val="35518C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2800" kern="0" spc="-80" dirty="0">
                <a:solidFill>
                  <a:srgbClr val="E87E31">
                    <a:alpha val="100000"/>
                  </a:srgbClr>
                </a:solidFill>
                <a:latin typeface="Arial"/>
                <a:ea typeface="Arial"/>
                <a:cs typeface="Arial"/>
              </a:rPr>
              <a:t>"</a:t>
            </a:r>
            <a:r>
              <a:rPr sz="2800" kern="0" spc="-80" dirty="0">
                <a:solidFill>
                  <a:srgbClr val="E87E31">
                    <a:alpha val="100000"/>
                  </a:srgbClr>
                </a:solidFill>
                <a:latin typeface="Arial"/>
                <a:ea typeface="Arial"/>
                <a:cs typeface="Arial"/>
              </a:rPr>
              <a:t>          </a:t>
            </a:r>
            <a:r>
              <a:rPr sz="2800" kern="0" spc="-80" dirty="0">
                <a:solidFill>
                  <a:srgbClr val="385285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生活与工作效</a:t>
            </a:r>
            <a:r>
              <a:rPr sz="2800" kern="0" spc="-60" dirty="0">
                <a:solidFill>
                  <a:srgbClr val="385285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率</a:t>
            </a:r>
            <a:endParaRPr sz="2800" dirty="0">
              <a:latin typeface="Microsoft YaHei"/>
              <a:ea typeface="Microsoft YaHei"/>
              <a:cs typeface="Microsoft YaHei"/>
            </a:endParaRPr>
          </a:p>
        </p:txBody>
      </p:sp>
      <p:pic>
        <p:nvPicPr>
          <p:cNvPr id="118" name="picture 1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9346965" y="1158884"/>
            <a:ext cx="127192" cy="103984"/>
          </a:xfrm>
          <a:prstGeom prst="rect">
            <a:avLst/>
          </a:prstGeom>
        </p:spPr>
      </p:pic>
      <p:pic>
        <p:nvPicPr>
          <p:cNvPr id="120" name="picture 1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8575546" y="1155871"/>
            <a:ext cx="704081" cy="333138"/>
          </a:xfrm>
          <a:prstGeom prst="rect">
            <a:avLst/>
          </a:prstGeom>
        </p:spPr>
      </p:pic>
      <p:pic>
        <p:nvPicPr>
          <p:cNvPr id="122" name="picture 12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0" y="766762"/>
            <a:ext cx="12192000" cy="190179"/>
          </a:xfrm>
          <a:prstGeom prst="rect">
            <a:avLst/>
          </a:prstGeom>
        </p:spPr>
      </p:pic>
      <p:sp>
        <p:nvSpPr>
          <p:cNvPr id="124" name="textbox 124"/>
          <p:cNvSpPr/>
          <p:nvPr/>
        </p:nvSpPr>
        <p:spPr>
          <a:xfrm>
            <a:off x="3942410" y="2493017"/>
            <a:ext cx="1548130" cy="15474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indent="6985" algn="l" rtl="0" eaLnBrk="0">
              <a:lnSpc>
                <a:spcPct val="90000"/>
              </a:lnSpc>
              <a:spcBef>
                <a:spcPts val="1"/>
              </a:spcBef>
              <a:tabLst/>
            </a:pPr>
            <a:r>
              <a:rPr sz="2000" b="1" kern="0" spc="-30" dirty="0">
                <a:solidFill>
                  <a:srgbClr val="203864">
                    <a:alpha val="100000"/>
                  </a:srgbClr>
                </a:solidFill>
                <a:latin typeface="STZhongsong"/>
                <a:ea typeface="STZhongsong"/>
                <a:cs typeface="STZhongsong"/>
              </a:rPr>
              <a:t>不知如何从中</a:t>
            </a:r>
            <a:r>
              <a:rPr sz="2000" b="1" kern="0" spc="-30" dirty="0">
                <a:solidFill>
                  <a:srgbClr val="203864">
                    <a:alpha val="100000"/>
                  </a:srgbClr>
                </a:solidFill>
                <a:latin typeface="STZhongsong"/>
                <a:ea typeface="STZhongsong"/>
                <a:cs typeface="STZhongsong"/>
              </a:rPr>
              <a:t>做出选择</a:t>
            </a:r>
            <a:endParaRPr sz="2000" dirty="0">
              <a:latin typeface="STZhongsong"/>
              <a:ea typeface="STZhongsong"/>
              <a:cs typeface="STZhongsong"/>
            </a:endParaRPr>
          </a:p>
          <a:p>
            <a:pPr algn="l" rtl="0" eaLnBrk="0">
              <a:lnSpc>
                <a:spcPct val="11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1000"/>
              </a:lnSpc>
              <a:tabLst/>
            </a:pPr>
            <a:endParaRPr sz="500" dirty="0">
              <a:latin typeface="Arial"/>
              <a:ea typeface="Arial"/>
              <a:cs typeface="Arial"/>
            </a:endParaRPr>
          </a:p>
          <a:p>
            <a:pPr marL="17779" indent="1270" algn="l" rtl="0" eaLnBrk="0">
              <a:lnSpc>
                <a:spcPct val="90000"/>
              </a:lnSpc>
              <a:spcBef>
                <a:spcPts val="3"/>
              </a:spcBef>
              <a:tabLst/>
            </a:pPr>
            <a:r>
              <a:rPr sz="2000" b="1" kern="0" spc="-30" dirty="0">
                <a:solidFill>
                  <a:srgbClr val="203864">
                    <a:alpha val="100000"/>
                  </a:srgbClr>
                </a:solidFill>
                <a:latin typeface="STZhongsong"/>
                <a:ea typeface="STZhongsong"/>
                <a:cs typeface="STZhongsong"/>
              </a:rPr>
              <a:t>不知如何应对</a:t>
            </a:r>
            <a:r>
              <a:rPr sz="2000" b="1" kern="0" spc="-40" dirty="0">
                <a:solidFill>
                  <a:srgbClr val="203864">
                    <a:alpha val="100000"/>
                  </a:srgbClr>
                </a:solidFill>
                <a:latin typeface="STZhongsong"/>
                <a:ea typeface="STZhongsong"/>
                <a:cs typeface="STZhongsong"/>
              </a:rPr>
              <a:t>必做事项</a:t>
            </a:r>
            <a:endParaRPr sz="2000" dirty="0">
              <a:latin typeface="STZhongsong"/>
              <a:ea typeface="STZhongsong"/>
              <a:cs typeface="STZhongsong"/>
            </a:endParaRPr>
          </a:p>
        </p:txBody>
      </p:sp>
      <p:grpSp>
        <p:nvGrpSpPr>
          <p:cNvPr id="4" name="group 4"/>
          <p:cNvGrpSpPr/>
          <p:nvPr/>
        </p:nvGrpSpPr>
        <p:grpSpPr>
          <a:xfrm rot="21600000">
            <a:off x="9293352" y="3326891"/>
            <a:ext cx="2462783" cy="821435"/>
            <a:chOff x="0" y="0"/>
            <a:chExt cx="2462783" cy="821435"/>
          </a:xfrm>
        </p:grpSpPr>
        <p:sp>
          <p:nvSpPr>
            <p:cNvPr id="126" name="rect 126"/>
            <p:cNvSpPr/>
            <p:nvPr/>
          </p:nvSpPr>
          <p:spPr>
            <a:xfrm>
              <a:off x="0" y="0"/>
              <a:ext cx="2462783" cy="821435"/>
            </a:xfrm>
            <a:prstGeom prst="rect">
              <a:avLst/>
            </a:prstGeom>
            <a:solidFill>
              <a:srgbClr val="FFFFFF">
                <a:alpha val="85098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28" name="textbox 128"/>
            <p:cNvSpPr/>
            <p:nvPr/>
          </p:nvSpPr>
          <p:spPr>
            <a:xfrm>
              <a:off x="784186" y="136914"/>
              <a:ext cx="1543685" cy="5746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6012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12700" indent="-635" algn="l" rtl="0" eaLnBrk="0">
                <a:lnSpc>
                  <a:spcPct val="90000"/>
                </a:lnSpc>
                <a:tabLst/>
              </a:pPr>
              <a:r>
                <a:rPr sz="2000" b="1" kern="0" spc="-30" dirty="0">
                  <a:solidFill>
                    <a:srgbClr val="203864">
                      <a:alpha val="100000"/>
                    </a:srgbClr>
                  </a:solidFill>
                  <a:latin typeface="STZhongsong"/>
                  <a:ea typeface="STZhongsong"/>
                  <a:cs typeface="STZhongsong"/>
                </a:rPr>
                <a:t>工作和生活都</a:t>
              </a:r>
              <a:r>
                <a:rPr sz="2000" b="1" kern="0" spc="-40" dirty="0">
                  <a:solidFill>
                    <a:srgbClr val="203864">
                      <a:alpha val="100000"/>
                    </a:srgbClr>
                  </a:solidFill>
                  <a:latin typeface="STZhongsong"/>
                  <a:ea typeface="STZhongsong"/>
                  <a:cs typeface="STZhongsong"/>
                </a:rPr>
                <a:t>受到影响</a:t>
              </a:r>
              <a:endParaRPr sz="2000" dirty="0">
                <a:latin typeface="STZhongsong"/>
                <a:ea typeface="STZhongsong"/>
                <a:cs typeface="STZhongsong"/>
              </a:endParaRPr>
            </a:p>
          </p:txBody>
        </p:sp>
        <p:pic>
          <p:nvPicPr>
            <p:cNvPr id="130" name="picture 130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 rot="21600000">
              <a:off x="86550" y="114808"/>
              <a:ext cx="612775" cy="608329"/>
            </a:xfrm>
            <a:prstGeom prst="rect">
              <a:avLst/>
            </a:prstGeom>
          </p:spPr>
        </p:pic>
      </p:grpSp>
      <p:sp>
        <p:nvSpPr>
          <p:cNvPr id="132" name="textbox 132"/>
          <p:cNvSpPr/>
          <p:nvPr/>
        </p:nvSpPr>
        <p:spPr>
          <a:xfrm>
            <a:off x="523955" y="216928"/>
            <a:ext cx="4043679" cy="4679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5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spcBef>
                <a:spcPts val="1"/>
              </a:spcBef>
              <a:tabLst>
                <a:tab pos="14604" algn="l"/>
              </a:tabLst>
            </a:pPr>
            <a:r>
              <a:rPr sz="3200" u="sng" kern="0" spc="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	</a:t>
            </a:r>
            <a:r>
              <a:rPr sz="3200" kern="0" spc="156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3200" u="sng" kern="0" spc="46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 </a:t>
            </a:r>
            <a:r>
              <a:rPr sz="3200" u="sng" kern="0" spc="-4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现实痛点</a:t>
            </a:r>
            <a:r>
              <a:rPr sz="3200" kern="0" spc="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</a:t>
            </a:r>
            <a:endParaRPr sz="3200" dirty="0">
              <a:latin typeface="SimHei"/>
              <a:ea typeface="SimHei"/>
              <a:cs typeface="SimHei"/>
            </a:endParaRPr>
          </a:p>
        </p:txBody>
      </p:sp>
      <p:pic>
        <p:nvPicPr>
          <p:cNvPr id="134" name="picture 13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3142759" y="247904"/>
            <a:ext cx="1409501" cy="405320"/>
          </a:xfrm>
          <a:prstGeom prst="rect">
            <a:avLst/>
          </a:prstGeom>
        </p:spPr>
      </p:pic>
      <p:pic>
        <p:nvPicPr>
          <p:cNvPr id="136" name="picture 13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sp>
        <p:nvSpPr>
          <p:cNvPr id="138" name="textbox 138"/>
          <p:cNvSpPr/>
          <p:nvPr/>
        </p:nvSpPr>
        <p:spPr>
          <a:xfrm>
            <a:off x="10073973" y="2496837"/>
            <a:ext cx="1546860" cy="5708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34290" indent="-21590" algn="l" rtl="0" eaLnBrk="0">
              <a:lnSpc>
                <a:spcPct val="89000"/>
              </a:lnSpc>
              <a:spcBef>
                <a:spcPts val="1"/>
              </a:spcBef>
              <a:tabLst/>
            </a:pPr>
            <a:r>
              <a:rPr sz="2000" b="1" kern="0" spc="-20" dirty="0">
                <a:solidFill>
                  <a:srgbClr val="203864">
                    <a:alpha val="100000"/>
                  </a:srgbClr>
                </a:solidFill>
                <a:latin typeface="STZhongsong"/>
                <a:ea typeface="STZhongsong"/>
                <a:cs typeface="STZhongsong"/>
              </a:rPr>
              <a:t>难以做出合理</a:t>
            </a:r>
            <a:r>
              <a:rPr sz="2000" b="1" kern="0" spc="-60" dirty="0">
                <a:solidFill>
                  <a:srgbClr val="203864">
                    <a:alpha val="100000"/>
                  </a:srgbClr>
                </a:solidFill>
                <a:latin typeface="STZhongsong"/>
                <a:ea typeface="STZhongsong"/>
                <a:cs typeface="STZhongsong"/>
              </a:rPr>
              <a:t>的时间规划</a:t>
            </a:r>
            <a:endParaRPr sz="2000" dirty="0">
              <a:latin typeface="STZhongsong"/>
              <a:ea typeface="STZhongsong"/>
              <a:cs typeface="STZhongsong"/>
            </a:endParaRPr>
          </a:p>
        </p:txBody>
      </p:sp>
      <p:pic>
        <p:nvPicPr>
          <p:cNvPr id="140" name="picture 140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sp>
        <p:nvSpPr>
          <p:cNvPr id="142" name="textbox 142"/>
          <p:cNvSpPr/>
          <p:nvPr/>
        </p:nvSpPr>
        <p:spPr>
          <a:xfrm>
            <a:off x="6452234" y="5506720"/>
            <a:ext cx="2003425" cy="358775"/>
          </a:xfrm>
          <a:prstGeom prst="rect">
            <a:avLst/>
          </a:prstGeom>
          <a:solidFill>
            <a:srgbClr val="FFFFFF">
              <a:alpha val="99607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1000"/>
              </a:lnSpc>
              <a:tabLst/>
            </a:pPr>
            <a:endParaRPr sz="400" dirty="0">
              <a:latin typeface="Arial"/>
              <a:ea typeface="Arial"/>
              <a:cs typeface="Arial"/>
            </a:endParaRPr>
          </a:p>
          <a:p>
            <a:pPr marL="204470" algn="l" rtl="0" eaLnBrk="0">
              <a:lnSpc>
                <a:spcPct val="85000"/>
              </a:lnSpc>
              <a:tabLst/>
            </a:pPr>
            <a:r>
              <a:rPr sz="1700" b="1" kern="0" spc="80" dirty="0">
                <a:solidFill>
                  <a:srgbClr val="2F5597">
                    <a:alpha val="100000"/>
                  </a:srgbClr>
                </a:solidFill>
                <a:latin typeface="STZhongsong"/>
                <a:ea typeface="STZhongsong"/>
                <a:cs typeface="STZhongsong"/>
              </a:rPr>
              <a:t>兼容工作与生活</a:t>
            </a:r>
            <a:endParaRPr sz="1700" dirty="0">
              <a:latin typeface="STZhongsong"/>
              <a:ea typeface="STZhongsong"/>
              <a:cs typeface="STZhongsong"/>
            </a:endParaRPr>
          </a:p>
        </p:txBody>
      </p:sp>
      <p:sp>
        <p:nvSpPr>
          <p:cNvPr id="144" name="textbox 144"/>
          <p:cNvSpPr/>
          <p:nvPr/>
        </p:nvSpPr>
        <p:spPr>
          <a:xfrm>
            <a:off x="9526904" y="5506720"/>
            <a:ext cx="2003425" cy="358775"/>
          </a:xfrm>
          <a:prstGeom prst="rect">
            <a:avLst/>
          </a:pr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  <a:tabLst/>
            </a:pPr>
            <a:endParaRPr sz="500" dirty="0">
              <a:latin typeface="Arial"/>
              <a:ea typeface="Arial"/>
              <a:cs typeface="Arial"/>
            </a:endParaRPr>
          </a:p>
          <a:p>
            <a:pPr marL="318134" algn="l" rtl="0" eaLnBrk="0">
              <a:lnSpc>
                <a:spcPct val="83000"/>
              </a:lnSpc>
              <a:spcBef>
                <a:spcPts val="3"/>
              </a:spcBef>
              <a:tabLst/>
            </a:pPr>
            <a:r>
              <a:rPr sz="1700" b="1" kern="0" spc="80" dirty="0">
                <a:solidFill>
                  <a:srgbClr val="2F5597">
                    <a:alpha val="100000"/>
                  </a:srgbClr>
                </a:solidFill>
                <a:latin typeface="STZhongsong"/>
                <a:ea typeface="STZhongsong"/>
                <a:cs typeface="STZhongsong"/>
              </a:rPr>
              <a:t>做出合理规划</a:t>
            </a:r>
            <a:endParaRPr sz="1700" dirty="0">
              <a:latin typeface="STZhongsong"/>
              <a:ea typeface="STZhongsong"/>
              <a:cs typeface="STZhongsong"/>
            </a:endParaRPr>
          </a:p>
        </p:txBody>
      </p:sp>
      <p:sp>
        <p:nvSpPr>
          <p:cNvPr id="146" name="rect 146"/>
          <p:cNvSpPr/>
          <p:nvPr/>
        </p:nvSpPr>
        <p:spPr>
          <a:xfrm>
            <a:off x="3394075" y="5506720"/>
            <a:ext cx="2002789" cy="358774"/>
          </a:xfrm>
          <a:prstGeom prst="rect">
            <a:avLst/>
          </a:pr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8" name="rect 148"/>
          <p:cNvSpPr/>
          <p:nvPr/>
        </p:nvSpPr>
        <p:spPr>
          <a:xfrm>
            <a:off x="4790668" y="258686"/>
            <a:ext cx="1293329" cy="412533"/>
          </a:xfrm>
          <a:prstGeom prst="rect">
            <a:avLst/>
          </a:prstGeom>
          <a:solidFill>
            <a:srgbClr val="0E41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0" name="textbox 150"/>
          <p:cNvSpPr/>
          <p:nvPr/>
        </p:nvSpPr>
        <p:spPr>
          <a:xfrm>
            <a:off x="4777968" y="330517"/>
            <a:ext cx="2770504" cy="2844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39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5000"/>
              </a:lnSpc>
              <a:tabLst>
                <a:tab pos="139700" algn="l"/>
              </a:tabLst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	</a:t>
            </a:r>
            <a:r>
              <a:rPr sz="2000" b="1" kern="0" spc="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项目背景</a:t>
            </a:r>
            <a:r>
              <a:rPr sz="2000" kern="0" spc="3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1700" b="1" kern="0" spc="2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技术创新</a:t>
            </a:r>
            <a:r>
              <a:rPr sz="1700" kern="0" spc="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grpSp>
        <p:nvGrpSpPr>
          <p:cNvPr id="6" name="group 6"/>
          <p:cNvGrpSpPr/>
          <p:nvPr/>
        </p:nvGrpSpPr>
        <p:grpSpPr>
          <a:xfrm rot="21600000">
            <a:off x="10443185" y="247084"/>
            <a:ext cx="1310914" cy="422406"/>
            <a:chOff x="0" y="0"/>
            <a:chExt cx="1310914" cy="422406"/>
          </a:xfrm>
        </p:grpSpPr>
        <p:pic>
          <p:nvPicPr>
            <p:cNvPr id="152" name="picture 152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154" name="textbox 154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5000"/>
                </a:lnSpc>
                <a:tabLst/>
              </a:pPr>
              <a:endParaRPr sz="800" dirty="0">
                <a:latin typeface="Arial"/>
                <a:ea typeface="Arial"/>
                <a:cs typeface="Arial"/>
              </a:endParaRPr>
            </a:p>
            <a:p>
              <a:pPr marL="214629" algn="l" rtl="0" eaLnBrk="0">
                <a:lnSpc>
                  <a:spcPct val="90000"/>
                </a:lnSpc>
                <a:spcBef>
                  <a:spcPts val="1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未来展望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 rot="21600000">
            <a:off x="9053805" y="247084"/>
            <a:ext cx="1310913" cy="422406"/>
            <a:chOff x="0" y="0"/>
            <a:chExt cx="1310913" cy="422406"/>
          </a:xfrm>
        </p:grpSpPr>
        <p:pic>
          <p:nvPicPr>
            <p:cNvPr id="156" name="picture 156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 rot="21600000">
              <a:off x="0" y="0"/>
              <a:ext cx="1310913" cy="422406"/>
            </a:xfrm>
            <a:prstGeom prst="rect">
              <a:avLst/>
            </a:prstGeom>
          </p:spPr>
        </p:pic>
        <p:sp>
          <p:nvSpPr>
            <p:cNvPr id="158" name="textbox 158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0000"/>
                </a:lnSpc>
                <a:tabLst/>
              </a:pPr>
              <a:endParaRPr sz="800" dirty="0">
                <a:latin typeface="Arial"/>
                <a:ea typeface="Arial"/>
                <a:cs typeface="Arial"/>
              </a:endParaRPr>
            </a:p>
            <a:p>
              <a:pPr marL="217170" algn="l" rtl="0" eaLnBrk="0">
                <a:lnSpc>
                  <a:spcPct val="90000"/>
                </a:lnSpc>
                <a:spcBef>
                  <a:spcPts val="4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应用实际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21600000">
            <a:off x="7664425" y="247084"/>
            <a:ext cx="1298309" cy="422406"/>
            <a:chOff x="0" y="0"/>
            <a:chExt cx="1298309" cy="422406"/>
          </a:xfrm>
        </p:grpSpPr>
        <p:pic>
          <p:nvPicPr>
            <p:cNvPr id="160" name="picture 160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 rot="21600000">
              <a:off x="0" y="0"/>
              <a:ext cx="1298309" cy="422406"/>
            </a:xfrm>
            <a:prstGeom prst="rect">
              <a:avLst/>
            </a:prstGeom>
          </p:spPr>
        </p:pic>
        <p:sp>
          <p:nvSpPr>
            <p:cNvPr id="162" name="textbox 162"/>
            <p:cNvSpPr/>
            <p:nvPr/>
          </p:nvSpPr>
          <p:spPr>
            <a:xfrm>
              <a:off x="-12700" y="-12700"/>
              <a:ext cx="13239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0000"/>
                </a:lnSpc>
                <a:tabLst/>
              </a:pPr>
              <a:endParaRPr sz="800" dirty="0">
                <a:latin typeface="Arial"/>
                <a:ea typeface="Arial"/>
                <a:cs typeface="Arial"/>
              </a:endParaRPr>
            </a:p>
            <a:p>
              <a:pPr marL="217170" algn="l" rtl="0" eaLnBrk="0">
                <a:lnSpc>
                  <a:spcPct val="90000"/>
                </a:lnSpc>
                <a:spcBef>
                  <a:spcPts val="4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应用简介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sp>
        <p:nvSpPr>
          <p:cNvPr id="164" name="textbox 164"/>
          <p:cNvSpPr/>
          <p:nvPr/>
        </p:nvSpPr>
        <p:spPr>
          <a:xfrm>
            <a:off x="3381375" y="5566054"/>
            <a:ext cx="2028189" cy="2489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98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>
                <a:tab pos="236220" algn="l"/>
              </a:tabLst>
            </a:pPr>
            <a:r>
              <a:rPr sz="1700" kern="0" spc="0" dirty="0">
                <a:solidFill>
                  <a:srgbClr val="2F5597">
                    <a:alpha val="100000"/>
                  </a:srgbClr>
                </a:solidFill>
                <a:latin typeface="STZhongsong"/>
                <a:ea typeface="STZhongsong"/>
                <a:cs typeface="STZhongsong"/>
              </a:rPr>
              <a:t>	</a:t>
            </a:r>
            <a:r>
              <a:rPr sz="1700" b="1" kern="0" spc="60" dirty="0">
                <a:solidFill>
                  <a:srgbClr val="2F5597">
                    <a:alpha val="100000"/>
                  </a:srgbClr>
                </a:solidFill>
                <a:latin typeface="STZhongsong"/>
                <a:ea typeface="STZhongsong"/>
                <a:cs typeface="STZhongsong"/>
              </a:rPr>
              <a:t>明确选择和事务</a:t>
            </a:r>
            <a:r>
              <a:rPr sz="1700" kern="0" spc="0" dirty="0">
                <a:solidFill>
                  <a:srgbClr val="2F5597">
                    <a:alpha val="100000"/>
                  </a:srgbClr>
                </a:solidFill>
                <a:latin typeface="STZhongsong"/>
                <a:ea typeface="STZhongsong"/>
                <a:cs typeface="STZhongsong"/>
              </a:rPr>
              <a:t>   </a:t>
            </a:r>
            <a:endParaRPr sz="1700" dirty="0">
              <a:latin typeface="STZhongsong"/>
              <a:ea typeface="STZhongsong"/>
              <a:cs typeface="STZhongsong"/>
            </a:endParaRPr>
          </a:p>
        </p:txBody>
      </p:sp>
      <p:pic>
        <p:nvPicPr>
          <p:cNvPr id="166" name="picture 166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21600000">
            <a:off x="5654821" y="4827759"/>
            <a:ext cx="579890" cy="656136"/>
          </a:xfrm>
          <a:prstGeom prst="rect">
            <a:avLst/>
          </a:prstGeom>
        </p:spPr>
      </p:pic>
      <p:pic>
        <p:nvPicPr>
          <p:cNvPr id="168" name="picture 168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rot="21600000">
            <a:off x="8727585" y="4827759"/>
            <a:ext cx="579890" cy="656136"/>
          </a:xfrm>
          <a:prstGeom prst="rect">
            <a:avLst/>
          </a:prstGeom>
        </p:spPr>
      </p:pic>
      <p:pic>
        <p:nvPicPr>
          <p:cNvPr id="170" name="picture 170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 rot="21600000">
            <a:off x="9379902" y="2471420"/>
            <a:ext cx="612775" cy="608329"/>
          </a:xfrm>
          <a:prstGeom prst="rect">
            <a:avLst/>
          </a:prstGeom>
        </p:spPr>
      </p:pic>
      <p:pic>
        <p:nvPicPr>
          <p:cNvPr id="172" name="picture 172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 rot="21600000">
            <a:off x="3249612" y="3441700"/>
            <a:ext cx="612774" cy="608329"/>
          </a:xfrm>
          <a:prstGeom prst="rect">
            <a:avLst/>
          </a:prstGeom>
        </p:spPr>
      </p:pic>
      <p:pic>
        <p:nvPicPr>
          <p:cNvPr id="174" name="picture 17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 rot="21600000">
            <a:off x="3249612" y="2471420"/>
            <a:ext cx="612774" cy="608329"/>
          </a:xfrm>
          <a:prstGeom prst="rect">
            <a:avLst/>
          </a:prstGeom>
        </p:spPr>
      </p:pic>
      <p:sp>
        <p:nvSpPr>
          <p:cNvPr id="176" name="textbox 176"/>
          <p:cNvSpPr/>
          <p:nvPr/>
        </p:nvSpPr>
        <p:spPr>
          <a:xfrm>
            <a:off x="3555008" y="1891868"/>
            <a:ext cx="1628775" cy="2508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897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algn="r" rtl="0" eaLnBrk="0">
              <a:lnSpc>
                <a:spcPct val="87000"/>
              </a:lnSpc>
              <a:tabLst/>
            </a:pPr>
            <a:r>
              <a:rPr sz="1700" b="1" i="1" kern="0" spc="10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快节奏生活痛点</a:t>
            </a:r>
            <a:endParaRPr sz="17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78" name="textbox 178"/>
          <p:cNvSpPr/>
          <p:nvPr/>
        </p:nvSpPr>
        <p:spPr>
          <a:xfrm>
            <a:off x="9815906" y="1892782"/>
            <a:ext cx="1414144" cy="2514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863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algn="r" rtl="0" eaLnBrk="0">
              <a:lnSpc>
                <a:spcPct val="87000"/>
              </a:lnSpc>
              <a:tabLst/>
            </a:pPr>
            <a:r>
              <a:rPr sz="1700" b="1" i="1" kern="0" spc="12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时间管理痛点</a:t>
            </a:r>
            <a:endParaRPr sz="1700" dirty="0">
              <a:latin typeface="Microsoft YaHei"/>
              <a:ea typeface="Microsoft YaHei"/>
              <a:cs typeface="Microsoft YaHei"/>
            </a:endParaRPr>
          </a:p>
        </p:txBody>
      </p:sp>
      <p:pic>
        <p:nvPicPr>
          <p:cNvPr id="180" name="picture 180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 rot="21600000">
            <a:off x="10794365" y="6416040"/>
            <a:ext cx="1397634" cy="187325"/>
          </a:xfrm>
          <a:prstGeom prst="rect">
            <a:avLst/>
          </a:prstGeom>
        </p:spPr>
      </p:pic>
      <p:sp>
        <p:nvSpPr>
          <p:cNvPr id="182" name="textbox 182"/>
          <p:cNvSpPr/>
          <p:nvPr/>
        </p:nvSpPr>
        <p:spPr>
          <a:xfrm>
            <a:off x="7249610" y="2633438"/>
            <a:ext cx="426084" cy="4597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84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4000"/>
              </a:lnSpc>
              <a:tabLst/>
            </a:pPr>
            <a:r>
              <a:rPr sz="1500" b="1" kern="0" spc="60" dirty="0">
                <a:solidFill>
                  <a:srgbClr val="203864">
                    <a:alpha val="100000"/>
                  </a:srgbClr>
                </a:solidFill>
                <a:latin typeface="STZhongsong"/>
                <a:ea typeface="STZhongsong"/>
                <a:cs typeface="STZhongsong"/>
              </a:rPr>
              <a:t>选择</a:t>
            </a:r>
            <a:endParaRPr sz="1500" dirty="0">
              <a:latin typeface="STZhongsong"/>
              <a:ea typeface="STZhongsong"/>
              <a:cs typeface="STZhongsong"/>
            </a:endParaRPr>
          </a:p>
          <a:p>
            <a:pPr marL="30480" algn="l" rtl="0" eaLnBrk="0">
              <a:lnSpc>
                <a:spcPct val="83000"/>
              </a:lnSpc>
              <a:spcBef>
                <a:spcPts val="412"/>
              </a:spcBef>
              <a:tabLst/>
            </a:pPr>
            <a:r>
              <a:rPr sz="1500" b="1" kern="0" spc="-10" dirty="0">
                <a:solidFill>
                  <a:srgbClr val="203864">
                    <a:alpha val="100000"/>
                  </a:srgbClr>
                </a:solidFill>
                <a:latin typeface="STZhongsong"/>
                <a:ea typeface="STZhongsong"/>
                <a:cs typeface="STZhongsong"/>
              </a:rPr>
              <a:t>困难</a:t>
            </a:r>
            <a:endParaRPr sz="1500" dirty="0">
              <a:latin typeface="STZhongsong"/>
              <a:ea typeface="STZhongsong"/>
              <a:cs typeface="STZhongsong"/>
            </a:endParaRPr>
          </a:p>
        </p:txBody>
      </p:sp>
      <p:sp>
        <p:nvSpPr>
          <p:cNvPr id="184" name="textbox 184"/>
          <p:cNvSpPr/>
          <p:nvPr/>
        </p:nvSpPr>
        <p:spPr>
          <a:xfrm>
            <a:off x="8181156" y="2632426"/>
            <a:ext cx="426084" cy="4565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88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7779" algn="l" rtl="0" eaLnBrk="0">
              <a:lnSpc>
                <a:spcPct val="83000"/>
              </a:lnSpc>
              <a:tabLst/>
            </a:pPr>
            <a:r>
              <a:rPr sz="1500" b="1" kern="0" spc="30" dirty="0">
                <a:solidFill>
                  <a:srgbClr val="203864">
                    <a:alpha val="100000"/>
                  </a:srgbClr>
                </a:solidFill>
                <a:latin typeface="STZhongsong"/>
                <a:ea typeface="STZhongsong"/>
                <a:cs typeface="STZhongsong"/>
              </a:rPr>
              <a:t>安排</a:t>
            </a:r>
            <a:endParaRPr sz="1500" dirty="0">
              <a:latin typeface="STZhongsong"/>
              <a:ea typeface="STZhongsong"/>
              <a:cs typeface="STZhongsong"/>
            </a:endParaRPr>
          </a:p>
          <a:p>
            <a:pPr algn="l" rtl="0" eaLnBrk="0">
              <a:lnSpc>
                <a:spcPct val="127000"/>
              </a:lnSpc>
              <a:tabLst/>
            </a:pPr>
            <a:endParaRPr sz="3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0000"/>
              </a:lnSpc>
              <a:spcBef>
                <a:spcPts val="2"/>
              </a:spcBef>
              <a:tabLst/>
            </a:pPr>
            <a:r>
              <a:rPr sz="1500" b="1" kern="0" spc="60" dirty="0">
                <a:solidFill>
                  <a:srgbClr val="203864">
                    <a:alpha val="100000"/>
                  </a:srgbClr>
                </a:solidFill>
                <a:latin typeface="STZhongsong"/>
                <a:ea typeface="STZhongsong"/>
                <a:cs typeface="STZhongsong"/>
              </a:rPr>
              <a:t>艰巨</a:t>
            </a:r>
            <a:endParaRPr sz="1500" dirty="0">
              <a:latin typeface="STZhongsong"/>
              <a:ea typeface="STZhongsong"/>
              <a:cs typeface="STZhongsong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picture 1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97052" y="2458211"/>
            <a:ext cx="10664951" cy="3596640"/>
          </a:xfrm>
          <a:prstGeom prst="rect">
            <a:avLst/>
          </a:prstGeom>
        </p:spPr>
      </p:pic>
      <p:pic>
        <p:nvPicPr>
          <p:cNvPr id="188" name="picture 1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6114288"/>
            <a:ext cx="12192000" cy="743711"/>
          </a:xfrm>
          <a:prstGeom prst="rect">
            <a:avLst/>
          </a:prstGeom>
        </p:spPr>
      </p:pic>
      <p:sp>
        <p:nvSpPr>
          <p:cNvPr id="190" name="path 190"/>
          <p:cNvSpPr/>
          <p:nvPr/>
        </p:nvSpPr>
        <p:spPr>
          <a:xfrm>
            <a:off x="10226040" y="2639567"/>
            <a:ext cx="100583" cy="74676"/>
          </a:xfrm>
          <a:custGeom>
            <a:avLst/>
            <a:gdLst/>
            <a:ahLst/>
            <a:cxnLst/>
            <a:rect l="0" t="0" r="0" b="0"/>
            <a:pathLst>
              <a:path w="158" h="117">
                <a:moveTo>
                  <a:pt x="0" y="0"/>
                </a:moveTo>
                <a:lnTo>
                  <a:pt x="158" y="0"/>
                </a:lnTo>
                <a:lnTo>
                  <a:pt x="131" y="19"/>
                </a:lnTo>
                <a:lnTo>
                  <a:pt x="16" y="19"/>
                </a:lnTo>
                <a:lnTo>
                  <a:pt x="16" y="105"/>
                </a:lnTo>
                <a:lnTo>
                  <a:pt x="0" y="117"/>
                </a:lnTo>
                <a:lnTo>
                  <a:pt x="0" y="0"/>
                </a:lnTo>
              </a:path>
            </a:pathLst>
          </a:custGeom>
          <a:solidFill>
            <a:srgbClr val="0070C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92" name="path 192"/>
          <p:cNvSpPr/>
          <p:nvPr/>
        </p:nvSpPr>
        <p:spPr>
          <a:xfrm>
            <a:off x="10226040" y="5103875"/>
            <a:ext cx="100583" cy="74676"/>
          </a:xfrm>
          <a:custGeom>
            <a:avLst/>
            <a:gdLst/>
            <a:ahLst/>
            <a:cxnLst/>
            <a:rect l="0" t="0" r="0" b="0"/>
            <a:pathLst>
              <a:path w="158" h="117">
                <a:moveTo>
                  <a:pt x="0" y="117"/>
                </a:moveTo>
                <a:lnTo>
                  <a:pt x="158" y="117"/>
                </a:lnTo>
                <a:lnTo>
                  <a:pt x="131" y="98"/>
                </a:lnTo>
                <a:lnTo>
                  <a:pt x="16" y="98"/>
                </a:lnTo>
                <a:lnTo>
                  <a:pt x="16" y="12"/>
                </a:lnTo>
                <a:lnTo>
                  <a:pt x="0" y="0"/>
                </a:lnTo>
                <a:lnTo>
                  <a:pt x="0" y="117"/>
                </a:lnTo>
              </a:path>
            </a:pathLst>
          </a:custGeom>
          <a:solidFill>
            <a:srgbClr val="0070C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94" name="picture 1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8287511" y="2638044"/>
            <a:ext cx="1948915" cy="2831591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21600000">
            <a:off x="1511808" y="1136903"/>
            <a:ext cx="9240367" cy="562355"/>
            <a:chOff x="0" y="0"/>
            <a:chExt cx="9240367" cy="562355"/>
          </a:xfrm>
        </p:grpSpPr>
        <p:pic>
          <p:nvPicPr>
            <p:cNvPr id="196" name="picture 19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9240367" cy="562355"/>
            </a:xfrm>
            <a:prstGeom prst="rect">
              <a:avLst/>
            </a:prstGeom>
          </p:spPr>
        </p:pic>
        <p:sp>
          <p:nvSpPr>
            <p:cNvPr id="198" name="textbox 198"/>
            <p:cNvSpPr/>
            <p:nvPr/>
          </p:nvSpPr>
          <p:spPr>
            <a:xfrm>
              <a:off x="-12700" y="-12700"/>
              <a:ext cx="9265919" cy="62103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62890" algn="l" rtl="0" eaLnBrk="0">
                <a:lnSpc>
                  <a:spcPts val="3379"/>
                </a:lnSpc>
                <a:spcBef>
                  <a:spcPts val="1"/>
                </a:spcBef>
                <a:tabLst/>
              </a:pPr>
              <a:r>
                <a:rPr sz="3600" b="1" kern="0" spc="10" baseline="8712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应用痛点</a:t>
              </a:r>
              <a:r>
                <a:rPr sz="2300" kern="0" spc="37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  </a:t>
              </a:r>
              <a:r>
                <a:rPr sz="3300" b="1" kern="0" spc="10" baseline="1000" dirty="0">
                  <a:solidFill>
                    <a:srgbClr val="0E419C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钉钉</a:t>
              </a:r>
              <a:r>
                <a:rPr sz="2600" kern="0" spc="10" dirty="0">
                  <a:solidFill>
                    <a:srgbClr val="DD803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日程类</a:t>
              </a:r>
              <a:r>
                <a:rPr sz="3300" b="1" kern="0" spc="10" baseline="1000" dirty="0">
                  <a:solidFill>
                    <a:srgbClr val="0E419C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功能在</a:t>
              </a:r>
              <a:r>
                <a:rPr sz="2600" kern="0" spc="10" dirty="0">
                  <a:solidFill>
                    <a:srgbClr val="D68247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交互、</a:t>
              </a:r>
              <a:r>
                <a:rPr sz="2600" kern="0" spc="740" dirty="0">
                  <a:solidFill>
                    <a:srgbClr val="D68247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2600" kern="0" spc="0" dirty="0">
                  <a:solidFill>
                    <a:srgbClr val="E1813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多任务、</a:t>
              </a:r>
              <a:r>
                <a:rPr sz="2600" kern="0" spc="630" dirty="0">
                  <a:solidFill>
                    <a:srgbClr val="E1813C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 </a:t>
              </a:r>
              <a:r>
                <a:rPr sz="2600" kern="0" spc="0" dirty="0">
                  <a:solidFill>
                    <a:srgbClr val="EB7A33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逻辑</a:t>
              </a:r>
              <a:r>
                <a:rPr sz="3300" b="1" kern="0" spc="0" baseline="1000" dirty="0">
                  <a:solidFill>
                    <a:srgbClr val="0E419C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上存在缺陷</a:t>
              </a:r>
              <a:endParaRPr sz="3300" baseline="1000" dirty="0">
                <a:latin typeface="SimHei"/>
                <a:ea typeface="SimHei"/>
                <a:cs typeface="SimHe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 rot="21600000">
            <a:off x="745720" y="3777347"/>
            <a:ext cx="3243118" cy="1378483"/>
            <a:chOff x="0" y="0"/>
            <a:chExt cx="3243118" cy="1378483"/>
          </a:xfrm>
        </p:grpSpPr>
        <p:pic>
          <p:nvPicPr>
            <p:cNvPr id="200" name="picture 20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0" y="0"/>
              <a:ext cx="3243118" cy="1378483"/>
            </a:xfrm>
            <a:prstGeom prst="rect">
              <a:avLst/>
            </a:prstGeom>
          </p:spPr>
        </p:pic>
        <p:sp>
          <p:nvSpPr>
            <p:cNvPr id="202" name="textbox 202"/>
            <p:cNvSpPr/>
            <p:nvPr/>
          </p:nvSpPr>
          <p:spPr>
            <a:xfrm>
              <a:off x="1671114" y="1078256"/>
              <a:ext cx="1273175" cy="2076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7360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12700" algn="l" rtl="0" eaLnBrk="0">
                <a:lnSpc>
                  <a:spcPct val="85000"/>
                </a:lnSpc>
                <a:tabLst/>
              </a:pPr>
              <a:r>
                <a:rPr sz="1400" b="1" i="1" kern="0" spc="-10" dirty="0">
                  <a:solidFill>
                    <a:srgbClr val="0E419C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待办助手</a:t>
              </a:r>
              <a:r>
                <a:rPr sz="1400" b="1" i="1" kern="0" spc="-10" dirty="0">
                  <a:solidFill>
                    <a:srgbClr val="C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无响应</a:t>
              </a:r>
              <a:endParaRPr sz="1400" dirty="0">
                <a:latin typeface="SimSun"/>
                <a:ea typeface="SimSun"/>
                <a:cs typeface="SimSun"/>
              </a:endParaRPr>
            </a:p>
          </p:txBody>
        </p:sp>
        <p:pic>
          <p:nvPicPr>
            <p:cNvPr id="204" name="picture 20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600000">
              <a:off x="159154" y="32016"/>
              <a:ext cx="255270" cy="131445"/>
            </a:xfrm>
            <a:prstGeom prst="rect">
              <a:avLst/>
            </a:prstGeom>
          </p:spPr>
        </p:pic>
        <p:pic>
          <p:nvPicPr>
            <p:cNvPr id="206" name="picture 20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1600000">
              <a:off x="1716174" y="19316"/>
              <a:ext cx="250825" cy="127000"/>
            </a:xfrm>
            <a:prstGeom prst="rect">
              <a:avLst/>
            </a:prstGeom>
          </p:spPr>
        </p:pic>
        <p:pic>
          <p:nvPicPr>
            <p:cNvPr id="208" name="picture 20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1600000">
              <a:off x="1618384" y="52324"/>
              <a:ext cx="13334" cy="1273835"/>
            </a:xfrm>
            <a:prstGeom prst="rect">
              <a:avLst/>
            </a:prstGeom>
          </p:spPr>
        </p:pic>
      </p:grpSp>
      <p:pic>
        <p:nvPicPr>
          <p:cNvPr id="210" name="picture 2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4936645" y="3777782"/>
            <a:ext cx="2293944" cy="1500170"/>
          </a:xfrm>
          <a:prstGeom prst="rect">
            <a:avLst/>
          </a:prstGeom>
        </p:spPr>
      </p:pic>
      <p:sp>
        <p:nvSpPr>
          <p:cNvPr id="212" name="textbox 212"/>
          <p:cNvSpPr/>
          <p:nvPr/>
        </p:nvSpPr>
        <p:spPr>
          <a:xfrm>
            <a:off x="10314229" y="2697911"/>
            <a:ext cx="1388744" cy="21640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53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8000"/>
              </a:lnSpc>
              <a:tabLst/>
            </a:pPr>
            <a:r>
              <a:rPr sz="2300" b="1" kern="0" spc="6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钉钉自</a:t>
            </a:r>
            <a:endParaRPr sz="2300" dirty="0">
              <a:latin typeface="SimHei"/>
              <a:ea typeface="SimHei"/>
              <a:cs typeface="SimHei"/>
            </a:endParaRPr>
          </a:p>
          <a:p>
            <a:pPr marL="22859" algn="l" rtl="0" eaLnBrk="0">
              <a:lnSpc>
                <a:spcPct val="88000"/>
              </a:lnSpc>
              <a:spcBef>
                <a:spcPts val="451"/>
              </a:spcBef>
              <a:tabLst/>
            </a:pPr>
            <a:r>
              <a:rPr sz="2300" b="1" kern="0" spc="4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带“更</a:t>
            </a:r>
            <a:endParaRPr sz="2300" dirty="0">
              <a:latin typeface="SimHei"/>
              <a:ea typeface="SimHei"/>
              <a:cs typeface="SimHei"/>
            </a:endParaRPr>
          </a:p>
          <a:p>
            <a:pPr marL="15240" indent="-1905" algn="l" rtl="0" eaLnBrk="0">
              <a:lnSpc>
                <a:spcPct val="99000"/>
              </a:lnSpc>
              <a:spcBef>
                <a:spcPts val="444"/>
              </a:spcBef>
              <a:tabLst/>
            </a:pPr>
            <a:r>
              <a:rPr sz="2300" b="1" kern="0" spc="7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新日程”</a:t>
            </a:r>
            <a:r>
              <a:rPr sz="2300" b="1" kern="0" spc="12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工作流，</a:t>
            </a:r>
            <a:r>
              <a:rPr sz="2300" b="1" kern="0" spc="5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存在</a:t>
            </a:r>
            <a:r>
              <a:rPr sz="2300" b="1" kern="0" spc="50" dirty="0">
                <a:solidFill>
                  <a:srgbClr val="C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逻</a:t>
            </a:r>
            <a:endParaRPr sz="2300" dirty="0">
              <a:latin typeface="SimHei"/>
              <a:ea typeface="SimHei"/>
              <a:cs typeface="SimHei"/>
            </a:endParaRPr>
          </a:p>
          <a:p>
            <a:pPr marL="17145" algn="l" rtl="0" eaLnBrk="0">
              <a:lnSpc>
                <a:spcPct val="88000"/>
              </a:lnSpc>
              <a:spcBef>
                <a:spcPts val="451"/>
              </a:spcBef>
              <a:tabLst/>
            </a:pPr>
            <a:r>
              <a:rPr sz="2300" b="1" kern="0" spc="50" dirty="0">
                <a:solidFill>
                  <a:srgbClr val="C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辑错误</a:t>
            </a:r>
            <a:endParaRPr sz="2300" dirty="0">
              <a:latin typeface="SimHei"/>
              <a:ea typeface="SimHei"/>
              <a:cs typeface="SimHei"/>
            </a:endParaRPr>
          </a:p>
        </p:txBody>
      </p:sp>
      <p:pic>
        <p:nvPicPr>
          <p:cNvPr id="214" name="picture 2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0" y="766762"/>
            <a:ext cx="12192000" cy="190179"/>
          </a:xfrm>
          <a:prstGeom prst="rect">
            <a:avLst/>
          </a:prstGeom>
        </p:spPr>
      </p:pic>
      <p:sp>
        <p:nvSpPr>
          <p:cNvPr id="216" name="textbox 216"/>
          <p:cNvSpPr/>
          <p:nvPr/>
        </p:nvSpPr>
        <p:spPr>
          <a:xfrm>
            <a:off x="4545482" y="2699816"/>
            <a:ext cx="3105150" cy="6991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256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59689" indent="101600" algn="l" rtl="0" eaLnBrk="0">
              <a:lnSpc>
                <a:spcPct val="96000"/>
              </a:lnSpc>
              <a:tabLst/>
            </a:pPr>
            <a:r>
              <a:rPr sz="2300" b="1" kern="0" spc="-8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“新建日程”</a:t>
            </a:r>
            <a:r>
              <a:rPr sz="2300" kern="0" spc="-32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300" b="1" kern="0" spc="-8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工作流：</a:t>
            </a:r>
            <a:r>
              <a:rPr sz="2300" b="1" kern="0" spc="7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多请求</a:t>
            </a:r>
            <a:r>
              <a:rPr sz="2300" b="1" kern="0" spc="70" dirty="0">
                <a:solidFill>
                  <a:srgbClr val="C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仅响应一个</a:t>
            </a:r>
            <a:r>
              <a:rPr sz="2300" b="1" kern="0" spc="7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日程</a:t>
            </a:r>
            <a:endParaRPr sz="2300" dirty="0">
              <a:latin typeface="SimHei"/>
              <a:ea typeface="SimHei"/>
              <a:cs typeface="SimHei"/>
            </a:endParaRPr>
          </a:p>
        </p:txBody>
      </p:sp>
      <p:sp>
        <p:nvSpPr>
          <p:cNvPr id="218" name="textbox 218"/>
          <p:cNvSpPr/>
          <p:nvPr/>
        </p:nvSpPr>
        <p:spPr>
          <a:xfrm>
            <a:off x="980363" y="2697835"/>
            <a:ext cx="2769870" cy="7010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775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6000"/>
              </a:lnSpc>
              <a:tabLst/>
            </a:pPr>
            <a:r>
              <a:rPr sz="2300" b="1" kern="0" spc="8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钉钉已有对话，</a:t>
            </a:r>
            <a:r>
              <a:rPr sz="2300" b="1" kern="0" spc="80" dirty="0">
                <a:solidFill>
                  <a:srgbClr val="C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助手</a:t>
            </a:r>
            <a:r>
              <a:rPr sz="2300" b="1" kern="0" spc="8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针对语言输入</a:t>
            </a:r>
            <a:r>
              <a:rPr sz="2300" b="1" kern="0" spc="80" dirty="0">
                <a:solidFill>
                  <a:srgbClr val="C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无响应</a:t>
            </a:r>
            <a:endParaRPr sz="2300" dirty="0">
              <a:latin typeface="SimHei"/>
              <a:ea typeface="SimHei"/>
              <a:cs typeface="SimHei"/>
            </a:endParaRPr>
          </a:p>
        </p:txBody>
      </p:sp>
      <p:sp>
        <p:nvSpPr>
          <p:cNvPr id="220" name="textbox 220"/>
          <p:cNvSpPr/>
          <p:nvPr/>
        </p:nvSpPr>
        <p:spPr>
          <a:xfrm>
            <a:off x="523955" y="216928"/>
            <a:ext cx="4043679" cy="4679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5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spcBef>
                <a:spcPts val="1"/>
              </a:spcBef>
              <a:tabLst>
                <a:tab pos="14604" algn="l"/>
              </a:tabLst>
            </a:pPr>
            <a:r>
              <a:rPr sz="3200" u="sng" kern="0" spc="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	</a:t>
            </a:r>
            <a:r>
              <a:rPr sz="3200" kern="0" spc="154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3200" u="sng" kern="0" spc="48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 </a:t>
            </a:r>
            <a:r>
              <a:rPr sz="3200" u="sng" kern="0" spc="-4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应用现状</a:t>
            </a:r>
            <a:r>
              <a:rPr sz="3200" kern="0" spc="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</a:t>
            </a:r>
            <a:endParaRPr sz="3200" dirty="0">
              <a:latin typeface="SimHei"/>
              <a:ea typeface="SimHei"/>
              <a:cs typeface="SimHei"/>
            </a:endParaRPr>
          </a:p>
        </p:txBody>
      </p:sp>
      <p:pic>
        <p:nvPicPr>
          <p:cNvPr id="222" name="picture 2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3142759" y="247904"/>
            <a:ext cx="1409501" cy="405320"/>
          </a:xfrm>
          <a:prstGeom prst="rect">
            <a:avLst/>
          </a:prstGeom>
        </p:spPr>
      </p:pic>
      <p:pic>
        <p:nvPicPr>
          <p:cNvPr id="224" name="picture 22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 rot="21600000">
            <a:off x="4485132" y="1955291"/>
            <a:ext cx="3258311" cy="505967"/>
            <a:chOff x="0" y="0"/>
            <a:chExt cx="3258311" cy="505967"/>
          </a:xfrm>
        </p:grpSpPr>
        <p:pic>
          <p:nvPicPr>
            <p:cNvPr id="226" name="picture 226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21600000">
              <a:off x="0" y="0"/>
              <a:ext cx="3258311" cy="505967"/>
            </a:xfrm>
            <a:prstGeom prst="rect">
              <a:avLst/>
            </a:prstGeom>
          </p:spPr>
        </p:pic>
        <p:sp>
          <p:nvSpPr>
            <p:cNvPr id="228" name="textbox 228"/>
            <p:cNvSpPr/>
            <p:nvPr/>
          </p:nvSpPr>
          <p:spPr>
            <a:xfrm>
              <a:off x="-12700" y="-12700"/>
              <a:ext cx="3284220" cy="53149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1005839" algn="l" rtl="0" eaLnBrk="0">
                <a:lnSpc>
                  <a:spcPct val="88000"/>
                </a:lnSpc>
                <a:spcBef>
                  <a:spcPts val="3"/>
                </a:spcBef>
                <a:tabLst>
                  <a:tab pos="1191894" algn="l"/>
                </a:tabLst>
              </a:pPr>
              <a:r>
                <a:rPr sz="2300" kern="0" spc="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	</a:t>
              </a:r>
              <a:r>
                <a:rPr sz="2300" b="1" kern="0" spc="5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痛点二</a:t>
              </a:r>
              <a:r>
                <a:rPr sz="2300" kern="0" spc="5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 </a:t>
              </a:r>
              <a:endParaRPr sz="2300" dirty="0">
                <a:latin typeface="SimHei"/>
                <a:ea typeface="SimHei"/>
                <a:cs typeface="SimHei"/>
              </a:endParaRPr>
            </a:p>
          </p:txBody>
        </p:sp>
        <p:pic>
          <p:nvPicPr>
            <p:cNvPr id="230" name="picture 230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rot="21600000">
              <a:off x="2184450" y="90513"/>
              <a:ext cx="540804" cy="325361"/>
            </a:xfrm>
            <a:prstGeom prst="rect">
              <a:avLst/>
            </a:prstGeom>
          </p:spPr>
        </p:pic>
        <p:pic>
          <p:nvPicPr>
            <p:cNvPr id="232" name="picture 232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 rot="21600000">
              <a:off x="501943" y="90513"/>
              <a:ext cx="491628" cy="312847"/>
            </a:xfrm>
            <a:prstGeom prst="rect">
              <a:avLst/>
            </a:prstGeom>
          </p:spPr>
        </p:pic>
      </p:grpSp>
      <p:grpSp>
        <p:nvGrpSpPr>
          <p:cNvPr id="18" name="group 18"/>
          <p:cNvGrpSpPr/>
          <p:nvPr/>
        </p:nvGrpSpPr>
        <p:grpSpPr>
          <a:xfrm rot="21600000">
            <a:off x="8298180" y="1955291"/>
            <a:ext cx="3160776" cy="505967"/>
            <a:chOff x="0" y="0"/>
            <a:chExt cx="3160776" cy="505967"/>
          </a:xfrm>
        </p:grpSpPr>
        <p:pic>
          <p:nvPicPr>
            <p:cNvPr id="234" name="picture 234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 rot="21600000">
              <a:off x="0" y="0"/>
              <a:ext cx="3160776" cy="505967"/>
            </a:xfrm>
            <a:prstGeom prst="rect">
              <a:avLst/>
            </a:prstGeom>
          </p:spPr>
        </p:pic>
        <p:sp>
          <p:nvSpPr>
            <p:cNvPr id="236" name="textbox 236"/>
            <p:cNvSpPr/>
            <p:nvPr/>
          </p:nvSpPr>
          <p:spPr>
            <a:xfrm>
              <a:off x="-12700" y="-12700"/>
              <a:ext cx="3186429" cy="53149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1005839" algn="l" rtl="0" eaLnBrk="0">
                <a:lnSpc>
                  <a:spcPct val="88000"/>
                </a:lnSpc>
                <a:spcBef>
                  <a:spcPts val="3"/>
                </a:spcBef>
                <a:tabLst>
                  <a:tab pos="1143000" algn="l"/>
                </a:tabLst>
              </a:pPr>
              <a:r>
                <a:rPr sz="2300" kern="0" spc="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	</a:t>
              </a:r>
              <a:r>
                <a:rPr sz="2300" b="1" kern="0" spc="6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痛点三</a:t>
              </a:r>
              <a:r>
                <a:rPr sz="2300" kern="0" spc="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  </a:t>
              </a:r>
              <a:endParaRPr sz="2300" dirty="0">
                <a:latin typeface="SimHei"/>
                <a:ea typeface="SimHei"/>
                <a:cs typeface="SimHei"/>
              </a:endParaRPr>
            </a:p>
          </p:txBody>
        </p:sp>
        <p:pic>
          <p:nvPicPr>
            <p:cNvPr id="238" name="picture 238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rot="21600000">
              <a:off x="2188260" y="90513"/>
              <a:ext cx="540804" cy="325361"/>
            </a:xfrm>
            <a:prstGeom prst="rect">
              <a:avLst/>
            </a:prstGeom>
          </p:spPr>
        </p:pic>
        <p:pic>
          <p:nvPicPr>
            <p:cNvPr id="240" name="picture 240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 rot="21600000">
              <a:off x="452907" y="90513"/>
              <a:ext cx="540791" cy="325361"/>
            </a:xfrm>
            <a:prstGeom prst="rect">
              <a:avLst/>
            </a:prstGeom>
          </p:spPr>
        </p:pic>
      </p:grpSp>
      <p:grpSp>
        <p:nvGrpSpPr>
          <p:cNvPr id="20" name="group 20"/>
          <p:cNvGrpSpPr/>
          <p:nvPr/>
        </p:nvGrpSpPr>
        <p:grpSpPr>
          <a:xfrm rot="21600000">
            <a:off x="800100" y="1955291"/>
            <a:ext cx="3159251" cy="505967"/>
            <a:chOff x="0" y="0"/>
            <a:chExt cx="3159251" cy="505967"/>
          </a:xfrm>
        </p:grpSpPr>
        <p:pic>
          <p:nvPicPr>
            <p:cNvPr id="242" name="picture 242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 rot="21600000">
              <a:off x="0" y="0"/>
              <a:ext cx="3159251" cy="505967"/>
            </a:xfrm>
            <a:prstGeom prst="rect">
              <a:avLst/>
            </a:prstGeom>
          </p:spPr>
        </p:pic>
        <p:sp>
          <p:nvSpPr>
            <p:cNvPr id="244" name="textbox 244"/>
            <p:cNvSpPr/>
            <p:nvPr/>
          </p:nvSpPr>
          <p:spPr>
            <a:xfrm>
              <a:off x="-12700" y="-12700"/>
              <a:ext cx="3185160" cy="53149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1004569" algn="l" rtl="0" eaLnBrk="0">
                <a:lnSpc>
                  <a:spcPct val="88000"/>
                </a:lnSpc>
                <a:spcBef>
                  <a:spcPts val="3"/>
                </a:spcBef>
                <a:tabLst>
                  <a:tab pos="1141730" algn="l"/>
                </a:tabLst>
              </a:pPr>
              <a:r>
                <a:rPr sz="2300" kern="0" spc="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	</a:t>
              </a:r>
              <a:r>
                <a:rPr sz="2300" b="1" kern="0" spc="6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痛点一</a:t>
              </a:r>
              <a:r>
                <a:rPr sz="2300" kern="0" spc="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  </a:t>
              </a:r>
              <a:endParaRPr sz="2300" dirty="0">
                <a:latin typeface="SimHei"/>
                <a:ea typeface="SimHei"/>
                <a:cs typeface="SimHei"/>
              </a:endParaRPr>
            </a:p>
          </p:txBody>
        </p:sp>
        <p:pic>
          <p:nvPicPr>
            <p:cNvPr id="246" name="picture 246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 rot="21600000">
              <a:off x="2186991" y="90513"/>
              <a:ext cx="540803" cy="325361"/>
            </a:xfrm>
            <a:prstGeom prst="rect">
              <a:avLst/>
            </a:prstGeom>
          </p:spPr>
        </p:pic>
        <p:pic>
          <p:nvPicPr>
            <p:cNvPr id="248" name="picture 248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 rot="21600000">
              <a:off x="451637" y="90513"/>
              <a:ext cx="540791" cy="325361"/>
            </a:xfrm>
            <a:prstGeom prst="rect">
              <a:avLst/>
            </a:prstGeom>
          </p:spPr>
        </p:pic>
      </p:grpSp>
      <p:sp>
        <p:nvSpPr>
          <p:cNvPr id="250" name="textbox 250"/>
          <p:cNvSpPr/>
          <p:nvPr/>
        </p:nvSpPr>
        <p:spPr>
          <a:xfrm>
            <a:off x="5315978" y="4098049"/>
            <a:ext cx="1622425" cy="8362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36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990600" algn="l" rtl="0" eaLnBrk="0">
              <a:lnSpc>
                <a:spcPct val="85000"/>
              </a:lnSpc>
              <a:tabLst/>
            </a:pPr>
            <a:r>
              <a:rPr sz="1400" b="1" i="1" kern="0" spc="-40" dirty="0">
                <a:solidFill>
                  <a:srgbClr val="C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多请求</a:t>
            </a:r>
            <a:endParaRPr sz="1400" dirty="0">
              <a:latin typeface="SimSun"/>
              <a:ea typeface="SimSun"/>
              <a:cs typeface="SimSun"/>
            </a:endParaRPr>
          </a:p>
          <a:p>
            <a:pPr algn="l" rtl="0" eaLnBrk="0">
              <a:lnSpc>
                <a:spcPct val="12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2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7000"/>
              </a:lnSpc>
              <a:tabLst/>
            </a:pPr>
            <a:endParaRPr sz="3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spcBef>
                <a:spcPts val="3"/>
              </a:spcBef>
              <a:tabLst/>
            </a:pPr>
            <a:r>
              <a:rPr sz="1400" b="1" i="1" kern="0" spc="-10" dirty="0">
                <a:solidFill>
                  <a:srgbClr val="C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仅响应一个</a:t>
            </a: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endParaRPr sz="1400" dirty="0">
              <a:latin typeface="SimSun"/>
              <a:ea typeface="SimSun"/>
              <a:cs typeface="SimSun"/>
            </a:endParaRPr>
          </a:p>
        </p:txBody>
      </p:sp>
      <p:pic>
        <p:nvPicPr>
          <p:cNvPr id="252" name="picture 25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1600000">
            <a:off x="6241311" y="4820920"/>
            <a:ext cx="674369" cy="95884"/>
          </a:xfrm>
          <a:prstGeom prst="rect">
            <a:avLst/>
          </a:prstGeom>
        </p:spPr>
      </p:pic>
      <p:pic>
        <p:nvPicPr>
          <p:cNvPr id="254" name="picture 254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21600000">
            <a:off x="1360345" y="5481877"/>
            <a:ext cx="1964169" cy="529804"/>
          </a:xfrm>
          <a:prstGeom prst="rect">
            <a:avLst/>
          </a:prstGeom>
        </p:spPr>
      </p:pic>
      <p:pic>
        <p:nvPicPr>
          <p:cNvPr id="256" name="picture 256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21600000">
            <a:off x="5112633" y="5481877"/>
            <a:ext cx="1967006" cy="517174"/>
          </a:xfrm>
          <a:prstGeom prst="rect">
            <a:avLst/>
          </a:prstGeom>
        </p:spPr>
      </p:pic>
      <p:pic>
        <p:nvPicPr>
          <p:cNvPr id="258" name="picture 25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21600000">
            <a:off x="8876713" y="5544361"/>
            <a:ext cx="1964169" cy="467320"/>
          </a:xfrm>
          <a:prstGeom prst="rect">
            <a:avLst/>
          </a:prstGeom>
        </p:spPr>
      </p:pic>
      <p:pic>
        <p:nvPicPr>
          <p:cNvPr id="260" name="picture 26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sp>
        <p:nvSpPr>
          <p:cNvPr id="262" name="rect 262"/>
          <p:cNvSpPr/>
          <p:nvPr/>
        </p:nvSpPr>
        <p:spPr>
          <a:xfrm>
            <a:off x="4790668" y="258686"/>
            <a:ext cx="1293329" cy="412533"/>
          </a:xfrm>
          <a:prstGeom prst="rect">
            <a:avLst/>
          </a:prstGeom>
          <a:solidFill>
            <a:srgbClr val="0E41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4" name="textbox 264"/>
          <p:cNvSpPr/>
          <p:nvPr/>
        </p:nvSpPr>
        <p:spPr>
          <a:xfrm>
            <a:off x="4777968" y="330517"/>
            <a:ext cx="2770504" cy="2844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39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5000"/>
              </a:lnSpc>
              <a:tabLst>
                <a:tab pos="139700" algn="l"/>
              </a:tabLst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	</a:t>
            </a:r>
            <a:r>
              <a:rPr sz="2000" b="1" kern="0" spc="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项目背景</a:t>
            </a:r>
            <a:r>
              <a:rPr sz="2000" kern="0" spc="32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1700" b="1" kern="0" spc="2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技术创新</a:t>
            </a:r>
            <a:r>
              <a:rPr sz="1700" kern="0" spc="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grpSp>
        <p:nvGrpSpPr>
          <p:cNvPr id="22" name="group 22"/>
          <p:cNvGrpSpPr/>
          <p:nvPr/>
        </p:nvGrpSpPr>
        <p:grpSpPr>
          <a:xfrm rot="21600000">
            <a:off x="10443185" y="247084"/>
            <a:ext cx="1310914" cy="422406"/>
            <a:chOff x="0" y="0"/>
            <a:chExt cx="1310914" cy="422406"/>
          </a:xfrm>
        </p:grpSpPr>
        <p:pic>
          <p:nvPicPr>
            <p:cNvPr id="266" name="picture 266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268" name="textbox 268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5000"/>
                </a:lnSpc>
                <a:tabLst/>
              </a:pPr>
              <a:endParaRPr sz="800" dirty="0">
                <a:latin typeface="Arial"/>
                <a:ea typeface="Arial"/>
                <a:cs typeface="Arial"/>
              </a:endParaRPr>
            </a:p>
            <a:p>
              <a:pPr marL="214629" algn="l" rtl="0" eaLnBrk="0">
                <a:lnSpc>
                  <a:spcPct val="90000"/>
                </a:lnSpc>
                <a:spcBef>
                  <a:spcPts val="1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未来展望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grpSp>
        <p:nvGrpSpPr>
          <p:cNvPr id="24" name="group 24"/>
          <p:cNvGrpSpPr/>
          <p:nvPr/>
        </p:nvGrpSpPr>
        <p:grpSpPr>
          <a:xfrm rot="21600000">
            <a:off x="9053805" y="247084"/>
            <a:ext cx="1310913" cy="422406"/>
            <a:chOff x="0" y="0"/>
            <a:chExt cx="1310913" cy="422406"/>
          </a:xfrm>
        </p:grpSpPr>
        <p:pic>
          <p:nvPicPr>
            <p:cNvPr id="270" name="picture 270"/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 rot="21600000">
              <a:off x="0" y="0"/>
              <a:ext cx="1310913" cy="422406"/>
            </a:xfrm>
            <a:prstGeom prst="rect">
              <a:avLst/>
            </a:prstGeom>
          </p:spPr>
        </p:pic>
        <p:sp>
          <p:nvSpPr>
            <p:cNvPr id="272" name="textbox 272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0000"/>
                </a:lnSpc>
                <a:tabLst/>
              </a:pPr>
              <a:endParaRPr sz="800" dirty="0">
                <a:latin typeface="Arial"/>
                <a:ea typeface="Arial"/>
                <a:cs typeface="Arial"/>
              </a:endParaRPr>
            </a:p>
            <a:p>
              <a:pPr marL="217170" algn="l" rtl="0" eaLnBrk="0">
                <a:lnSpc>
                  <a:spcPct val="90000"/>
                </a:lnSpc>
                <a:spcBef>
                  <a:spcPts val="4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应用实际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 rot="21600000">
            <a:off x="7664425" y="247084"/>
            <a:ext cx="1298309" cy="422406"/>
            <a:chOff x="0" y="0"/>
            <a:chExt cx="1298309" cy="422406"/>
          </a:xfrm>
        </p:grpSpPr>
        <p:pic>
          <p:nvPicPr>
            <p:cNvPr id="274" name="picture 274"/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 rot="21600000">
              <a:off x="0" y="0"/>
              <a:ext cx="1298309" cy="422406"/>
            </a:xfrm>
            <a:prstGeom prst="rect">
              <a:avLst/>
            </a:prstGeom>
          </p:spPr>
        </p:pic>
        <p:sp>
          <p:nvSpPr>
            <p:cNvPr id="276" name="textbox 276"/>
            <p:cNvSpPr/>
            <p:nvPr/>
          </p:nvSpPr>
          <p:spPr>
            <a:xfrm>
              <a:off x="-12700" y="-12700"/>
              <a:ext cx="13239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0000"/>
                </a:lnSpc>
                <a:tabLst/>
              </a:pPr>
              <a:endParaRPr sz="800" dirty="0">
                <a:latin typeface="Arial"/>
                <a:ea typeface="Arial"/>
                <a:cs typeface="Arial"/>
              </a:endParaRPr>
            </a:p>
            <a:p>
              <a:pPr marL="217170" algn="l" rtl="0" eaLnBrk="0">
                <a:lnSpc>
                  <a:spcPct val="90000"/>
                </a:lnSpc>
                <a:spcBef>
                  <a:spcPts val="4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应用简介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sp>
        <p:nvSpPr>
          <p:cNvPr id="278" name="textbox 278"/>
          <p:cNvSpPr/>
          <p:nvPr/>
        </p:nvSpPr>
        <p:spPr>
          <a:xfrm>
            <a:off x="8718005" y="4367924"/>
            <a:ext cx="1185544" cy="4171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49246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indent="8889" algn="l" rtl="0" eaLnBrk="0">
              <a:lnSpc>
                <a:spcPct val="93000"/>
              </a:lnSpc>
              <a:tabLst/>
            </a:pPr>
            <a:r>
              <a:rPr sz="1400" b="1" i="1" kern="0" spc="-20" dirty="0">
                <a:solidFill>
                  <a:srgbClr val="C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10月1日的明天</a:t>
            </a:r>
            <a:r>
              <a:rPr sz="1400" b="1" i="1" kern="0" spc="-10" dirty="0">
                <a:solidFill>
                  <a:srgbClr val="C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仍显示10月1日</a:t>
            </a:r>
            <a:endParaRPr sz="1400" dirty="0">
              <a:latin typeface="SimSun"/>
              <a:ea typeface="SimSun"/>
              <a:cs typeface="SimSun"/>
            </a:endParaRPr>
          </a:p>
        </p:txBody>
      </p:sp>
      <p:sp>
        <p:nvSpPr>
          <p:cNvPr id="280" name="path 280"/>
          <p:cNvSpPr/>
          <p:nvPr/>
        </p:nvSpPr>
        <p:spPr>
          <a:xfrm>
            <a:off x="4485132" y="2638044"/>
            <a:ext cx="3261359" cy="1054608"/>
          </a:xfrm>
          <a:custGeom>
            <a:avLst/>
            <a:gdLst/>
            <a:ahLst/>
            <a:cxnLst/>
            <a:rect l="0" t="0" r="0" b="0"/>
            <a:pathLst>
              <a:path w="5135" h="1660">
                <a:moveTo>
                  <a:pt x="0" y="0"/>
                </a:moveTo>
                <a:lnTo>
                  <a:pt x="5135" y="0"/>
                </a:lnTo>
                <a:lnTo>
                  <a:pt x="5135" y="1660"/>
                </a:lnTo>
                <a:lnTo>
                  <a:pt x="0" y="1660"/>
                </a:lnTo>
                <a:lnTo>
                  <a:pt x="0" y="0"/>
                </a:lnTo>
                <a:close/>
              </a:path>
            </a:pathLst>
          </a:custGeom>
          <a:solidFill>
            <a:srgbClr val="0070C0">
              <a:alpha val="5098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82" name="path 282"/>
          <p:cNvSpPr/>
          <p:nvPr/>
        </p:nvSpPr>
        <p:spPr>
          <a:xfrm>
            <a:off x="4485132" y="3617975"/>
            <a:ext cx="3259835" cy="74676"/>
          </a:xfrm>
          <a:custGeom>
            <a:avLst/>
            <a:gdLst/>
            <a:ahLst/>
            <a:cxnLst/>
            <a:rect l="0" t="0" r="0" b="0"/>
            <a:pathLst>
              <a:path w="5133" h="117">
                <a:moveTo>
                  <a:pt x="0" y="117"/>
                </a:moveTo>
                <a:lnTo>
                  <a:pt x="158" y="117"/>
                </a:lnTo>
                <a:lnTo>
                  <a:pt x="132" y="98"/>
                </a:lnTo>
                <a:lnTo>
                  <a:pt x="16" y="98"/>
                </a:lnTo>
                <a:lnTo>
                  <a:pt x="16" y="12"/>
                </a:lnTo>
                <a:lnTo>
                  <a:pt x="0" y="0"/>
                </a:lnTo>
                <a:lnTo>
                  <a:pt x="0" y="117"/>
                </a:lnTo>
              </a:path>
              <a:path w="5133" h="117">
                <a:moveTo>
                  <a:pt x="5133" y="117"/>
                </a:moveTo>
                <a:lnTo>
                  <a:pt x="4977" y="117"/>
                </a:lnTo>
                <a:lnTo>
                  <a:pt x="5003" y="98"/>
                </a:lnTo>
                <a:lnTo>
                  <a:pt x="5116" y="98"/>
                </a:lnTo>
                <a:lnTo>
                  <a:pt x="5116" y="12"/>
                </a:lnTo>
                <a:lnTo>
                  <a:pt x="5133" y="0"/>
                </a:lnTo>
                <a:lnTo>
                  <a:pt x="5133" y="117"/>
                </a:lnTo>
              </a:path>
            </a:pathLst>
          </a:custGeom>
          <a:solidFill>
            <a:srgbClr val="0070C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84" name="picture 284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 rot="21600000">
            <a:off x="5335904" y="3928109"/>
            <a:ext cx="1588770" cy="153034"/>
          </a:xfrm>
          <a:prstGeom prst="rect">
            <a:avLst/>
          </a:prstGeom>
        </p:spPr>
      </p:pic>
      <p:sp>
        <p:nvSpPr>
          <p:cNvPr id="286" name="path 286"/>
          <p:cNvSpPr/>
          <p:nvPr/>
        </p:nvSpPr>
        <p:spPr>
          <a:xfrm>
            <a:off x="4485132" y="2638044"/>
            <a:ext cx="3153155" cy="74676"/>
          </a:xfrm>
          <a:custGeom>
            <a:avLst/>
            <a:gdLst/>
            <a:ahLst/>
            <a:cxnLst/>
            <a:rect l="0" t="0" r="0" b="0"/>
            <a:pathLst>
              <a:path w="4965" h="117">
                <a:moveTo>
                  <a:pt x="0" y="0"/>
                </a:moveTo>
                <a:lnTo>
                  <a:pt x="158" y="0"/>
                </a:lnTo>
                <a:lnTo>
                  <a:pt x="132" y="19"/>
                </a:lnTo>
                <a:lnTo>
                  <a:pt x="16" y="19"/>
                </a:lnTo>
                <a:lnTo>
                  <a:pt x="16" y="105"/>
                </a:lnTo>
                <a:lnTo>
                  <a:pt x="0" y="117"/>
                </a:lnTo>
                <a:lnTo>
                  <a:pt x="0" y="0"/>
                </a:lnTo>
              </a:path>
              <a:path w="4965" h="117">
                <a:moveTo>
                  <a:pt x="4965" y="0"/>
                </a:moveTo>
                <a:lnTo>
                  <a:pt x="4807" y="0"/>
                </a:lnTo>
                <a:lnTo>
                  <a:pt x="4833" y="19"/>
                </a:lnTo>
                <a:lnTo>
                  <a:pt x="4948" y="19"/>
                </a:lnTo>
                <a:lnTo>
                  <a:pt x="4948" y="105"/>
                </a:lnTo>
                <a:lnTo>
                  <a:pt x="4965" y="117"/>
                </a:lnTo>
                <a:lnTo>
                  <a:pt x="4965" y="0"/>
                </a:lnTo>
              </a:path>
            </a:pathLst>
          </a:custGeom>
          <a:solidFill>
            <a:srgbClr val="0070C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88" name="path 288"/>
          <p:cNvSpPr/>
          <p:nvPr/>
        </p:nvSpPr>
        <p:spPr>
          <a:xfrm>
            <a:off x="800100" y="2638044"/>
            <a:ext cx="3151632" cy="74676"/>
          </a:xfrm>
          <a:custGeom>
            <a:avLst/>
            <a:gdLst/>
            <a:ahLst/>
            <a:cxnLst/>
            <a:rect l="0" t="0" r="0" b="0"/>
            <a:pathLst>
              <a:path w="4963" h="117">
                <a:moveTo>
                  <a:pt x="0" y="0"/>
                </a:moveTo>
                <a:lnTo>
                  <a:pt x="158" y="0"/>
                </a:lnTo>
                <a:lnTo>
                  <a:pt x="131" y="19"/>
                </a:lnTo>
                <a:lnTo>
                  <a:pt x="16" y="19"/>
                </a:lnTo>
                <a:lnTo>
                  <a:pt x="16" y="105"/>
                </a:lnTo>
                <a:lnTo>
                  <a:pt x="0" y="117"/>
                </a:lnTo>
                <a:lnTo>
                  <a:pt x="0" y="0"/>
                </a:lnTo>
              </a:path>
              <a:path w="4963" h="117">
                <a:moveTo>
                  <a:pt x="4963" y="0"/>
                </a:moveTo>
                <a:lnTo>
                  <a:pt x="4804" y="0"/>
                </a:lnTo>
                <a:lnTo>
                  <a:pt x="4831" y="19"/>
                </a:lnTo>
                <a:lnTo>
                  <a:pt x="4946" y="19"/>
                </a:lnTo>
                <a:lnTo>
                  <a:pt x="4946" y="105"/>
                </a:lnTo>
                <a:lnTo>
                  <a:pt x="4963" y="117"/>
                </a:lnTo>
                <a:lnTo>
                  <a:pt x="4963" y="0"/>
                </a:lnTo>
              </a:path>
            </a:pathLst>
          </a:custGeom>
          <a:solidFill>
            <a:srgbClr val="0070C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0" name="textbox 290"/>
          <p:cNvSpPr/>
          <p:nvPr/>
        </p:nvSpPr>
        <p:spPr>
          <a:xfrm>
            <a:off x="857464" y="4854968"/>
            <a:ext cx="1244600" cy="2076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36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5000"/>
              </a:lnSpc>
              <a:tabLst/>
            </a:pPr>
            <a:r>
              <a:rPr sz="1400" b="1" i="1" kern="0" spc="-50" dirty="0">
                <a:solidFill>
                  <a:srgbClr val="0E419C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日历助手</a:t>
            </a:r>
            <a:r>
              <a:rPr sz="1400" b="1" i="1" kern="0" spc="-50" dirty="0">
                <a:solidFill>
                  <a:srgbClr val="C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无响应</a:t>
            </a:r>
            <a:endParaRPr sz="1400" dirty="0">
              <a:latin typeface="SimSun"/>
              <a:ea typeface="SimSun"/>
              <a:cs typeface="SimSun"/>
            </a:endParaRPr>
          </a:p>
        </p:txBody>
      </p:sp>
      <p:graphicFrame>
        <p:nvGraphicFramePr>
          <p:cNvPr id="292" name="table 292"/>
          <p:cNvGraphicFramePr>
            <a:graphicFrameLocks noGrp="1"/>
          </p:cNvGraphicFramePr>
          <p:nvPr/>
        </p:nvGraphicFramePr>
        <p:xfrm>
          <a:off x="9808209" y="5271134"/>
          <a:ext cx="424180" cy="218439"/>
        </p:xfrm>
        <a:graphic>
          <a:graphicData uri="http://schemas.openxmlformats.org/drawingml/2006/table">
            <a:tbl>
              <a:tblPr/>
              <a:tblGrid>
                <a:gridCol w="424180"/>
              </a:tblGrid>
              <a:tr h="20573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94" name="table 294"/>
          <p:cNvGraphicFramePr>
            <a:graphicFrameLocks noGrp="1"/>
          </p:cNvGraphicFramePr>
          <p:nvPr/>
        </p:nvGraphicFramePr>
        <p:xfrm>
          <a:off x="8333104" y="3480434"/>
          <a:ext cx="530225" cy="142875"/>
        </p:xfrm>
        <a:graphic>
          <a:graphicData uri="http://schemas.openxmlformats.org/drawingml/2006/table">
            <a:tbl>
              <a:tblPr/>
              <a:tblGrid>
                <a:gridCol w="530225"/>
              </a:tblGrid>
              <a:tr h="130175">
                <a:tc>
                  <a:txBody>
                    <a:bodyPr/>
                    <a:lstStyle/>
                    <a:p>
                      <a:pPr algn="l" rtl="0" eaLnBrk="0">
                        <a:lnSpc>
                          <a:spcPts val="1075"/>
                        </a:lnSpc>
                        <a:tabLst/>
                      </a:pPr>
                      <a:endParaRPr sz="8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6" name="path 296"/>
          <p:cNvSpPr/>
          <p:nvPr/>
        </p:nvSpPr>
        <p:spPr>
          <a:xfrm>
            <a:off x="800100" y="3617975"/>
            <a:ext cx="100583" cy="74676"/>
          </a:xfrm>
          <a:custGeom>
            <a:avLst/>
            <a:gdLst/>
            <a:ahLst/>
            <a:cxnLst/>
            <a:rect l="0" t="0" r="0" b="0"/>
            <a:pathLst>
              <a:path w="158" h="117">
                <a:moveTo>
                  <a:pt x="0" y="117"/>
                </a:moveTo>
                <a:lnTo>
                  <a:pt x="158" y="117"/>
                </a:lnTo>
                <a:lnTo>
                  <a:pt x="131" y="98"/>
                </a:lnTo>
                <a:lnTo>
                  <a:pt x="16" y="98"/>
                </a:lnTo>
                <a:lnTo>
                  <a:pt x="16" y="12"/>
                </a:lnTo>
                <a:lnTo>
                  <a:pt x="0" y="0"/>
                </a:lnTo>
                <a:lnTo>
                  <a:pt x="0" y="117"/>
                </a:lnTo>
              </a:path>
            </a:pathLst>
          </a:custGeom>
          <a:solidFill>
            <a:srgbClr val="0070C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8" name="path 298"/>
          <p:cNvSpPr/>
          <p:nvPr/>
        </p:nvSpPr>
        <p:spPr>
          <a:xfrm>
            <a:off x="800100" y="2638044"/>
            <a:ext cx="3151632" cy="1054608"/>
          </a:xfrm>
          <a:custGeom>
            <a:avLst/>
            <a:gdLst/>
            <a:ahLst/>
            <a:cxnLst/>
            <a:rect l="0" t="0" r="0" b="0"/>
            <a:pathLst>
              <a:path w="4963" h="1660">
                <a:moveTo>
                  <a:pt x="0" y="0"/>
                </a:moveTo>
                <a:lnTo>
                  <a:pt x="4963" y="0"/>
                </a:lnTo>
                <a:lnTo>
                  <a:pt x="4963" y="1660"/>
                </a:lnTo>
                <a:lnTo>
                  <a:pt x="0" y="1660"/>
                </a:lnTo>
                <a:lnTo>
                  <a:pt x="0" y="0"/>
                </a:lnTo>
                <a:close/>
              </a:path>
            </a:pathLst>
          </a:custGeom>
          <a:solidFill>
            <a:srgbClr val="0070C0">
              <a:alpha val="5098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0" name="path 300"/>
          <p:cNvSpPr/>
          <p:nvPr/>
        </p:nvSpPr>
        <p:spPr>
          <a:xfrm>
            <a:off x="3851148" y="3617975"/>
            <a:ext cx="100583" cy="74676"/>
          </a:xfrm>
          <a:custGeom>
            <a:avLst/>
            <a:gdLst/>
            <a:ahLst/>
            <a:cxnLst/>
            <a:rect l="0" t="0" r="0" b="0"/>
            <a:pathLst>
              <a:path w="158" h="117">
                <a:moveTo>
                  <a:pt x="158" y="117"/>
                </a:moveTo>
                <a:lnTo>
                  <a:pt x="0" y="117"/>
                </a:lnTo>
                <a:lnTo>
                  <a:pt x="26" y="98"/>
                </a:lnTo>
                <a:lnTo>
                  <a:pt x="141" y="98"/>
                </a:lnTo>
                <a:lnTo>
                  <a:pt x="141" y="12"/>
                </a:lnTo>
                <a:lnTo>
                  <a:pt x="158" y="0"/>
                </a:lnTo>
                <a:lnTo>
                  <a:pt x="158" y="117"/>
                </a:lnTo>
              </a:path>
            </a:pathLst>
          </a:custGeom>
          <a:solidFill>
            <a:srgbClr val="0070C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2" name="path 302"/>
          <p:cNvSpPr/>
          <p:nvPr/>
        </p:nvSpPr>
        <p:spPr>
          <a:xfrm>
            <a:off x="11350752" y="2638044"/>
            <a:ext cx="100583" cy="74676"/>
          </a:xfrm>
          <a:custGeom>
            <a:avLst/>
            <a:gdLst/>
            <a:ahLst/>
            <a:cxnLst/>
            <a:rect l="0" t="0" r="0" b="0"/>
            <a:pathLst>
              <a:path w="158" h="117">
                <a:moveTo>
                  <a:pt x="158" y="0"/>
                </a:moveTo>
                <a:lnTo>
                  <a:pt x="0" y="0"/>
                </a:lnTo>
                <a:lnTo>
                  <a:pt x="26" y="19"/>
                </a:lnTo>
                <a:lnTo>
                  <a:pt x="141" y="19"/>
                </a:lnTo>
                <a:lnTo>
                  <a:pt x="141" y="105"/>
                </a:lnTo>
                <a:lnTo>
                  <a:pt x="158" y="117"/>
                </a:lnTo>
                <a:lnTo>
                  <a:pt x="158" y="0"/>
                </a:lnTo>
              </a:path>
            </a:pathLst>
          </a:custGeom>
          <a:solidFill>
            <a:srgbClr val="0070C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4" name="path 304"/>
          <p:cNvSpPr/>
          <p:nvPr/>
        </p:nvSpPr>
        <p:spPr>
          <a:xfrm>
            <a:off x="11350752" y="5102352"/>
            <a:ext cx="100583" cy="74676"/>
          </a:xfrm>
          <a:custGeom>
            <a:avLst/>
            <a:gdLst/>
            <a:ahLst/>
            <a:cxnLst/>
            <a:rect l="0" t="0" r="0" b="0"/>
            <a:pathLst>
              <a:path w="158" h="117">
                <a:moveTo>
                  <a:pt x="158" y="117"/>
                </a:moveTo>
                <a:lnTo>
                  <a:pt x="0" y="117"/>
                </a:lnTo>
                <a:lnTo>
                  <a:pt x="26" y="98"/>
                </a:lnTo>
                <a:lnTo>
                  <a:pt x="141" y="98"/>
                </a:lnTo>
                <a:lnTo>
                  <a:pt x="141" y="11"/>
                </a:lnTo>
                <a:lnTo>
                  <a:pt x="158" y="0"/>
                </a:lnTo>
                <a:lnTo>
                  <a:pt x="158" y="117"/>
                </a:lnTo>
              </a:path>
            </a:pathLst>
          </a:custGeom>
          <a:solidFill>
            <a:srgbClr val="0070C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picture 3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6200" y="1074420"/>
            <a:ext cx="12039600" cy="4931663"/>
          </a:xfrm>
          <a:prstGeom prst="rect">
            <a:avLst/>
          </a:prstGeom>
        </p:spPr>
      </p:pic>
      <p:pic>
        <p:nvPicPr>
          <p:cNvPr id="308" name="picture 3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6263704"/>
            <a:ext cx="12192000" cy="594295"/>
          </a:xfrm>
          <a:prstGeom prst="rect">
            <a:avLst/>
          </a:prstGeom>
        </p:spPr>
      </p:pic>
      <p:pic>
        <p:nvPicPr>
          <p:cNvPr id="310" name="picture 3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766762"/>
            <a:ext cx="12192000" cy="190179"/>
          </a:xfrm>
          <a:prstGeom prst="rect">
            <a:avLst/>
          </a:prstGeom>
        </p:spPr>
      </p:pic>
      <p:sp>
        <p:nvSpPr>
          <p:cNvPr id="312" name="textbox 312"/>
          <p:cNvSpPr/>
          <p:nvPr/>
        </p:nvSpPr>
        <p:spPr>
          <a:xfrm>
            <a:off x="523955" y="216928"/>
            <a:ext cx="4043679" cy="4622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835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8000"/>
              </a:lnSpc>
              <a:tabLst>
                <a:tab pos="14604" algn="l"/>
              </a:tabLst>
            </a:pPr>
            <a:r>
              <a:rPr sz="2700" u="sng" kern="0" spc="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	</a:t>
            </a:r>
            <a:r>
              <a:rPr sz="2700" kern="0" spc="22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</a:t>
            </a:r>
            <a:r>
              <a:rPr sz="2700" u="sng" kern="0" spc="-39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 </a:t>
            </a:r>
            <a:r>
              <a:rPr sz="2700" u="sng" kern="0" spc="6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总设计思路</a:t>
            </a:r>
            <a:r>
              <a:rPr sz="2700" kern="0" spc="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</a:t>
            </a:r>
            <a:endParaRPr sz="2700" dirty="0">
              <a:latin typeface="SimHei"/>
              <a:ea typeface="SimHei"/>
              <a:cs typeface="SimHei"/>
            </a:endParaRPr>
          </a:p>
        </p:txBody>
      </p:sp>
      <p:pic>
        <p:nvPicPr>
          <p:cNvPr id="314" name="picture 3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142099" y="247904"/>
            <a:ext cx="1409501" cy="405320"/>
          </a:xfrm>
          <a:prstGeom prst="rect">
            <a:avLst/>
          </a:prstGeom>
        </p:spPr>
      </p:pic>
      <p:pic>
        <p:nvPicPr>
          <p:cNvPr id="316" name="picture 3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pic>
        <p:nvPicPr>
          <p:cNvPr id="318" name="picture 3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0443185" y="247084"/>
            <a:ext cx="1310914" cy="422406"/>
          </a:xfrm>
          <a:prstGeom prst="rect">
            <a:avLst/>
          </a:prstGeom>
        </p:spPr>
      </p:pic>
      <p:pic>
        <p:nvPicPr>
          <p:cNvPr id="320" name="picture 3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9053805" y="247084"/>
            <a:ext cx="1310913" cy="422406"/>
          </a:xfrm>
          <a:prstGeom prst="rect">
            <a:avLst/>
          </a:prstGeom>
        </p:spPr>
      </p:pic>
      <p:sp>
        <p:nvSpPr>
          <p:cNvPr id="322" name="rect 322"/>
          <p:cNvSpPr/>
          <p:nvPr/>
        </p:nvSpPr>
        <p:spPr>
          <a:xfrm>
            <a:off x="6289903" y="255511"/>
            <a:ext cx="1293329" cy="412533"/>
          </a:xfrm>
          <a:prstGeom prst="rect">
            <a:avLst/>
          </a:prstGeom>
          <a:solidFill>
            <a:srgbClr val="0E41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24" name="picture 3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7664425" y="247084"/>
            <a:ext cx="1298309" cy="422406"/>
          </a:xfrm>
          <a:prstGeom prst="rect">
            <a:avLst/>
          </a:prstGeom>
        </p:spPr>
      </p:pic>
      <p:sp>
        <p:nvSpPr>
          <p:cNvPr id="326" name="textbox 326"/>
          <p:cNvSpPr/>
          <p:nvPr/>
        </p:nvSpPr>
        <p:spPr>
          <a:xfrm>
            <a:off x="6277203" y="316954"/>
            <a:ext cx="5291454" cy="2914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8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>
                <a:tab pos="153670" algn="l"/>
              </a:tabLst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	</a:t>
            </a:r>
            <a:r>
              <a:rPr sz="2000" b="1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技术创新</a:t>
            </a:r>
            <a:r>
              <a:rPr sz="2000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应用简介</a:t>
            </a:r>
            <a:r>
              <a:rPr sz="1700" kern="0" spc="10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应用实际</a:t>
            </a:r>
            <a:r>
              <a:rPr sz="1700" kern="0" spc="9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未来展望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pic>
        <p:nvPicPr>
          <p:cNvPr id="328" name="picture 3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 rot="21600000">
            <a:off x="4885081" y="259644"/>
            <a:ext cx="1310914" cy="422406"/>
            <a:chOff x="0" y="0"/>
            <a:chExt cx="1310914" cy="422406"/>
          </a:xfrm>
        </p:grpSpPr>
        <p:pic>
          <p:nvPicPr>
            <p:cNvPr id="330" name="picture 33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332" name="textbox 332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5265" algn="l" rtl="0" eaLnBrk="0">
                <a:lnSpc>
                  <a:spcPct val="90000"/>
                </a:lnSpc>
                <a:spcBef>
                  <a:spcPts val="6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项目背景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sp>
        <p:nvSpPr>
          <p:cNvPr id="334" name="textbox 334"/>
          <p:cNvSpPr/>
          <p:nvPr/>
        </p:nvSpPr>
        <p:spPr>
          <a:xfrm>
            <a:off x="4628769" y="6167564"/>
            <a:ext cx="2945764" cy="2254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8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1500" b="1" kern="0" spc="-10" dirty="0">
                <a:solidFill>
                  <a:srgbClr val="2E75B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图</a:t>
            </a:r>
            <a:r>
              <a:rPr sz="1500" b="1" kern="0" spc="-10" dirty="0">
                <a:solidFill>
                  <a:srgbClr val="2E75B6">
                    <a:alpha val="100000"/>
                  </a:srgbClr>
                </a:solidFill>
                <a:latin typeface="Arial"/>
                <a:ea typeface="Arial"/>
                <a:cs typeface="Arial"/>
              </a:rPr>
              <a:t>1   “</a:t>
            </a:r>
            <a:r>
              <a:rPr sz="1500" b="1" kern="0" spc="-240" dirty="0">
                <a:solidFill>
                  <a:srgbClr val="2E75B6">
                    <a:alpha val="100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1500" b="1" kern="0" spc="-10" dirty="0">
                <a:solidFill>
                  <a:srgbClr val="2E75B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日程规划</a:t>
            </a:r>
            <a:r>
              <a:rPr sz="1500" b="1" kern="0" spc="-20" dirty="0">
                <a:solidFill>
                  <a:srgbClr val="2E75B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精灵</a:t>
            </a:r>
            <a:r>
              <a:rPr sz="1500" b="1" kern="0" spc="-20" dirty="0">
                <a:solidFill>
                  <a:srgbClr val="2E75B6">
                    <a:alpha val="100000"/>
                  </a:srgbClr>
                </a:solidFill>
                <a:latin typeface="Arial"/>
                <a:ea typeface="Arial"/>
                <a:cs typeface="Arial"/>
              </a:rPr>
              <a:t>”</a:t>
            </a:r>
            <a:r>
              <a:rPr sz="1500" b="1" kern="0" spc="-20" dirty="0">
                <a:solidFill>
                  <a:srgbClr val="2E75B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总设计思路图</a:t>
            </a:r>
            <a:endParaRPr sz="1500" dirty="0">
              <a:latin typeface="Microsoft YaHei"/>
              <a:ea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6" name="table 336"/>
          <p:cNvGraphicFramePr>
            <a:graphicFrameLocks noGrp="1"/>
          </p:cNvGraphicFramePr>
          <p:nvPr/>
        </p:nvGraphicFramePr>
        <p:xfrm>
          <a:off x="3954144" y="968375"/>
          <a:ext cx="7844790" cy="2540000"/>
        </p:xfrm>
        <a:graphic>
          <a:graphicData uri="http://schemas.openxmlformats.org/drawingml/2006/table">
            <a:tbl>
              <a:tblPr/>
              <a:tblGrid>
                <a:gridCol w="4841875"/>
                <a:gridCol w="3002914"/>
              </a:tblGrid>
              <a:tr h="25400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r" rtl="0" eaLnBrk="0">
                        <a:lnSpc>
                          <a:spcPts val="1187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b="1" kern="0" spc="-1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图</a:t>
                      </a:r>
                      <a:r>
                        <a:rPr sz="900" b="1" kern="0" spc="-1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2  </a:t>
                      </a:r>
                      <a:r>
                        <a:rPr sz="900" b="1" kern="0" spc="-1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“AI </a:t>
                      </a:r>
                      <a:r>
                        <a:rPr sz="900" b="1" kern="0" spc="-1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决策</a:t>
                      </a:r>
                      <a:r>
                        <a:rPr sz="900" b="1" kern="0" spc="-1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+</a:t>
                      </a:r>
                      <a:r>
                        <a:rPr sz="900" b="1" kern="0" spc="-1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代码规范化变量</a:t>
                      </a:r>
                      <a:r>
                        <a:rPr sz="900" b="1" kern="0" spc="-1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+</a:t>
                      </a:r>
                      <a:r>
                        <a:rPr sz="900" b="1" kern="0" spc="-1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模块执行</a:t>
                      </a:r>
                      <a:r>
                        <a:rPr sz="900" b="1" kern="0" spc="-1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”</a:t>
                      </a:r>
                      <a:r>
                        <a:rPr sz="9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开发思想</a:t>
                      </a:r>
                      <a:r>
                        <a:rPr sz="900" b="1" kern="0" spc="-1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的控制流</a:t>
                      </a:r>
                      <a:r>
                        <a:rPr sz="900" b="1" kern="0" spc="-2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程图（以</a:t>
                      </a:r>
                      <a:r>
                        <a:rPr sz="900" b="1" kern="0" spc="-2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“</a:t>
                      </a:r>
                      <a:r>
                        <a:rPr sz="900" b="1" kern="0" spc="-2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空闲时间推荐器</a:t>
                      </a:r>
                      <a:r>
                        <a:rPr sz="900" b="1" kern="0" spc="-2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”</a:t>
                      </a:r>
                      <a:r>
                        <a:rPr sz="900" b="1" kern="0" spc="-2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为例）</a:t>
                      </a:r>
                      <a:endParaRPr sz="900" dirty="0">
                        <a:latin typeface="Microsoft YaHei"/>
                        <a:ea typeface="Microsoft YaHei"/>
                        <a:cs typeface="Microsoft YaHei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5482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5482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482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225425" indent="-67944" algn="l" rtl="0" eaLnBrk="0">
                        <a:lnSpc>
                          <a:spcPct val="104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b="1" kern="0" spc="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图</a:t>
                      </a:r>
                      <a:r>
                        <a:rPr sz="900" b="1" kern="0" spc="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3  </a:t>
                      </a:r>
                      <a:r>
                        <a:rPr sz="900" b="1" kern="0" spc="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“AI </a:t>
                      </a:r>
                      <a:r>
                        <a:rPr sz="900" b="1" kern="0" spc="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决策</a:t>
                      </a:r>
                      <a:r>
                        <a:rPr sz="900" b="1" kern="0" spc="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+</a:t>
                      </a:r>
                      <a:r>
                        <a:rPr sz="900" b="1" kern="0" spc="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代码规范化变量</a:t>
                      </a:r>
                      <a:r>
                        <a:rPr sz="900" b="1" kern="0" spc="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+</a:t>
                      </a:r>
                      <a:r>
                        <a:rPr sz="900" b="1" kern="0" spc="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模块执</a:t>
                      </a:r>
                      <a:r>
                        <a:rPr sz="900" b="1" kern="0" spc="-1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行</a:t>
                      </a:r>
                      <a:r>
                        <a:rPr sz="900" b="1" kern="0" spc="-1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”</a:t>
                      </a:r>
                      <a:r>
                        <a:rPr sz="9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轻量级思想</a:t>
                      </a:r>
                      <a:r>
                        <a:rPr sz="900" b="1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 </a:t>
                      </a:r>
                      <a:r>
                        <a:rPr sz="900" b="1" kern="0" spc="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应用流程图（以“课表导入日程”部分控制</a:t>
                      </a:r>
                      <a:r>
                        <a:rPr sz="900" b="1" kern="0" spc="-1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为例）</a:t>
                      </a:r>
                      <a:endParaRPr sz="900" dirty="0">
                        <a:latin typeface="Microsoft YaHei"/>
                        <a:ea typeface="Microsoft YaHei"/>
                        <a:cs typeface="Microsoft YaHei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5482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482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482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38" name="picture 3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52754" y="3838575"/>
            <a:ext cx="2596515" cy="2619023"/>
          </a:xfrm>
          <a:prstGeom prst="rect">
            <a:avLst/>
          </a:prstGeom>
        </p:spPr>
      </p:pic>
      <p:pic>
        <p:nvPicPr>
          <p:cNvPr id="340" name="picture 3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6263704"/>
            <a:ext cx="12192000" cy="594295"/>
          </a:xfrm>
          <a:prstGeom prst="rect">
            <a:avLst/>
          </a:prstGeom>
        </p:spPr>
      </p:pic>
      <p:graphicFrame>
        <p:nvGraphicFramePr>
          <p:cNvPr id="342" name="table 342"/>
          <p:cNvGraphicFramePr>
            <a:graphicFrameLocks noGrp="1"/>
          </p:cNvGraphicFramePr>
          <p:nvPr/>
        </p:nvGraphicFramePr>
        <p:xfrm>
          <a:off x="3954144" y="3735704"/>
          <a:ext cx="7845425" cy="2539365"/>
        </p:xfrm>
        <a:graphic>
          <a:graphicData uri="http://schemas.openxmlformats.org/drawingml/2006/table">
            <a:tbl>
              <a:tblPr/>
              <a:tblGrid>
                <a:gridCol w="4724400"/>
                <a:gridCol w="3121025"/>
              </a:tblGrid>
              <a:tr h="17887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5482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5482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5482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482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505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873125" algn="l" rtl="0" eaLnBrk="0">
                        <a:lnSpc>
                          <a:spcPct val="87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1200" b="1" kern="0" spc="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图</a:t>
                      </a:r>
                      <a:r>
                        <a:rPr sz="1200" b="1" kern="0" spc="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4 </a:t>
                      </a:r>
                      <a:r>
                        <a:rPr sz="1200" b="1" kern="0" spc="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“课表导入日程”工</a:t>
                      </a:r>
                      <a:r>
                        <a:rPr sz="1200" b="1" kern="0" spc="-1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作流的</a:t>
                      </a:r>
                      <a:r>
                        <a:rPr sz="1200" b="1" kern="0" spc="-1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宏观循环嵌套</a:t>
                      </a:r>
                      <a:endParaRPr sz="1200" dirty="0">
                        <a:latin typeface="Microsoft YaHei"/>
                        <a:ea typeface="Microsoft YaHei"/>
                        <a:cs typeface="Microsoft YaHei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sz="4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996439" algn="l" rtl="0" eaLnBrk="0">
                        <a:lnSpc>
                          <a:spcPct val="86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1200" b="1" kern="0" spc="-1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控制流程图</a:t>
                      </a:r>
                      <a:endParaRPr sz="1200" dirty="0">
                        <a:latin typeface="Microsoft YaHei"/>
                        <a:ea typeface="Microsoft YaHei"/>
                        <a:cs typeface="Microsoft YaHei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5482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5482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sz="6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693419" indent="-402590" algn="l" rtl="0" eaLnBrk="0">
                        <a:lnSpc>
                          <a:spcPct val="122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1200" b="1" kern="0" spc="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图</a:t>
                      </a:r>
                      <a:r>
                        <a:rPr sz="1200" b="1" kern="0" spc="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5</a:t>
                      </a:r>
                      <a:r>
                        <a:rPr sz="1200" b="1" kern="0" spc="16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sz="1200" b="1" kern="0" spc="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“</a:t>
                      </a:r>
                      <a:r>
                        <a:rPr sz="1200" b="1" kern="0" spc="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课表导入日程</a:t>
                      </a:r>
                      <a:r>
                        <a:rPr sz="1200" b="1" kern="0" spc="-1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”</a:t>
                      </a:r>
                      <a:r>
                        <a:rPr sz="1200" b="1" kern="0" spc="-1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工作流模块内的</a:t>
                      </a:r>
                      <a:r>
                        <a:rPr sz="1200" b="1" kern="0" spc="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    </a:t>
                      </a:r>
                      <a:r>
                        <a:rPr sz="1200" b="1" kern="0" spc="0" dirty="0">
                          <a:solidFill>
                            <a:srgbClr val="ED7D31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微观公式代码嵌入</a:t>
                      </a:r>
                      <a:r>
                        <a:rPr sz="1200" b="1" kern="0" spc="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流</a:t>
                      </a:r>
                      <a:r>
                        <a:rPr sz="1200" b="1" kern="0" spc="-10" dirty="0">
                          <a:solidFill>
                            <a:srgbClr val="2E75B6">
                              <a:alpha val="100000"/>
                            </a:srgbClr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程图</a:t>
                      </a:r>
                      <a:endParaRPr sz="1200" dirty="0">
                        <a:latin typeface="Microsoft YaHei"/>
                        <a:ea typeface="Microsoft YaHei"/>
                        <a:cs typeface="Microsoft YaHei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5482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5482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44" name="table 344"/>
          <p:cNvGraphicFramePr>
            <a:graphicFrameLocks noGrp="1"/>
          </p:cNvGraphicFramePr>
          <p:nvPr/>
        </p:nvGraphicFramePr>
        <p:xfrm>
          <a:off x="4064000" y="3831590"/>
          <a:ext cx="4642484" cy="2356485"/>
        </p:xfrm>
        <a:graphic>
          <a:graphicData uri="http://schemas.openxmlformats.org/drawingml/2006/table">
            <a:tbl>
              <a:tblPr/>
              <a:tblGrid>
                <a:gridCol w="4642484"/>
              </a:tblGrid>
              <a:tr h="235013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E75B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46" name="picture 3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006595" y="1007364"/>
            <a:ext cx="4771643" cy="2292095"/>
          </a:xfrm>
          <a:prstGeom prst="rect">
            <a:avLst/>
          </a:prstGeom>
        </p:spPr>
      </p:pic>
      <p:pic>
        <p:nvPicPr>
          <p:cNvPr id="348" name="picture 3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102608" y="3896867"/>
            <a:ext cx="4556759" cy="1627632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 rot="21600000">
            <a:off x="451104" y="1092250"/>
            <a:ext cx="2597696" cy="2559312"/>
            <a:chOff x="0" y="0"/>
            <a:chExt cx="2597696" cy="2559312"/>
          </a:xfrm>
        </p:grpSpPr>
        <p:pic>
          <p:nvPicPr>
            <p:cNvPr id="350" name="picture 35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1181" y="0"/>
              <a:ext cx="2596515" cy="2559312"/>
            </a:xfrm>
            <a:prstGeom prst="rect">
              <a:avLst/>
            </a:prstGeom>
          </p:spPr>
        </p:pic>
        <p:sp>
          <p:nvSpPr>
            <p:cNvPr id="352" name="textbox 352"/>
            <p:cNvSpPr/>
            <p:nvPr/>
          </p:nvSpPr>
          <p:spPr>
            <a:xfrm>
              <a:off x="124952" y="770876"/>
              <a:ext cx="1880235" cy="15125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62725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57150" indent="3810" algn="l" rtl="0" eaLnBrk="0">
                <a:lnSpc>
                  <a:spcPct val="99000"/>
                </a:lnSpc>
                <a:tabLst/>
              </a:pPr>
              <a:r>
                <a:rPr sz="1500" b="1" kern="0" spc="60" dirty="0">
                  <a:solidFill>
                    <a:srgbClr val="ED7D31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“</a:t>
              </a:r>
              <a:r>
                <a:rPr sz="1500" b="1" kern="0" spc="0" dirty="0">
                  <a:solidFill>
                    <a:srgbClr val="ED7D31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AI</a:t>
              </a:r>
              <a:r>
                <a:rPr sz="1500" b="1" kern="0" spc="60" dirty="0">
                  <a:solidFill>
                    <a:srgbClr val="ED7D31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sz="1500" b="1" kern="0" spc="60" dirty="0">
                  <a:solidFill>
                    <a:srgbClr val="ED7D31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决策</a:t>
              </a:r>
              <a:r>
                <a:rPr sz="1500" kern="0" spc="-210" dirty="0">
                  <a:solidFill>
                    <a:srgbClr val="ED7D31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 </a:t>
              </a:r>
              <a:r>
                <a:rPr sz="1500" b="1" kern="0" spc="60" dirty="0">
                  <a:solidFill>
                    <a:srgbClr val="ED7D31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+</a:t>
              </a:r>
              <a:r>
                <a:rPr sz="1500" b="1" kern="0" spc="100" dirty="0">
                  <a:solidFill>
                    <a:srgbClr val="ED7D31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sz="1500" b="1" kern="0" spc="60" dirty="0">
                  <a:solidFill>
                    <a:srgbClr val="ED7D31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代码规范</a:t>
              </a:r>
              <a:r>
                <a:rPr sz="1500" b="1" kern="0" spc="100" dirty="0">
                  <a:solidFill>
                    <a:srgbClr val="ED7D31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化变量</a:t>
              </a:r>
              <a:r>
                <a:rPr sz="1500" kern="0" spc="-180" dirty="0">
                  <a:solidFill>
                    <a:srgbClr val="ED7D31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 </a:t>
              </a:r>
              <a:r>
                <a:rPr sz="1500" b="1" kern="0" spc="100" dirty="0">
                  <a:solidFill>
                    <a:srgbClr val="ED7D31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+ </a:t>
              </a:r>
              <a:r>
                <a:rPr sz="1500" b="1" kern="0" spc="100" dirty="0">
                  <a:solidFill>
                    <a:srgbClr val="ED7D31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模块执行</a:t>
              </a:r>
              <a:r>
                <a:rPr sz="1500" b="1" kern="0" spc="100" dirty="0">
                  <a:solidFill>
                    <a:srgbClr val="ED7D31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”</a:t>
              </a:r>
              <a:endParaRPr sz="1500" dirty="0">
                <a:latin typeface="Arial"/>
                <a:ea typeface="Arial"/>
                <a:cs typeface="Arial"/>
              </a:endParaRPr>
            </a:p>
            <a:p>
              <a:pPr marL="59055" algn="l" rtl="0" eaLnBrk="0">
                <a:lnSpc>
                  <a:spcPct val="90000"/>
                </a:lnSpc>
                <a:spcBef>
                  <a:spcPts val="290"/>
                </a:spcBef>
                <a:tabLst/>
              </a:pPr>
              <a:r>
                <a:rPr sz="1500" kern="0" spc="80" dirty="0">
                  <a:solidFill>
                    <a:srgbClr val="1E2745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互补创新工作流</a:t>
              </a:r>
              <a:endParaRPr sz="1500" dirty="0">
                <a:latin typeface="SimHei"/>
                <a:ea typeface="SimHei"/>
                <a:cs typeface="SimHei"/>
              </a:endParaRPr>
            </a:p>
            <a:p>
              <a:pPr marL="54610" algn="l" rtl="0" eaLnBrk="0">
                <a:lnSpc>
                  <a:spcPts val="2420"/>
                </a:lnSpc>
                <a:tabLst/>
              </a:pPr>
              <a:r>
                <a:rPr sz="1500" b="1" kern="0" spc="60" dirty="0">
                  <a:solidFill>
                    <a:srgbClr val="C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解决痛点</a:t>
              </a:r>
              <a:r>
                <a:rPr sz="1500" kern="0" spc="60" dirty="0">
                  <a:solidFill>
                    <a:srgbClr val="1E2745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：</a:t>
              </a:r>
              <a:endParaRPr sz="1500" dirty="0">
                <a:latin typeface="SimHei"/>
                <a:ea typeface="SimHei"/>
                <a:cs typeface="SimHei"/>
              </a:endParaRPr>
            </a:p>
            <a:p>
              <a:pPr marL="87630" indent="-31115" algn="l" rtl="0" eaLnBrk="0">
                <a:lnSpc>
                  <a:spcPct val="99000"/>
                </a:lnSpc>
                <a:spcBef>
                  <a:spcPts val="276"/>
                </a:spcBef>
                <a:tabLst/>
              </a:pPr>
              <a:r>
                <a:rPr sz="1500" kern="0" spc="100" dirty="0">
                  <a:solidFill>
                    <a:srgbClr val="1E2745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助手交互</a:t>
              </a:r>
              <a:r>
                <a:rPr sz="1500" kern="0" spc="100" dirty="0">
                  <a:solidFill>
                    <a:srgbClr val="C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无响应</a:t>
              </a:r>
              <a:r>
                <a:rPr sz="1500" kern="0" spc="100" dirty="0">
                  <a:solidFill>
                    <a:srgbClr val="1E2745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、</a:t>
              </a:r>
              <a:r>
                <a:rPr sz="1500" kern="0" spc="10" dirty="0">
                  <a:solidFill>
                    <a:srgbClr val="1E2745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 </a:t>
              </a:r>
              <a:r>
                <a:rPr sz="1500" kern="0" spc="50" dirty="0">
                  <a:solidFill>
                    <a:srgbClr val="1E2745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日程逻辑</a:t>
              </a:r>
              <a:r>
                <a:rPr sz="1500" kern="0" spc="50" dirty="0">
                  <a:solidFill>
                    <a:srgbClr val="C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运算不准</a:t>
              </a:r>
              <a:endParaRPr sz="1500" dirty="0">
                <a:latin typeface="SimHei"/>
                <a:ea typeface="SimHei"/>
                <a:cs typeface="SimHei"/>
              </a:endParaRPr>
            </a:p>
          </p:txBody>
        </p:sp>
        <p:pic>
          <p:nvPicPr>
            <p:cNvPr id="354" name="picture 35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600000">
              <a:off x="2176830" y="1226261"/>
              <a:ext cx="365429" cy="365417"/>
            </a:xfrm>
            <a:prstGeom prst="rect">
              <a:avLst/>
            </a:prstGeom>
          </p:spPr>
        </p:pic>
        <p:sp>
          <p:nvSpPr>
            <p:cNvPr id="356" name="path 356"/>
            <p:cNvSpPr/>
            <p:nvPr/>
          </p:nvSpPr>
          <p:spPr>
            <a:xfrm>
              <a:off x="0" y="623773"/>
              <a:ext cx="2596895" cy="41148"/>
            </a:xfrm>
            <a:custGeom>
              <a:avLst/>
              <a:gdLst/>
              <a:ahLst/>
              <a:cxnLst/>
              <a:rect l="0" t="0" r="0" b="0"/>
              <a:pathLst>
                <a:path w="4089" h="64">
                  <a:moveTo>
                    <a:pt x="0" y="0"/>
                  </a:moveTo>
                  <a:lnTo>
                    <a:pt x="4089" y="0"/>
                  </a:lnTo>
                  <a:lnTo>
                    <a:pt x="4089" y="64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358" name="picture 35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8814816" y="1065276"/>
            <a:ext cx="2941320" cy="2042159"/>
          </a:xfrm>
          <a:prstGeom prst="rect">
            <a:avLst/>
          </a:prstGeom>
        </p:spPr>
      </p:pic>
      <p:pic>
        <p:nvPicPr>
          <p:cNvPr id="360" name="picture 36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8778240" y="4002023"/>
            <a:ext cx="2923031" cy="1452372"/>
          </a:xfrm>
          <a:prstGeom prst="rect">
            <a:avLst/>
          </a:prstGeom>
        </p:spPr>
      </p:pic>
      <p:sp>
        <p:nvSpPr>
          <p:cNvPr id="362" name="textbox 362"/>
          <p:cNvSpPr/>
          <p:nvPr/>
        </p:nvSpPr>
        <p:spPr>
          <a:xfrm>
            <a:off x="619054" y="4621516"/>
            <a:ext cx="1858010" cy="15386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1144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3334" indent="3175" algn="l" rtl="0" eaLnBrk="0">
              <a:lnSpc>
                <a:spcPct val="105000"/>
              </a:lnSpc>
              <a:tabLst/>
            </a:pPr>
            <a:r>
              <a:rPr sz="1500" b="1" kern="0" spc="80" dirty="0">
                <a:solidFill>
                  <a:srgbClr val="ED7D31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宏观循环与微观公式</a:t>
            </a:r>
            <a:r>
              <a:rPr sz="1500" b="1" kern="0" spc="90" dirty="0">
                <a:solidFill>
                  <a:srgbClr val="ED7D31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代码多维嵌入</a:t>
            </a:r>
            <a:r>
              <a:rPr sz="1500" kern="0" spc="90" dirty="0">
                <a:solidFill>
                  <a:srgbClr val="1E2745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的工作</a:t>
            </a:r>
            <a:r>
              <a:rPr sz="1500" kern="0" spc="80" dirty="0">
                <a:solidFill>
                  <a:srgbClr val="1E2745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流开发思想</a:t>
            </a:r>
            <a:endParaRPr sz="15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23000"/>
              </a:lnSpc>
              <a:tabLst/>
            </a:pPr>
            <a:endParaRPr sz="400" dirty="0">
              <a:latin typeface="Arial"/>
              <a:ea typeface="Arial"/>
              <a:cs typeface="Arial"/>
            </a:endParaRPr>
          </a:p>
          <a:p>
            <a:pPr marL="12700" indent="-635" algn="l" rtl="0" eaLnBrk="0">
              <a:lnSpc>
                <a:spcPct val="105000"/>
              </a:lnSpc>
              <a:tabLst/>
            </a:pPr>
            <a:r>
              <a:rPr sz="1500" b="1" kern="0" spc="90" dirty="0">
                <a:solidFill>
                  <a:srgbClr val="C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解决痛点</a:t>
            </a:r>
            <a:r>
              <a:rPr sz="1500" kern="0" spc="90" dirty="0">
                <a:solidFill>
                  <a:srgbClr val="1E2745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：新建日程</a:t>
            </a:r>
            <a:r>
              <a:rPr sz="1500" kern="0" spc="90" dirty="0">
                <a:solidFill>
                  <a:srgbClr val="1E2745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多请求</a:t>
            </a:r>
            <a:r>
              <a:rPr sz="1500" kern="0" spc="90" dirty="0">
                <a:solidFill>
                  <a:srgbClr val="C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响应不足</a:t>
            </a:r>
            <a:r>
              <a:rPr sz="1500" kern="0" spc="90" dirty="0">
                <a:solidFill>
                  <a:srgbClr val="1E2745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、更</a:t>
            </a:r>
            <a:r>
              <a:rPr sz="1500" kern="0" spc="80" dirty="0">
                <a:solidFill>
                  <a:srgbClr val="1E2745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新日程</a:t>
            </a:r>
            <a:r>
              <a:rPr sz="1500" kern="0" spc="80" dirty="0">
                <a:solidFill>
                  <a:srgbClr val="C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逻辑错误</a:t>
            </a:r>
            <a:endParaRPr sz="1500" dirty="0">
              <a:latin typeface="SimHei"/>
              <a:ea typeface="SimHei"/>
              <a:cs typeface="SimHei"/>
            </a:endParaRPr>
          </a:p>
        </p:txBody>
      </p:sp>
      <p:pic>
        <p:nvPicPr>
          <p:cNvPr id="364" name="picture 36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0" y="766762"/>
            <a:ext cx="12192000" cy="190179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 rot="21600000">
            <a:off x="452627" y="3838955"/>
            <a:ext cx="2596895" cy="685799"/>
            <a:chOff x="0" y="0"/>
            <a:chExt cx="2596895" cy="685799"/>
          </a:xfrm>
        </p:grpSpPr>
        <p:pic>
          <p:nvPicPr>
            <p:cNvPr id="366" name="picture 36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600000">
              <a:off x="0" y="0"/>
              <a:ext cx="2596895" cy="643127"/>
            </a:xfrm>
            <a:prstGeom prst="rect">
              <a:avLst/>
            </a:prstGeom>
          </p:spPr>
        </p:pic>
        <p:pic>
          <p:nvPicPr>
            <p:cNvPr id="368" name="picture 36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2019337" y="92272"/>
              <a:ext cx="483655" cy="500200"/>
            </a:xfrm>
            <a:prstGeom prst="rect">
              <a:avLst/>
            </a:prstGeom>
          </p:spPr>
        </p:pic>
        <p:sp>
          <p:nvSpPr>
            <p:cNvPr id="370" name="textbox 370"/>
            <p:cNvSpPr/>
            <p:nvPr/>
          </p:nvSpPr>
          <p:spPr>
            <a:xfrm>
              <a:off x="123590" y="158699"/>
              <a:ext cx="925194" cy="28765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837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12700" algn="l" rtl="0" eaLnBrk="0">
                <a:lnSpc>
                  <a:spcPct val="86000"/>
                </a:lnSpc>
                <a:tabLst/>
              </a:pPr>
              <a:r>
                <a:rPr sz="2000" b="1" kern="0" spc="-2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创新点</a:t>
              </a:r>
              <a:r>
                <a:rPr sz="2000" b="1" kern="0" spc="-20" dirty="0">
                  <a:solidFill>
                    <a:srgbClr val="FFFFFF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2</a:t>
              </a:r>
              <a:endParaRPr sz="2000" dirty="0">
                <a:latin typeface="Arial"/>
                <a:ea typeface="Arial"/>
                <a:cs typeface="Arial"/>
              </a:endParaRPr>
            </a:p>
          </p:txBody>
        </p:sp>
        <p:sp>
          <p:nvSpPr>
            <p:cNvPr id="372" name="path 372"/>
            <p:cNvSpPr/>
            <p:nvPr/>
          </p:nvSpPr>
          <p:spPr>
            <a:xfrm>
              <a:off x="0" y="643127"/>
              <a:ext cx="2596895" cy="42671"/>
            </a:xfrm>
            <a:custGeom>
              <a:avLst/>
              <a:gdLst/>
              <a:ahLst/>
              <a:cxnLst/>
              <a:rect l="0" t="0" r="0" b="0"/>
              <a:pathLst>
                <a:path w="4089" h="67">
                  <a:moveTo>
                    <a:pt x="0" y="0"/>
                  </a:moveTo>
                  <a:lnTo>
                    <a:pt x="4089" y="0"/>
                  </a:lnTo>
                  <a:lnTo>
                    <a:pt x="4089" y="67"/>
                  </a:lnTo>
                  <a:lnTo>
                    <a:pt x="0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374" name="textbox 374"/>
          <p:cNvSpPr/>
          <p:nvPr/>
        </p:nvSpPr>
        <p:spPr>
          <a:xfrm>
            <a:off x="523955" y="216928"/>
            <a:ext cx="4043679" cy="4679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5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spcBef>
                <a:spcPts val="1"/>
              </a:spcBef>
              <a:tabLst>
                <a:tab pos="14604" algn="l"/>
                <a:tab pos="2179320" algn="l"/>
              </a:tabLst>
            </a:pPr>
            <a:r>
              <a:rPr sz="3200" u="sng" kern="0" spc="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	</a:t>
            </a:r>
            <a:r>
              <a:rPr sz="3200" kern="0" spc="155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3200" u="sng" kern="0" spc="21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  </a:t>
            </a:r>
            <a:r>
              <a:rPr sz="3200" u="sng" kern="0" spc="-4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创新点</a:t>
            </a:r>
            <a:r>
              <a:rPr sz="3200" u="sng" kern="0" spc="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	</a:t>
            </a:r>
            <a:r>
              <a:rPr sz="3200" kern="0" spc="-1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endParaRPr sz="3200" dirty="0">
              <a:latin typeface="SimHei"/>
              <a:ea typeface="SimHei"/>
              <a:cs typeface="SimHei"/>
            </a:endParaRPr>
          </a:p>
        </p:txBody>
      </p:sp>
      <p:pic>
        <p:nvPicPr>
          <p:cNvPr id="376" name="picture 37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3141489" y="247904"/>
            <a:ext cx="1409501" cy="405320"/>
          </a:xfrm>
          <a:prstGeom prst="rect">
            <a:avLst/>
          </a:prstGeom>
        </p:spPr>
      </p:pic>
      <p:pic>
        <p:nvPicPr>
          <p:cNvPr id="378" name="picture 37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grpSp>
        <p:nvGrpSpPr>
          <p:cNvPr id="34" name="group 34"/>
          <p:cNvGrpSpPr/>
          <p:nvPr/>
        </p:nvGrpSpPr>
        <p:grpSpPr>
          <a:xfrm rot="21600000">
            <a:off x="451104" y="1092708"/>
            <a:ext cx="2596895" cy="623315"/>
            <a:chOff x="0" y="0"/>
            <a:chExt cx="2596895" cy="623315"/>
          </a:xfrm>
        </p:grpSpPr>
        <p:pic>
          <p:nvPicPr>
            <p:cNvPr id="380" name="picture 380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rot="21600000">
              <a:off x="0" y="0"/>
              <a:ext cx="2596895" cy="623315"/>
            </a:xfrm>
            <a:prstGeom prst="rect">
              <a:avLst/>
            </a:prstGeom>
          </p:spPr>
        </p:pic>
        <p:sp>
          <p:nvSpPr>
            <p:cNvPr id="382" name="textbox 382"/>
            <p:cNvSpPr/>
            <p:nvPr/>
          </p:nvSpPr>
          <p:spPr>
            <a:xfrm>
              <a:off x="-12700" y="-12700"/>
              <a:ext cx="2622550" cy="65278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7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149860" algn="l" rtl="0" eaLnBrk="0">
                <a:lnSpc>
                  <a:spcPct val="86000"/>
                </a:lnSpc>
                <a:spcBef>
                  <a:spcPts val="1"/>
                </a:spcBef>
                <a:tabLst/>
              </a:pPr>
              <a:r>
                <a:rPr sz="2000" b="1" kern="0" spc="-10" dirty="0">
                  <a:solidFill>
                    <a:srgbClr val="FFFFFF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创新点</a:t>
              </a:r>
              <a:r>
                <a:rPr sz="2000" b="1" kern="0" spc="-10" dirty="0">
                  <a:solidFill>
                    <a:srgbClr val="FFFFFF">
                      <a:alpha val="100000"/>
                    </a:srgbClr>
                  </a:solidFill>
                  <a:latin typeface="Arial"/>
                  <a:ea typeface="Arial"/>
                  <a:cs typeface="Arial"/>
                </a:rPr>
                <a:t>1               </a:t>
              </a:r>
              <a:endParaRPr sz="2000" dirty="0">
                <a:latin typeface="Arial"/>
                <a:ea typeface="Arial"/>
                <a:cs typeface="Arial"/>
              </a:endParaRPr>
            </a:p>
          </p:txBody>
        </p:sp>
        <p:pic>
          <p:nvPicPr>
            <p:cNvPr id="384" name="picture 384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 rot="21600000">
              <a:off x="2078161" y="111251"/>
              <a:ext cx="436092" cy="436092"/>
            </a:xfrm>
            <a:prstGeom prst="rect">
              <a:avLst/>
            </a:prstGeom>
          </p:spPr>
        </p:pic>
      </p:grpSp>
      <p:pic>
        <p:nvPicPr>
          <p:cNvPr id="386" name="picture 38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10443185" y="247084"/>
            <a:ext cx="1310914" cy="422406"/>
          </a:xfrm>
          <a:prstGeom prst="rect">
            <a:avLst/>
          </a:prstGeom>
        </p:spPr>
      </p:pic>
      <p:sp>
        <p:nvSpPr>
          <p:cNvPr id="388" name="rect 388"/>
          <p:cNvSpPr/>
          <p:nvPr/>
        </p:nvSpPr>
        <p:spPr>
          <a:xfrm>
            <a:off x="6289903" y="255511"/>
            <a:ext cx="1293329" cy="412533"/>
          </a:xfrm>
          <a:prstGeom prst="rect">
            <a:avLst/>
          </a:prstGeom>
          <a:solidFill>
            <a:srgbClr val="0E41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90" name="picture 39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9053805" y="247084"/>
            <a:ext cx="1310913" cy="422406"/>
          </a:xfrm>
          <a:prstGeom prst="rect">
            <a:avLst/>
          </a:prstGeom>
        </p:spPr>
      </p:pic>
      <p:pic>
        <p:nvPicPr>
          <p:cNvPr id="392" name="picture 39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7664425" y="247084"/>
            <a:ext cx="1298309" cy="422406"/>
          </a:xfrm>
          <a:prstGeom prst="rect">
            <a:avLst/>
          </a:prstGeom>
        </p:spPr>
      </p:pic>
      <p:sp>
        <p:nvSpPr>
          <p:cNvPr id="394" name="textbox 394"/>
          <p:cNvSpPr/>
          <p:nvPr/>
        </p:nvSpPr>
        <p:spPr>
          <a:xfrm>
            <a:off x="6277203" y="316954"/>
            <a:ext cx="5291454" cy="2914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8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>
                <a:tab pos="153670" algn="l"/>
              </a:tabLst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	</a:t>
            </a:r>
            <a:r>
              <a:rPr sz="2000" b="1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技术创新</a:t>
            </a:r>
            <a:r>
              <a:rPr sz="2000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应用简介</a:t>
            </a:r>
            <a:r>
              <a:rPr sz="1700" kern="0" spc="10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应用实际</a:t>
            </a:r>
            <a:r>
              <a:rPr sz="1700" kern="0" spc="9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未来展望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pic>
        <p:nvPicPr>
          <p:cNvPr id="396" name="picture 39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3094921" y="1458376"/>
            <a:ext cx="836998" cy="1608375"/>
          </a:xfrm>
          <a:prstGeom prst="rect">
            <a:avLst/>
          </a:prstGeom>
        </p:spPr>
      </p:pic>
      <p:pic>
        <p:nvPicPr>
          <p:cNvPr id="398" name="picture 39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600000">
            <a:off x="3099946" y="4217736"/>
            <a:ext cx="831973" cy="1592897"/>
          </a:xfrm>
          <a:prstGeom prst="rect">
            <a:avLst/>
          </a:prstGeom>
        </p:spPr>
      </p:pic>
      <p:pic>
        <p:nvPicPr>
          <p:cNvPr id="400" name="picture 400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grpSp>
        <p:nvGrpSpPr>
          <p:cNvPr id="36" name="group 36"/>
          <p:cNvGrpSpPr/>
          <p:nvPr/>
        </p:nvGrpSpPr>
        <p:grpSpPr>
          <a:xfrm rot="21600000">
            <a:off x="4885081" y="259644"/>
            <a:ext cx="1310914" cy="422406"/>
            <a:chOff x="0" y="0"/>
            <a:chExt cx="1310914" cy="422406"/>
          </a:xfrm>
        </p:grpSpPr>
        <p:pic>
          <p:nvPicPr>
            <p:cNvPr id="402" name="picture 402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404" name="textbox 404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5265" algn="l" rtl="0" eaLnBrk="0">
                <a:lnSpc>
                  <a:spcPct val="90000"/>
                </a:lnSpc>
                <a:spcBef>
                  <a:spcPts val="6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项目背景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pic>
        <p:nvPicPr>
          <p:cNvPr id="406" name="picture 406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21600000">
            <a:off x="2435758" y="522427"/>
            <a:ext cx="1040069" cy="195047"/>
          </a:xfrm>
          <a:prstGeom prst="rect">
            <a:avLst/>
          </a:prstGeom>
        </p:spPr>
      </p:pic>
      <p:pic>
        <p:nvPicPr>
          <p:cNvPr id="408" name="picture 408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21600000">
            <a:off x="2622880" y="5153330"/>
            <a:ext cx="365417" cy="37668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picture 4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1552955"/>
            <a:ext cx="12192000" cy="5279836"/>
          </a:xfrm>
          <a:prstGeom prst="rect">
            <a:avLst/>
          </a:prstGeom>
        </p:spPr>
      </p:pic>
      <p:grpSp>
        <p:nvGrpSpPr>
          <p:cNvPr id="38" name="group 38"/>
          <p:cNvGrpSpPr/>
          <p:nvPr/>
        </p:nvGrpSpPr>
        <p:grpSpPr>
          <a:xfrm rot="21600000">
            <a:off x="80772" y="1670303"/>
            <a:ext cx="7600188" cy="4533900"/>
            <a:chOff x="0" y="0"/>
            <a:chExt cx="7600188" cy="4533900"/>
          </a:xfrm>
        </p:grpSpPr>
        <p:pic>
          <p:nvPicPr>
            <p:cNvPr id="412" name="picture 4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7600188" cy="4533900"/>
            </a:xfrm>
            <a:prstGeom prst="rect">
              <a:avLst/>
            </a:prstGeom>
          </p:spPr>
        </p:pic>
        <p:sp>
          <p:nvSpPr>
            <p:cNvPr id="414" name="textbox 414"/>
            <p:cNvSpPr/>
            <p:nvPr/>
          </p:nvSpPr>
          <p:spPr>
            <a:xfrm>
              <a:off x="-12700" y="-12700"/>
              <a:ext cx="7625715" cy="45891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5509895" algn="l" rtl="0" eaLnBrk="0">
                <a:lnSpc>
                  <a:spcPct val="88000"/>
                </a:lnSpc>
                <a:spcBef>
                  <a:spcPts val="5"/>
                </a:spcBef>
                <a:tabLst/>
              </a:pPr>
              <a:r>
                <a:rPr sz="1700" b="1" kern="0" spc="9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功能融合</a:t>
              </a:r>
              <a:endParaRPr sz="1700" dirty="0">
                <a:latin typeface="Microsoft YaHei"/>
                <a:ea typeface="Microsoft YaHei"/>
                <a:cs typeface="Microsoft YaHei"/>
              </a:endParaRPr>
            </a:p>
            <a:p>
              <a:pPr algn="l" rtl="0" eaLnBrk="0">
                <a:lnSpc>
                  <a:spcPct val="111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4408804" algn="l" rtl="0" eaLnBrk="0">
                <a:lnSpc>
                  <a:spcPct val="92000"/>
                </a:lnSpc>
                <a:spcBef>
                  <a:spcPts val="461"/>
                </a:spcBef>
                <a:tabLst/>
              </a:pPr>
              <a:r>
                <a:rPr sz="15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AI</a:t>
              </a:r>
              <a:r>
                <a:rPr sz="1500" kern="0" spc="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助理</a:t>
              </a:r>
              <a:r>
                <a:rPr sz="1500" b="1" kern="0" spc="70" dirty="0">
                  <a:solidFill>
                    <a:srgbClr val="ED7D31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集成</a:t>
              </a:r>
              <a:r>
                <a:rPr sz="1500" kern="0" spc="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智能问答、</a:t>
              </a:r>
              <a:r>
                <a:rPr sz="1500" kern="0" spc="-3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 </a:t>
              </a:r>
              <a:r>
                <a:rPr sz="1500" kern="0" spc="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图片解读、</a:t>
              </a:r>
              <a:endParaRPr sz="1500" dirty="0">
                <a:latin typeface="KaiTi"/>
                <a:ea typeface="KaiTi"/>
                <a:cs typeface="KaiTi"/>
              </a:endParaRPr>
            </a:p>
            <a:p>
              <a:pPr marL="4415790" indent="-4444" algn="l" rtl="0" eaLnBrk="0">
                <a:lnSpc>
                  <a:spcPct val="168000"/>
                </a:lnSpc>
                <a:spcBef>
                  <a:spcPts val="17"/>
                </a:spcBef>
                <a:tabLst/>
              </a:pPr>
              <a:r>
                <a:rPr sz="1500" kern="0" spc="8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链接速读、请假助手、高德地图等，</a:t>
              </a:r>
              <a:r>
                <a:rPr sz="1500" b="1" kern="0" spc="70" dirty="0">
                  <a:solidFill>
                    <a:srgbClr val="ED7D31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无需切换</a:t>
              </a:r>
              <a:r>
                <a:rPr sz="1500" kern="0" spc="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多个应用，</a:t>
              </a:r>
              <a:endParaRPr sz="1500" dirty="0">
                <a:latin typeface="KaiTi"/>
                <a:ea typeface="KaiTi"/>
                <a:cs typeface="KaiTi"/>
              </a:endParaRPr>
            </a:p>
            <a:p>
              <a:pPr marL="4424679" algn="l" rtl="0" eaLnBrk="0">
                <a:lnSpc>
                  <a:spcPct val="92000"/>
                </a:lnSpc>
                <a:spcBef>
                  <a:spcPts val="1350"/>
                </a:spcBef>
                <a:tabLst/>
              </a:pPr>
              <a:r>
                <a:rPr sz="1500" kern="0" spc="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满足用户</a:t>
              </a:r>
              <a:r>
                <a:rPr sz="1500" b="1" kern="0" spc="70" dirty="0">
                  <a:solidFill>
                    <a:srgbClr val="ED7D31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多样化</a:t>
              </a:r>
              <a:r>
                <a:rPr sz="1500" kern="0" spc="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需求。</a:t>
              </a:r>
              <a:endParaRPr sz="1500" dirty="0">
                <a:latin typeface="KaiTi"/>
                <a:ea typeface="KaiTi"/>
                <a:cs typeface="KaiTi"/>
              </a:endParaRPr>
            </a:p>
            <a:p>
              <a:pPr algn="l" rtl="0" eaLnBrk="0">
                <a:lnSpc>
                  <a:spcPct val="119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9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2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2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5508625" algn="l" rtl="0" eaLnBrk="0">
                <a:lnSpc>
                  <a:spcPct val="88000"/>
                </a:lnSpc>
                <a:spcBef>
                  <a:spcPts val="519"/>
                </a:spcBef>
                <a:tabLst/>
              </a:pPr>
              <a:r>
                <a:rPr sz="1700" b="1" kern="0" spc="90" dirty="0">
                  <a:solidFill>
                    <a:srgbClr val="FFFFFF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综合性强</a:t>
              </a:r>
              <a:endParaRPr sz="1700" dirty="0">
                <a:latin typeface="Microsoft YaHei"/>
                <a:ea typeface="Microsoft YaHei"/>
                <a:cs typeface="Microsoft YaHei"/>
              </a:endParaRPr>
            </a:p>
            <a:p>
              <a:pPr algn="l" rtl="0" eaLnBrk="0">
                <a:lnSpc>
                  <a:spcPct val="110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4405629" algn="l" rtl="0" eaLnBrk="0">
                <a:lnSpc>
                  <a:spcPct val="92000"/>
                </a:lnSpc>
                <a:spcBef>
                  <a:spcPts val="460"/>
                </a:spcBef>
                <a:tabLst/>
              </a:pPr>
              <a:r>
                <a:rPr sz="1500" kern="0" spc="14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钉钉</a:t>
              </a:r>
              <a:r>
                <a:rPr sz="15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AI</a:t>
              </a:r>
              <a:r>
                <a:rPr sz="1500" kern="0" spc="14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日程规划助理不仅提供日程</a:t>
              </a:r>
              <a:endParaRPr sz="1500" dirty="0">
                <a:latin typeface="KaiTi"/>
                <a:ea typeface="KaiTi"/>
                <a:cs typeface="KaiTi"/>
              </a:endParaRPr>
            </a:p>
            <a:p>
              <a:pPr marL="4417695" indent="6985" algn="l" rtl="0" eaLnBrk="0">
                <a:lnSpc>
                  <a:spcPct val="142000"/>
                </a:lnSpc>
                <a:spcBef>
                  <a:spcPts val="49"/>
                </a:spcBef>
                <a:tabLst/>
              </a:pPr>
              <a:r>
                <a:rPr sz="1500" kern="0" spc="12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管理，更融合</a:t>
              </a:r>
              <a:r>
                <a:rPr sz="1500" b="1" kern="0" spc="120" dirty="0">
                  <a:solidFill>
                    <a:srgbClr val="ED7D31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多项基础功能</a:t>
              </a:r>
              <a:r>
                <a:rPr sz="1500" kern="0" spc="12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，实现</a:t>
              </a:r>
              <a:r>
                <a:rPr sz="1500" b="1" kern="0" spc="120" dirty="0">
                  <a:solidFill>
                    <a:srgbClr val="ED7D31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一站式服务</a:t>
              </a:r>
              <a:r>
                <a:rPr sz="1500" kern="0" spc="12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，提升工作效率，专项</a:t>
              </a:r>
              <a:r>
                <a:rPr sz="1500" kern="0" spc="5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能力突出。</a:t>
              </a:r>
              <a:endParaRPr sz="1500" dirty="0">
                <a:latin typeface="KaiTi"/>
                <a:ea typeface="KaiTi"/>
                <a:cs typeface="KaiTi"/>
              </a:endParaRPr>
            </a:p>
          </p:txBody>
        </p:sp>
      </p:grpSp>
      <p:sp>
        <p:nvSpPr>
          <p:cNvPr id="416" name="rect 416"/>
          <p:cNvSpPr/>
          <p:nvPr/>
        </p:nvSpPr>
        <p:spPr>
          <a:xfrm>
            <a:off x="7781094" y="2106398"/>
            <a:ext cx="2262806" cy="3834684"/>
          </a:xfrm>
          <a:prstGeom prst="rect">
            <a:avLst/>
          </a:prstGeom>
          <a:solidFill>
            <a:srgbClr val="FFFFFF">
              <a:alpha val="99607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18" name="rect 418"/>
          <p:cNvSpPr/>
          <p:nvPr/>
        </p:nvSpPr>
        <p:spPr>
          <a:xfrm>
            <a:off x="9922151" y="2046290"/>
            <a:ext cx="2206444" cy="3894435"/>
          </a:xfrm>
          <a:prstGeom prst="rect">
            <a:avLst/>
          </a:prstGeom>
          <a:solidFill>
            <a:srgbClr val="FFFFFF">
              <a:alpha val="99607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20" name="rect 420"/>
          <p:cNvSpPr/>
          <p:nvPr/>
        </p:nvSpPr>
        <p:spPr>
          <a:xfrm>
            <a:off x="7852409" y="1663700"/>
            <a:ext cx="2120531" cy="532904"/>
          </a:xfrm>
          <a:prstGeom prst="rect">
            <a:avLst/>
          </a:prstGeom>
          <a:solidFill>
            <a:srgbClr val="1D76E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22" name="rect 422"/>
          <p:cNvSpPr/>
          <p:nvPr/>
        </p:nvSpPr>
        <p:spPr>
          <a:xfrm>
            <a:off x="9992994" y="1663700"/>
            <a:ext cx="2050415" cy="471703"/>
          </a:xfrm>
          <a:prstGeom prst="rect">
            <a:avLst/>
          </a:pr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24" name="textbox 424"/>
          <p:cNvSpPr/>
          <p:nvPr/>
        </p:nvSpPr>
        <p:spPr>
          <a:xfrm>
            <a:off x="7839709" y="1794281"/>
            <a:ext cx="4216400" cy="39522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725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9000"/>
              </a:lnSpc>
              <a:tabLst>
                <a:tab pos="204470" algn="l"/>
              </a:tabLst>
            </a:pPr>
            <a:r>
              <a:rPr sz="1700" b="1" kern="0" spc="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2700" b="1" kern="0" spc="20" baseline="-3858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自定义工作流优势</a:t>
            </a:r>
            <a:r>
              <a:rPr sz="1700" b="1" kern="0" spc="2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</a:t>
            </a:r>
            <a:r>
              <a:rPr sz="1700" b="1" kern="0" spc="1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</a:t>
            </a:r>
            <a:r>
              <a:rPr sz="2700" b="1" kern="0" spc="10" baseline="5787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高效互动体验</a:t>
            </a:r>
            <a:r>
              <a:rPr sz="1700" b="1" kern="0" spc="10" dirty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  </a:t>
            </a:r>
            <a:endParaRPr sz="1700" dirty="0">
              <a:latin typeface="Microsoft YaHei"/>
              <a:ea typeface="Microsoft YaHei"/>
              <a:cs typeface="Microsoft YaHei"/>
            </a:endParaRPr>
          </a:p>
          <a:p>
            <a:pPr algn="l" rtl="0" eaLnBrk="0">
              <a:lnSpc>
                <a:spcPct val="106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168910" algn="l" rtl="0" eaLnBrk="0">
              <a:lnSpc>
                <a:spcPts val="2173"/>
              </a:lnSpc>
              <a:spcBef>
                <a:spcPts val="460"/>
              </a:spcBef>
              <a:tabLst/>
            </a:pP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ü</a:t>
            </a: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 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灵活应对</a:t>
            </a:r>
            <a:r>
              <a:rPr sz="1500" b="1" kern="0" spc="60" dirty="0">
                <a:solidFill>
                  <a:srgbClr val="ED7D31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多变需</a:t>
            </a:r>
            <a:endParaRPr sz="1500" dirty="0">
              <a:latin typeface="SimSun"/>
              <a:ea typeface="SimSun"/>
              <a:cs typeface="SimSun"/>
            </a:endParaRPr>
          </a:p>
          <a:p>
            <a:pPr marL="451484" algn="l" rtl="0" eaLnBrk="0">
              <a:lnSpc>
                <a:spcPts val="2201"/>
              </a:lnSpc>
              <a:tabLst/>
            </a:pPr>
            <a:r>
              <a:rPr sz="1500" b="1" kern="0" spc="0" dirty="0">
                <a:solidFill>
                  <a:srgbClr val="ED7D31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求</a:t>
            </a:r>
            <a:endParaRPr sz="1500" dirty="0">
              <a:latin typeface="SimSun"/>
              <a:ea typeface="SimSun"/>
              <a:cs typeface="SimSun"/>
            </a:endParaRPr>
          </a:p>
          <a:p>
            <a:pPr algn="l" rtl="0" eaLnBrk="0">
              <a:lnSpc>
                <a:spcPct val="17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168910" algn="l" rtl="0" eaLnBrk="0">
              <a:lnSpc>
                <a:spcPts val="2173"/>
              </a:lnSpc>
              <a:spcBef>
                <a:spcPts val="456"/>
              </a:spcBef>
              <a:tabLst/>
            </a:pP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ü</a:t>
            </a: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 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可按</a:t>
            </a:r>
            <a:r>
              <a:rPr sz="1500" b="1" kern="0" spc="60" dirty="0">
                <a:solidFill>
                  <a:srgbClr val="ED7D31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短期情况动</a:t>
            </a:r>
            <a:endParaRPr sz="1500" dirty="0">
              <a:latin typeface="SimSun"/>
              <a:ea typeface="SimSun"/>
              <a:cs typeface="SimSun"/>
            </a:endParaRPr>
          </a:p>
          <a:p>
            <a:pPr marL="449580" algn="l" rtl="0" eaLnBrk="0">
              <a:lnSpc>
                <a:spcPts val="2201"/>
              </a:lnSpc>
              <a:tabLst/>
            </a:pPr>
            <a:r>
              <a:rPr sz="1500" b="1" kern="0" spc="80" dirty="0">
                <a:solidFill>
                  <a:srgbClr val="ED7D31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态调整</a:t>
            </a: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工作流</a:t>
            </a:r>
            <a:endParaRPr sz="1500" dirty="0">
              <a:latin typeface="SimSun"/>
              <a:ea typeface="SimSun"/>
              <a:cs typeface="SimSun"/>
            </a:endParaRPr>
          </a:p>
          <a:p>
            <a:pPr algn="l" rtl="0" eaLnBrk="0">
              <a:lnSpc>
                <a:spcPct val="14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41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168910" algn="l" rtl="0" eaLnBrk="0">
              <a:lnSpc>
                <a:spcPts val="2173"/>
              </a:lnSpc>
              <a:spcBef>
                <a:spcPts val="461"/>
              </a:spcBef>
              <a:tabLst/>
            </a:pP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ü</a:t>
            </a: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  </a:t>
            </a:r>
            <a:r>
              <a:rPr sz="1500" kern="0" spc="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优化时间管理，</a:t>
            </a:r>
            <a:endParaRPr sz="1500" dirty="0">
              <a:latin typeface="SimSun"/>
              <a:ea typeface="SimSun"/>
              <a:cs typeface="SimSun"/>
            </a:endParaRPr>
          </a:p>
          <a:p>
            <a:pPr marL="454659" algn="l" rtl="0" eaLnBrk="0">
              <a:lnSpc>
                <a:spcPts val="2201"/>
              </a:lnSpc>
              <a:tabLst/>
            </a:pP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实现日程</a:t>
            </a:r>
            <a:r>
              <a:rPr sz="1500" b="1" kern="0" spc="80" dirty="0">
                <a:solidFill>
                  <a:srgbClr val="ED7D31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高效规</a:t>
            </a:r>
            <a:endParaRPr sz="1500" dirty="0">
              <a:latin typeface="SimSun"/>
              <a:ea typeface="SimSun"/>
              <a:cs typeface="SimSun"/>
            </a:endParaRPr>
          </a:p>
          <a:p>
            <a:pPr marL="448944" algn="l" rtl="0" eaLnBrk="0">
              <a:lnSpc>
                <a:spcPts val="2495"/>
              </a:lnSpc>
              <a:tabLst/>
            </a:pPr>
            <a:r>
              <a:rPr sz="1500" b="1" kern="0" spc="10" dirty="0">
                <a:solidFill>
                  <a:srgbClr val="ED7D31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划</a:t>
            </a:r>
            <a:endParaRPr sz="1500" dirty="0">
              <a:latin typeface="SimSun"/>
              <a:ea typeface="SimSun"/>
              <a:cs typeface="SimSun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20000"/>
              </a:lnSpc>
              <a:tabLst/>
            </a:pPr>
            <a:endParaRPr sz="400" dirty="0">
              <a:latin typeface="Arial"/>
              <a:ea typeface="Arial"/>
              <a:cs typeface="Arial"/>
            </a:endParaRPr>
          </a:p>
          <a:p>
            <a:pPr marL="1743710" algn="l" rtl="0" eaLnBrk="0">
              <a:lnSpc>
                <a:spcPct val="88000"/>
              </a:lnSpc>
              <a:spcBef>
                <a:spcPts val="4"/>
              </a:spcBef>
              <a:tabLst/>
            </a:pPr>
            <a:r>
              <a:rPr sz="1900" kern="0" spc="-130" dirty="0">
                <a:solidFill>
                  <a:srgbClr val="276CE1">
                    <a:alpha val="100000"/>
                  </a:srgbClr>
                </a:solidFill>
                <a:latin typeface="Arial"/>
                <a:ea typeface="Arial"/>
                <a:cs typeface="Arial"/>
              </a:rPr>
              <a:t>91</a:t>
            </a:r>
            <a:endParaRPr sz="1900" dirty="0">
              <a:latin typeface="Arial"/>
              <a:ea typeface="Arial"/>
              <a:cs typeface="Arial"/>
            </a:endParaRPr>
          </a:p>
        </p:txBody>
      </p:sp>
      <p:pic>
        <p:nvPicPr>
          <p:cNvPr id="426" name="picture 4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308255"/>
            <a:ext cx="12192000" cy="549744"/>
          </a:xfrm>
          <a:prstGeom prst="rect">
            <a:avLst/>
          </a:prstGeom>
        </p:spPr>
      </p:pic>
      <p:sp>
        <p:nvSpPr>
          <p:cNvPr id="428" name="textbox 428"/>
          <p:cNvSpPr/>
          <p:nvPr/>
        </p:nvSpPr>
        <p:spPr>
          <a:xfrm>
            <a:off x="10134965" y="2441638"/>
            <a:ext cx="1725929" cy="25247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5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295275" indent="-282575" algn="l" rtl="0" eaLnBrk="0">
              <a:lnSpc>
                <a:spcPct val="130000"/>
              </a:lnSpc>
              <a:tabLst/>
            </a:pPr>
            <a:r>
              <a:rPr sz="1500" kern="0" spc="60" dirty="0">
                <a:solidFill>
                  <a:srgbClr val="ED7D31">
                    <a:alpha val="100000"/>
                  </a:srgbClr>
                </a:solidFill>
                <a:latin typeface="Arial"/>
                <a:ea typeface="Arial"/>
                <a:cs typeface="Arial"/>
              </a:rPr>
              <a:t>ü</a:t>
            </a:r>
            <a:r>
              <a:rPr sz="1500" kern="0" spc="80" dirty="0">
                <a:solidFill>
                  <a:srgbClr val="ED7D31">
                    <a:alpha val="100000"/>
                  </a:srgbClr>
                </a:solidFill>
                <a:latin typeface="Arial"/>
                <a:ea typeface="Arial"/>
                <a:cs typeface="Arial"/>
              </a:rPr>
              <a:t>   </a:t>
            </a:r>
            <a:r>
              <a:rPr sz="1500" b="1" kern="0" spc="60" dirty="0">
                <a:solidFill>
                  <a:srgbClr val="ED7D31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简化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日程安排</a:t>
            </a:r>
            <a:r>
              <a:rPr sz="1500" b="1" kern="0" spc="60" dirty="0">
                <a:solidFill>
                  <a:srgbClr val="ED7D31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获</a:t>
            </a:r>
            <a:r>
              <a:rPr sz="1500" b="1" kern="0" spc="60" dirty="0">
                <a:solidFill>
                  <a:srgbClr val="ED7D31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取流程</a:t>
            </a:r>
            <a:endParaRPr sz="1500" dirty="0">
              <a:latin typeface="SimSun"/>
              <a:ea typeface="SimSun"/>
              <a:cs typeface="SimSun"/>
            </a:endParaRPr>
          </a:p>
          <a:p>
            <a:pPr algn="l" rtl="0" eaLnBrk="0">
              <a:lnSpc>
                <a:spcPct val="12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294640" indent="-281940" algn="l" rtl="0" eaLnBrk="0">
              <a:lnSpc>
                <a:spcPct val="137000"/>
              </a:lnSpc>
              <a:spcBef>
                <a:spcPts val="458"/>
              </a:spcBef>
              <a:tabLst/>
            </a:pP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ü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 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提供</a:t>
            </a:r>
            <a:r>
              <a:rPr sz="1500" b="1" kern="0" spc="70" dirty="0">
                <a:solidFill>
                  <a:srgbClr val="ED7D31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高针对性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服</a:t>
            </a:r>
            <a:r>
              <a:rPr sz="15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务</a:t>
            </a:r>
            <a:endParaRPr sz="1500" dirty="0">
              <a:latin typeface="SimSun"/>
              <a:ea typeface="SimSun"/>
              <a:cs typeface="SimSun"/>
            </a:endParaRPr>
          </a:p>
          <a:p>
            <a:pPr algn="l" rtl="0" eaLnBrk="0">
              <a:lnSpc>
                <a:spcPct val="118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8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27000"/>
              </a:lnSpc>
              <a:tabLst/>
            </a:pPr>
            <a:endParaRPr sz="300" dirty="0">
              <a:latin typeface="Arial"/>
              <a:ea typeface="Arial"/>
              <a:cs typeface="Arial"/>
            </a:endParaRPr>
          </a:p>
          <a:p>
            <a:pPr marL="293370" indent="-281304" algn="l" rtl="0" eaLnBrk="0">
              <a:lnSpc>
                <a:spcPct val="137000"/>
              </a:lnSpc>
              <a:spcBef>
                <a:spcPts val="2"/>
              </a:spcBef>
              <a:tabLst/>
            </a:pP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ü</a:t>
            </a: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 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实现用户</a:t>
            </a:r>
            <a:r>
              <a:rPr sz="1500" b="1" kern="0" spc="60" dirty="0">
                <a:solidFill>
                  <a:srgbClr val="ED7D31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高效互</a:t>
            </a:r>
            <a:r>
              <a:rPr sz="1500" b="1" kern="0" spc="60" dirty="0">
                <a:solidFill>
                  <a:srgbClr val="ED7D31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动体验</a:t>
            </a:r>
            <a:endParaRPr sz="1500" dirty="0">
              <a:latin typeface="SimSun"/>
              <a:ea typeface="SimSun"/>
              <a:cs typeface="SimSun"/>
            </a:endParaRPr>
          </a:p>
        </p:txBody>
      </p:sp>
      <p:pic>
        <p:nvPicPr>
          <p:cNvPr id="430" name="picture 4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0" y="766762"/>
            <a:ext cx="12192000" cy="190179"/>
          </a:xfrm>
          <a:prstGeom prst="rect">
            <a:avLst/>
          </a:prstGeom>
        </p:spPr>
      </p:pic>
      <p:pic>
        <p:nvPicPr>
          <p:cNvPr id="432" name="picture 4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145193" y="415099"/>
            <a:ext cx="1409501" cy="238125"/>
          </a:xfrm>
          <a:prstGeom prst="rect">
            <a:avLst/>
          </a:prstGeom>
        </p:spPr>
      </p:pic>
      <p:sp>
        <p:nvSpPr>
          <p:cNvPr id="434" name="textbox 434"/>
          <p:cNvSpPr/>
          <p:nvPr/>
        </p:nvSpPr>
        <p:spPr>
          <a:xfrm>
            <a:off x="523955" y="216928"/>
            <a:ext cx="3916045" cy="461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spcBef>
                <a:spcPts val="1"/>
              </a:spcBef>
              <a:tabLst>
                <a:tab pos="14604" algn="l"/>
              </a:tabLst>
            </a:pPr>
            <a:r>
              <a:rPr sz="3200" u="sng" kern="0" spc="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	</a:t>
            </a:r>
            <a:r>
              <a:rPr sz="3200" kern="0" spc="155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3200" u="sng" kern="0" spc="48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 </a:t>
            </a:r>
            <a:r>
              <a:rPr sz="3200" u="sng" kern="0" spc="-3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功能实现</a:t>
            </a:r>
            <a:r>
              <a:rPr sz="2700" kern="0" spc="-30" baseline="36654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（</a:t>
            </a:r>
            <a:r>
              <a:rPr sz="2700" kern="0" spc="-30" baseline="36654" dirty="0">
                <a:solidFill>
                  <a:srgbClr val="0E419C">
                    <a:alpha val="100000"/>
                  </a:srgbClr>
                </a:solidFill>
                <a:latin typeface="Arial"/>
                <a:ea typeface="Arial"/>
                <a:cs typeface="Arial"/>
              </a:rPr>
              <a:t>1</a:t>
            </a:r>
            <a:r>
              <a:rPr sz="2700" kern="0" spc="-30" baseline="36654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）</a:t>
            </a:r>
            <a:r>
              <a:rPr sz="1700" kern="0" spc="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   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pic>
        <p:nvPicPr>
          <p:cNvPr id="436" name="picture 4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027530" y="484632"/>
            <a:ext cx="397764" cy="124967"/>
          </a:xfrm>
          <a:prstGeom prst="rect">
            <a:avLst/>
          </a:prstGeom>
        </p:spPr>
      </p:pic>
      <p:pic>
        <p:nvPicPr>
          <p:cNvPr id="438" name="picture 43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580236" y="247904"/>
            <a:ext cx="172161" cy="302683"/>
          </a:xfrm>
          <a:prstGeom prst="rect">
            <a:avLst/>
          </a:prstGeom>
        </p:spPr>
      </p:pic>
      <p:pic>
        <p:nvPicPr>
          <p:cNvPr id="440" name="picture 4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sp>
        <p:nvSpPr>
          <p:cNvPr id="442" name="rect 442"/>
          <p:cNvSpPr/>
          <p:nvPr/>
        </p:nvSpPr>
        <p:spPr>
          <a:xfrm>
            <a:off x="6289903" y="255511"/>
            <a:ext cx="1293329" cy="412533"/>
          </a:xfrm>
          <a:prstGeom prst="rect">
            <a:avLst/>
          </a:prstGeom>
          <a:solidFill>
            <a:srgbClr val="0E41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44" name="picture 44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10443185" y="247084"/>
            <a:ext cx="1310914" cy="422406"/>
          </a:xfrm>
          <a:prstGeom prst="rect">
            <a:avLst/>
          </a:prstGeom>
        </p:spPr>
      </p:pic>
      <p:pic>
        <p:nvPicPr>
          <p:cNvPr id="446" name="picture 44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7664425" y="247084"/>
            <a:ext cx="1298309" cy="422406"/>
          </a:xfrm>
          <a:prstGeom prst="rect">
            <a:avLst/>
          </a:prstGeom>
        </p:spPr>
      </p:pic>
      <p:pic>
        <p:nvPicPr>
          <p:cNvPr id="448" name="picture 44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9053805" y="247084"/>
            <a:ext cx="1310913" cy="422406"/>
          </a:xfrm>
          <a:prstGeom prst="rect">
            <a:avLst/>
          </a:prstGeom>
        </p:spPr>
      </p:pic>
      <p:sp>
        <p:nvSpPr>
          <p:cNvPr id="450" name="textbox 450"/>
          <p:cNvSpPr/>
          <p:nvPr/>
        </p:nvSpPr>
        <p:spPr>
          <a:xfrm>
            <a:off x="6277203" y="316954"/>
            <a:ext cx="5291454" cy="2914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8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>
                <a:tab pos="153670" algn="l"/>
              </a:tabLst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	</a:t>
            </a:r>
            <a:r>
              <a:rPr sz="2000" b="1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技术创新</a:t>
            </a:r>
            <a:r>
              <a:rPr sz="2000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应用简介</a:t>
            </a:r>
            <a:r>
              <a:rPr sz="1700" kern="0" spc="10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应用实际</a:t>
            </a:r>
            <a:r>
              <a:rPr sz="1700" kern="0" spc="9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未来展望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sp>
        <p:nvSpPr>
          <p:cNvPr id="452" name="textbox 452"/>
          <p:cNvSpPr/>
          <p:nvPr/>
        </p:nvSpPr>
        <p:spPr>
          <a:xfrm>
            <a:off x="7930388" y="1041661"/>
            <a:ext cx="4027804" cy="3136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89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07034" algn="l" rtl="0" eaLnBrk="0">
              <a:lnSpc>
                <a:spcPct val="89000"/>
              </a:lnSpc>
              <a:tabLst>
                <a:tab pos="600075" algn="l"/>
              </a:tabLst>
            </a:pPr>
            <a:r>
              <a:rPr sz="2100" b="1" kern="0" spc="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2100" b="1" kern="0" spc="4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自定义工作流 </a:t>
            </a:r>
            <a:r>
              <a:rPr sz="1500" kern="0" spc="4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/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Custom</a:t>
            </a:r>
            <a:r>
              <a:rPr sz="1500" kern="0" spc="4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workflow</a:t>
            </a:r>
            <a:endParaRPr sz="15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54" name="path 454"/>
          <p:cNvSpPr/>
          <p:nvPr/>
        </p:nvSpPr>
        <p:spPr>
          <a:xfrm>
            <a:off x="7943088" y="1060703"/>
            <a:ext cx="394716" cy="281940"/>
          </a:xfrm>
          <a:custGeom>
            <a:avLst/>
            <a:gdLst/>
            <a:ahLst/>
            <a:cxnLst/>
            <a:rect l="0" t="0" r="0" b="0"/>
            <a:pathLst>
              <a:path w="621" h="444">
                <a:moveTo>
                  <a:pt x="0" y="0"/>
                </a:moveTo>
                <a:lnTo>
                  <a:pt x="400" y="0"/>
                </a:lnTo>
                <a:lnTo>
                  <a:pt x="621" y="223"/>
                </a:lnTo>
                <a:lnTo>
                  <a:pt x="400" y="444"/>
                </a:lnTo>
                <a:lnTo>
                  <a:pt x="0" y="444"/>
                </a:lnTo>
                <a:lnTo>
                  <a:pt x="223" y="223"/>
                </a:lnTo>
                <a:lnTo>
                  <a:pt x="0" y="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56" name="textbox 456"/>
          <p:cNvSpPr/>
          <p:nvPr/>
        </p:nvSpPr>
        <p:spPr>
          <a:xfrm>
            <a:off x="2043176" y="1042218"/>
            <a:ext cx="3848100" cy="3194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42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07034" algn="l" rtl="0" eaLnBrk="0">
              <a:lnSpc>
                <a:spcPct val="90000"/>
              </a:lnSpc>
              <a:tabLst>
                <a:tab pos="568325" algn="l"/>
              </a:tabLst>
            </a:pPr>
            <a:r>
              <a:rPr sz="2100" b="1" kern="0" spc="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2100" b="1" kern="0" spc="21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功能融合 </a:t>
            </a:r>
            <a:r>
              <a:rPr sz="1500" kern="0" spc="21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/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Function</a:t>
            </a:r>
            <a:r>
              <a:rPr sz="1500" kern="0" spc="14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integration</a:t>
            </a:r>
            <a:endParaRPr sz="15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58" name="path 458"/>
          <p:cNvSpPr/>
          <p:nvPr/>
        </p:nvSpPr>
        <p:spPr>
          <a:xfrm>
            <a:off x="2055876" y="1066800"/>
            <a:ext cx="394715" cy="281940"/>
          </a:xfrm>
          <a:custGeom>
            <a:avLst/>
            <a:gdLst/>
            <a:ahLst/>
            <a:cxnLst/>
            <a:rect l="0" t="0" r="0" b="0"/>
            <a:pathLst>
              <a:path w="621" h="444">
                <a:moveTo>
                  <a:pt x="0" y="0"/>
                </a:moveTo>
                <a:lnTo>
                  <a:pt x="398" y="0"/>
                </a:lnTo>
                <a:lnTo>
                  <a:pt x="621" y="220"/>
                </a:lnTo>
                <a:lnTo>
                  <a:pt x="398" y="444"/>
                </a:lnTo>
                <a:lnTo>
                  <a:pt x="0" y="444"/>
                </a:lnTo>
                <a:lnTo>
                  <a:pt x="220" y="220"/>
                </a:lnTo>
                <a:lnTo>
                  <a:pt x="0" y="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60" name="picture 46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grpSp>
        <p:nvGrpSpPr>
          <p:cNvPr id="40" name="group 40"/>
          <p:cNvGrpSpPr/>
          <p:nvPr/>
        </p:nvGrpSpPr>
        <p:grpSpPr>
          <a:xfrm rot="21600000">
            <a:off x="4885081" y="259644"/>
            <a:ext cx="1310914" cy="422406"/>
            <a:chOff x="0" y="0"/>
            <a:chExt cx="1310914" cy="422406"/>
          </a:xfrm>
        </p:grpSpPr>
        <p:pic>
          <p:nvPicPr>
            <p:cNvPr id="462" name="picture 462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464" name="textbox 464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5265" algn="l" rtl="0" eaLnBrk="0">
                <a:lnSpc>
                  <a:spcPct val="90000"/>
                </a:lnSpc>
                <a:spcBef>
                  <a:spcPts val="6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项目背景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pic>
        <p:nvPicPr>
          <p:cNvPr id="466" name="picture 46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11651419" y="5479893"/>
            <a:ext cx="242454" cy="25380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picture 4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27354" y="1508759"/>
            <a:ext cx="11372977" cy="4742815"/>
          </a:xfrm>
          <a:prstGeom prst="rect">
            <a:avLst/>
          </a:prstGeom>
        </p:spPr>
      </p:pic>
      <p:pic>
        <p:nvPicPr>
          <p:cNvPr id="470" name="picture 4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339204" y="1508759"/>
            <a:ext cx="5473699" cy="4742815"/>
          </a:xfrm>
          <a:prstGeom prst="rect">
            <a:avLst/>
          </a:prstGeom>
        </p:spPr>
      </p:pic>
      <p:pic>
        <p:nvPicPr>
          <p:cNvPr id="472" name="picture 4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202604"/>
            <a:ext cx="12192000" cy="630188"/>
          </a:xfrm>
          <a:prstGeom prst="rect">
            <a:avLst/>
          </a:prstGeom>
        </p:spPr>
      </p:pic>
      <p:grpSp>
        <p:nvGrpSpPr>
          <p:cNvPr id="42" name="group 42"/>
          <p:cNvGrpSpPr/>
          <p:nvPr/>
        </p:nvGrpSpPr>
        <p:grpSpPr>
          <a:xfrm rot="21600000">
            <a:off x="623137" y="4472940"/>
            <a:ext cx="5272609" cy="1756735"/>
            <a:chOff x="0" y="0"/>
            <a:chExt cx="5272609" cy="1756735"/>
          </a:xfrm>
        </p:grpSpPr>
        <p:pic>
          <p:nvPicPr>
            <p:cNvPr id="474" name="picture 47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67619"/>
              <a:ext cx="5272609" cy="1689115"/>
            </a:xfrm>
            <a:prstGeom prst="rect">
              <a:avLst/>
            </a:prstGeom>
          </p:spPr>
        </p:pic>
        <p:sp>
          <p:nvSpPr>
            <p:cNvPr id="476" name="textbox 476"/>
            <p:cNvSpPr/>
            <p:nvPr/>
          </p:nvSpPr>
          <p:spPr>
            <a:xfrm>
              <a:off x="261562" y="291688"/>
              <a:ext cx="4538979" cy="11969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5910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12700" algn="l" rtl="0" eaLnBrk="0">
                <a:lnSpc>
                  <a:spcPct val="87000"/>
                </a:lnSpc>
                <a:tabLst/>
              </a:pPr>
              <a:r>
                <a:rPr sz="2000" b="1" kern="0" spc="-20" dirty="0">
                  <a:solidFill>
                    <a:srgbClr val="0F273D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用户对话</a:t>
              </a:r>
              <a:endParaRPr sz="2000" dirty="0">
                <a:latin typeface="Microsoft YaHei"/>
                <a:ea typeface="Microsoft YaHei"/>
                <a:cs typeface="Microsoft YaHei"/>
              </a:endParaRPr>
            </a:p>
            <a:p>
              <a:pPr algn="l" rtl="0" eaLnBrk="0">
                <a:lnSpc>
                  <a:spcPct val="162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31115" algn="l" rtl="0" eaLnBrk="0">
                <a:lnSpc>
                  <a:spcPct val="92000"/>
                </a:lnSpc>
                <a:spcBef>
                  <a:spcPts val="518"/>
                </a:spcBef>
                <a:tabLst/>
              </a:pPr>
              <a:r>
                <a:rPr sz="1700" kern="0" spc="1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用户可以轻松与</a:t>
              </a:r>
              <a:r>
                <a:rPr sz="17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AI</a:t>
              </a:r>
              <a:r>
                <a:rPr sz="1700" kern="0" spc="17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助理交流，设置</a:t>
              </a:r>
              <a:r>
                <a:rPr sz="1700" b="1" kern="0" spc="16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个性化提</a:t>
              </a:r>
              <a:endParaRPr sz="1700" dirty="0">
                <a:latin typeface="KaiTi"/>
                <a:ea typeface="KaiTi"/>
                <a:cs typeface="KaiTi"/>
              </a:endParaRPr>
            </a:p>
            <a:p>
              <a:pPr marL="13970" algn="l" rtl="0" eaLnBrk="0">
                <a:lnSpc>
                  <a:spcPts val="2805"/>
                </a:lnSpc>
                <a:tabLst/>
              </a:pPr>
              <a:r>
                <a:rPr sz="1700" b="1" kern="0" spc="9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醒</a:t>
              </a:r>
              <a:r>
                <a:rPr sz="1700" kern="0" spc="9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，确保在特定时间收到日程</a:t>
              </a:r>
              <a:r>
                <a:rPr sz="1700" kern="0" spc="8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通知。</a:t>
              </a:r>
              <a:endParaRPr sz="1700" dirty="0">
                <a:latin typeface="KaiTi"/>
                <a:ea typeface="KaiTi"/>
                <a:cs typeface="KaiTi"/>
              </a:endParaRPr>
            </a:p>
          </p:txBody>
        </p:sp>
        <p:pic>
          <p:nvPicPr>
            <p:cNvPr id="478" name="picture 47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4361866" y="0"/>
              <a:ext cx="685800" cy="685800"/>
            </a:xfrm>
            <a:prstGeom prst="rect">
              <a:avLst/>
            </a:prstGeom>
          </p:spPr>
        </p:pic>
      </p:grpSp>
      <p:grpSp>
        <p:nvGrpSpPr>
          <p:cNvPr id="44" name="group 44"/>
          <p:cNvGrpSpPr/>
          <p:nvPr/>
        </p:nvGrpSpPr>
        <p:grpSpPr>
          <a:xfrm rot="21600000">
            <a:off x="623150" y="2753772"/>
            <a:ext cx="5273219" cy="1700567"/>
            <a:chOff x="0" y="0"/>
            <a:chExt cx="5273219" cy="1700567"/>
          </a:xfrm>
        </p:grpSpPr>
        <p:pic>
          <p:nvPicPr>
            <p:cNvPr id="480" name="picture 48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600000">
              <a:off x="0" y="53139"/>
              <a:ext cx="5273219" cy="1647428"/>
            </a:xfrm>
            <a:prstGeom prst="rect">
              <a:avLst/>
            </a:prstGeom>
          </p:spPr>
        </p:pic>
        <p:sp>
          <p:nvSpPr>
            <p:cNvPr id="482" name="textbox 482"/>
            <p:cNvSpPr/>
            <p:nvPr/>
          </p:nvSpPr>
          <p:spPr>
            <a:xfrm>
              <a:off x="316658" y="247332"/>
              <a:ext cx="4602479" cy="117728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0797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12700" algn="l" rtl="0" eaLnBrk="0">
                <a:lnSpc>
                  <a:spcPct val="87000"/>
                </a:lnSpc>
                <a:tabLst/>
              </a:pPr>
              <a:r>
                <a:rPr sz="2000" b="1" kern="0" spc="-10" dirty="0">
                  <a:solidFill>
                    <a:srgbClr val="0F273D">
                      <a:alpha val="100000"/>
                    </a:srgbClr>
                  </a:solidFill>
                  <a:latin typeface="Microsoft YaHei"/>
                  <a:ea typeface="Microsoft YaHei"/>
                  <a:cs typeface="Microsoft YaHei"/>
                </a:rPr>
                <a:t>定时触发功能</a:t>
              </a:r>
              <a:endParaRPr sz="2000" dirty="0">
                <a:latin typeface="Microsoft YaHei"/>
                <a:ea typeface="Microsoft YaHei"/>
                <a:cs typeface="Microsoft YaHei"/>
              </a:endParaRPr>
            </a:p>
            <a:p>
              <a:pPr algn="l" rtl="0" eaLnBrk="0">
                <a:lnSpc>
                  <a:spcPct val="149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marL="23495" algn="l" rtl="0" eaLnBrk="0">
                <a:lnSpc>
                  <a:spcPct val="92000"/>
                </a:lnSpc>
                <a:spcBef>
                  <a:spcPts val="514"/>
                </a:spcBef>
                <a:tabLst/>
              </a:pPr>
              <a:r>
                <a:rPr sz="1700" b="1" kern="0" spc="10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新增功能</a:t>
              </a:r>
              <a:r>
                <a:rPr sz="1700" kern="0" spc="10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允许用户通过</a:t>
              </a:r>
              <a:r>
                <a:rPr sz="1700" kern="0" spc="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AI</a:t>
              </a:r>
              <a:r>
                <a:rPr sz="1700" kern="0" spc="10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助理对话</a:t>
              </a:r>
              <a:r>
                <a:rPr sz="1700" kern="0" spc="9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，</a:t>
              </a:r>
              <a:r>
                <a:rPr sz="1700" b="1" kern="0" spc="9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开启、查</a:t>
              </a:r>
              <a:endParaRPr sz="1700" dirty="0">
                <a:latin typeface="KaiTi"/>
                <a:ea typeface="KaiTi"/>
                <a:cs typeface="KaiTi"/>
              </a:endParaRPr>
            </a:p>
            <a:p>
              <a:pPr marL="14604" algn="l" rtl="0" eaLnBrk="0">
                <a:lnSpc>
                  <a:spcPts val="2805"/>
                </a:lnSpc>
                <a:tabLst/>
              </a:pPr>
              <a:r>
                <a:rPr sz="1700" b="1" kern="0" spc="90" dirty="0">
                  <a:solidFill>
                    <a:srgbClr val="C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询和关闭定时</a:t>
              </a:r>
              <a:r>
                <a:rPr sz="1700" kern="0" spc="90" dirty="0">
                  <a:solidFill>
                    <a:srgbClr val="000000">
                      <a:alpha val="100000"/>
                    </a:srgbClr>
                  </a:solidFill>
                  <a:latin typeface="KaiTi"/>
                  <a:ea typeface="KaiTi"/>
                  <a:cs typeface="KaiTi"/>
                </a:rPr>
                <a:t>提醒，确保重要日程不被遗忘。</a:t>
              </a:r>
              <a:endParaRPr sz="1700" dirty="0">
                <a:latin typeface="KaiTi"/>
                <a:ea typeface="KaiTi"/>
                <a:cs typeface="KaiTi"/>
              </a:endParaRPr>
            </a:p>
          </p:txBody>
        </p:sp>
        <p:pic>
          <p:nvPicPr>
            <p:cNvPr id="484" name="picture 48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1600000">
              <a:off x="4451674" y="0"/>
              <a:ext cx="646366" cy="646366"/>
            </a:xfrm>
            <a:prstGeom prst="rect">
              <a:avLst/>
            </a:prstGeom>
          </p:spPr>
        </p:pic>
      </p:grpSp>
      <p:sp>
        <p:nvSpPr>
          <p:cNvPr id="486" name="textbox 486"/>
          <p:cNvSpPr/>
          <p:nvPr/>
        </p:nvSpPr>
        <p:spPr>
          <a:xfrm>
            <a:off x="6656323" y="2738911"/>
            <a:ext cx="4871720" cy="15570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7117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58419" algn="l" rtl="0" eaLnBrk="0">
              <a:lnSpc>
                <a:spcPct val="87000"/>
              </a:lnSpc>
              <a:tabLst>
                <a:tab pos="232409" algn="l"/>
              </a:tabLst>
            </a:pPr>
            <a:r>
              <a:rPr sz="2000" b="1" kern="0" spc="0" dirty="0">
                <a:solidFill>
                  <a:srgbClr val="00206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2000" b="1" kern="0" spc="-20" dirty="0">
                <a:solidFill>
                  <a:srgbClr val="00206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自定义记忆功能                              </a:t>
            </a:r>
            <a:endParaRPr sz="2000" dirty="0">
              <a:latin typeface="Microsoft YaHei"/>
              <a:ea typeface="Microsoft YaHei"/>
              <a:cs typeface="Microsoft YaHei"/>
            </a:endParaRPr>
          </a:p>
          <a:p>
            <a:pPr algn="l" rtl="0" eaLnBrk="0">
              <a:lnSpc>
                <a:spcPct val="101000"/>
              </a:lnSpc>
              <a:tabLst/>
            </a:pPr>
            <a:endParaRPr sz="700" dirty="0">
              <a:latin typeface="Arial"/>
              <a:ea typeface="Arial"/>
              <a:cs typeface="Arial"/>
            </a:endParaRPr>
          </a:p>
          <a:p>
            <a:pPr marL="111125" indent="11429" algn="l" rtl="0" eaLnBrk="0">
              <a:lnSpc>
                <a:spcPct val="125000"/>
              </a:lnSpc>
              <a:spcBef>
                <a:spcPts val="3"/>
              </a:spcBef>
              <a:tabLst/>
            </a:pPr>
            <a:r>
              <a:rPr sz="1700" kern="0" spc="10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支持用户</a:t>
            </a:r>
            <a:r>
              <a:rPr sz="1700" b="1" kern="0" spc="10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自主选择记忆</a:t>
            </a:r>
            <a:r>
              <a:rPr sz="1700" kern="0" spc="10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信息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，融合角色设定、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技能模块及工作流体系，实现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全场景智能协同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，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打造</a:t>
            </a:r>
            <a:r>
              <a:rPr sz="1700" b="1" kern="0" spc="7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个性化服务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。</a:t>
            </a:r>
            <a:endParaRPr sz="1700" dirty="0">
              <a:latin typeface="KaiTi"/>
              <a:ea typeface="KaiTi"/>
              <a:cs typeface="KaiTi"/>
            </a:endParaRPr>
          </a:p>
        </p:txBody>
      </p:sp>
      <p:pic>
        <p:nvPicPr>
          <p:cNvPr id="488" name="picture 48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10852188" y="2751611"/>
            <a:ext cx="548054" cy="572965"/>
          </a:xfrm>
          <a:prstGeom prst="rect">
            <a:avLst/>
          </a:prstGeom>
        </p:spPr>
      </p:pic>
      <p:sp>
        <p:nvSpPr>
          <p:cNvPr id="490" name="path 490"/>
          <p:cNvSpPr/>
          <p:nvPr/>
        </p:nvSpPr>
        <p:spPr>
          <a:xfrm>
            <a:off x="6669023" y="2929788"/>
            <a:ext cx="45999" cy="242861"/>
          </a:xfrm>
          <a:custGeom>
            <a:avLst/>
            <a:gdLst/>
            <a:ahLst/>
            <a:cxnLst/>
            <a:rect l="0" t="0" r="0" b="0"/>
            <a:pathLst>
              <a:path w="72" h="382">
                <a:moveTo>
                  <a:pt x="0" y="34"/>
                </a:moveTo>
                <a:moveTo>
                  <a:pt x="0" y="34"/>
                </a:moveTo>
                <a:cubicBezTo>
                  <a:pt x="0" y="16"/>
                  <a:pt x="16" y="0"/>
                  <a:pt x="36" y="0"/>
                </a:cubicBezTo>
                <a:cubicBezTo>
                  <a:pt x="56" y="0"/>
                  <a:pt x="72" y="16"/>
                  <a:pt x="72" y="34"/>
                </a:cubicBezTo>
                <a:lnTo>
                  <a:pt x="72" y="346"/>
                </a:lnTo>
                <a:cubicBezTo>
                  <a:pt x="72" y="366"/>
                  <a:pt x="56" y="382"/>
                  <a:pt x="36" y="382"/>
                </a:cubicBezTo>
                <a:cubicBezTo>
                  <a:pt x="16" y="382"/>
                  <a:pt x="0" y="366"/>
                  <a:pt x="0" y="346"/>
                </a:cubicBezTo>
                <a:lnTo>
                  <a:pt x="0" y="34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92" name="picture 49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0" y="6308255"/>
            <a:ext cx="12192000" cy="549744"/>
          </a:xfrm>
          <a:prstGeom prst="rect">
            <a:avLst/>
          </a:prstGeom>
        </p:spPr>
      </p:pic>
      <p:pic>
        <p:nvPicPr>
          <p:cNvPr id="494" name="picture 49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659892" y="1691640"/>
            <a:ext cx="5193791" cy="944879"/>
          </a:xfrm>
          <a:prstGeom prst="rect">
            <a:avLst/>
          </a:prstGeom>
        </p:spPr>
      </p:pic>
      <p:sp>
        <p:nvSpPr>
          <p:cNvPr id="496" name="textbox 496"/>
          <p:cNvSpPr/>
          <p:nvPr/>
        </p:nvSpPr>
        <p:spPr>
          <a:xfrm>
            <a:off x="6683044" y="5143347"/>
            <a:ext cx="4671059" cy="9429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3532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indent="5080" algn="l" rtl="0" eaLnBrk="0">
              <a:lnSpc>
                <a:spcPct val="119000"/>
              </a:lnSpc>
              <a:tabLst/>
            </a:pPr>
            <a:r>
              <a:rPr sz="1700" b="1" kern="0" spc="12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减少人工协调成本</a:t>
            </a:r>
            <a:r>
              <a:rPr sz="1700" kern="0" spc="12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，保障工作推进顺畅，</a:t>
            </a:r>
            <a:r>
              <a:rPr sz="1700" b="1" kern="0" spc="12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提</a:t>
            </a:r>
            <a:r>
              <a:rPr sz="1700" b="1" kern="0" spc="11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升</a:t>
            </a:r>
            <a:r>
              <a:rPr sz="1700" b="1" kern="0" spc="10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工作效率</a:t>
            </a:r>
            <a:r>
              <a:rPr sz="1700" kern="0" spc="10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与协作体验；</a:t>
            </a:r>
            <a:r>
              <a:rPr sz="1700" kern="0" spc="-30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700" kern="0" spc="10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日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程管理可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灵活适配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实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际需求，助力工作高效智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能开展。</a:t>
            </a:r>
            <a:endParaRPr sz="1700" dirty="0">
              <a:latin typeface="KaiTi"/>
              <a:ea typeface="KaiTi"/>
              <a:cs typeface="KaiTi"/>
            </a:endParaRPr>
          </a:p>
        </p:txBody>
      </p:sp>
      <p:pic>
        <p:nvPicPr>
          <p:cNvPr id="498" name="picture 49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0" y="766762"/>
            <a:ext cx="12192000" cy="190179"/>
          </a:xfrm>
          <a:prstGeom prst="rect">
            <a:avLst/>
          </a:prstGeom>
        </p:spPr>
      </p:pic>
      <p:pic>
        <p:nvPicPr>
          <p:cNvPr id="500" name="picture 50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3145193" y="415099"/>
            <a:ext cx="1409501" cy="238125"/>
          </a:xfrm>
          <a:prstGeom prst="rect">
            <a:avLst/>
          </a:prstGeom>
        </p:spPr>
      </p:pic>
      <p:sp>
        <p:nvSpPr>
          <p:cNvPr id="502" name="textbox 502"/>
          <p:cNvSpPr/>
          <p:nvPr/>
        </p:nvSpPr>
        <p:spPr>
          <a:xfrm>
            <a:off x="523955" y="216928"/>
            <a:ext cx="3916045" cy="461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spcBef>
                <a:spcPts val="1"/>
              </a:spcBef>
              <a:tabLst>
                <a:tab pos="14604" algn="l"/>
              </a:tabLst>
            </a:pPr>
            <a:r>
              <a:rPr sz="3200" u="sng" kern="0" spc="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	</a:t>
            </a:r>
            <a:r>
              <a:rPr sz="3200" kern="0" spc="155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3200" u="sng" kern="0" spc="48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 </a:t>
            </a:r>
            <a:r>
              <a:rPr sz="3200" u="sng" kern="0" spc="-3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功能实现</a:t>
            </a:r>
            <a:r>
              <a:rPr sz="2700" kern="0" spc="-30" baseline="36654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（</a:t>
            </a:r>
            <a:r>
              <a:rPr sz="2700" kern="0" spc="-30" baseline="36654" dirty="0">
                <a:solidFill>
                  <a:srgbClr val="0E419C">
                    <a:alpha val="100000"/>
                  </a:srgbClr>
                </a:solidFill>
                <a:latin typeface="Arial"/>
                <a:ea typeface="Arial"/>
                <a:cs typeface="Arial"/>
              </a:rPr>
              <a:t>2</a:t>
            </a:r>
            <a:r>
              <a:rPr sz="2700" kern="0" spc="-30" baseline="36654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）</a:t>
            </a:r>
            <a:r>
              <a:rPr sz="1700" kern="0" spc="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   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pic>
        <p:nvPicPr>
          <p:cNvPr id="504" name="picture 50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4027530" y="484632"/>
            <a:ext cx="397764" cy="124967"/>
          </a:xfrm>
          <a:prstGeom prst="rect">
            <a:avLst/>
          </a:prstGeom>
        </p:spPr>
      </p:pic>
      <p:pic>
        <p:nvPicPr>
          <p:cNvPr id="506" name="picture 50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3580236" y="247904"/>
            <a:ext cx="172161" cy="302683"/>
          </a:xfrm>
          <a:prstGeom prst="rect">
            <a:avLst/>
          </a:prstGeom>
        </p:spPr>
      </p:pic>
      <p:pic>
        <p:nvPicPr>
          <p:cNvPr id="508" name="picture 50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sp>
        <p:nvSpPr>
          <p:cNvPr id="510" name="rect 510"/>
          <p:cNvSpPr/>
          <p:nvPr/>
        </p:nvSpPr>
        <p:spPr>
          <a:xfrm>
            <a:off x="6289903" y="255511"/>
            <a:ext cx="1293329" cy="412533"/>
          </a:xfrm>
          <a:prstGeom prst="rect">
            <a:avLst/>
          </a:prstGeom>
          <a:solidFill>
            <a:srgbClr val="0E41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12" name="picture 51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7664425" y="247084"/>
            <a:ext cx="1298309" cy="422406"/>
          </a:xfrm>
          <a:prstGeom prst="rect">
            <a:avLst/>
          </a:prstGeom>
        </p:spPr>
      </p:pic>
      <p:pic>
        <p:nvPicPr>
          <p:cNvPr id="514" name="picture 51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9053805" y="247084"/>
            <a:ext cx="1310913" cy="422406"/>
          </a:xfrm>
          <a:prstGeom prst="rect">
            <a:avLst/>
          </a:prstGeom>
        </p:spPr>
      </p:pic>
      <p:pic>
        <p:nvPicPr>
          <p:cNvPr id="516" name="picture 51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10443185" y="247084"/>
            <a:ext cx="1310914" cy="422406"/>
          </a:xfrm>
          <a:prstGeom prst="rect">
            <a:avLst/>
          </a:prstGeom>
        </p:spPr>
      </p:pic>
      <p:sp>
        <p:nvSpPr>
          <p:cNvPr id="518" name="textbox 518"/>
          <p:cNvSpPr/>
          <p:nvPr/>
        </p:nvSpPr>
        <p:spPr>
          <a:xfrm>
            <a:off x="6277203" y="316954"/>
            <a:ext cx="5291454" cy="2914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8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>
                <a:tab pos="153670" algn="l"/>
              </a:tabLst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	</a:t>
            </a:r>
            <a:r>
              <a:rPr sz="2000" b="1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技术创新</a:t>
            </a:r>
            <a:r>
              <a:rPr sz="2000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应用简介</a:t>
            </a:r>
            <a:r>
              <a:rPr sz="1700" kern="0" spc="10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应用实际</a:t>
            </a:r>
            <a:r>
              <a:rPr sz="1700" kern="0" spc="9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未来展望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sp>
        <p:nvSpPr>
          <p:cNvPr id="520" name="textbox 520"/>
          <p:cNvSpPr/>
          <p:nvPr/>
        </p:nvSpPr>
        <p:spPr>
          <a:xfrm>
            <a:off x="7398511" y="1017530"/>
            <a:ext cx="3778884" cy="3378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8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08940" algn="l" rtl="0" eaLnBrk="0">
              <a:lnSpc>
                <a:spcPct val="90000"/>
              </a:lnSpc>
              <a:tabLst>
                <a:tab pos="600709" algn="l"/>
              </a:tabLst>
            </a:pPr>
            <a:r>
              <a:rPr sz="2100" b="1" kern="0" spc="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2100" b="1" kern="0" spc="14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自定义记忆 </a:t>
            </a:r>
            <a:r>
              <a:rPr sz="1500" kern="0" spc="14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/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Custom</a:t>
            </a:r>
            <a:r>
              <a:rPr sz="1500" kern="0" spc="17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memory</a:t>
            </a:r>
            <a:endParaRPr sz="15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522" name="path 522"/>
          <p:cNvSpPr/>
          <p:nvPr/>
        </p:nvSpPr>
        <p:spPr>
          <a:xfrm>
            <a:off x="7411211" y="1060703"/>
            <a:ext cx="396240" cy="281940"/>
          </a:xfrm>
          <a:custGeom>
            <a:avLst/>
            <a:gdLst/>
            <a:ahLst/>
            <a:cxnLst/>
            <a:rect l="0" t="0" r="0" b="0"/>
            <a:pathLst>
              <a:path w="624" h="444">
                <a:moveTo>
                  <a:pt x="0" y="0"/>
                </a:moveTo>
                <a:lnTo>
                  <a:pt x="400" y="0"/>
                </a:lnTo>
                <a:lnTo>
                  <a:pt x="624" y="223"/>
                </a:lnTo>
                <a:lnTo>
                  <a:pt x="400" y="444"/>
                </a:lnTo>
                <a:lnTo>
                  <a:pt x="0" y="444"/>
                </a:lnTo>
                <a:lnTo>
                  <a:pt x="223" y="223"/>
                </a:lnTo>
                <a:lnTo>
                  <a:pt x="0" y="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24" name="textbox 524"/>
          <p:cNvSpPr/>
          <p:nvPr/>
        </p:nvSpPr>
        <p:spPr>
          <a:xfrm>
            <a:off x="1494536" y="1041939"/>
            <a:ext cx="3334384" cy="3200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25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07034" algn="l" rtl="0" eaLnBrk="0">
              <a:lnSpc>
                <a:spcPct val="90000"/>
              </a:lnSpc>
              <a:tabLst>
                <a:tab pos="568959" algn="l"/>
              </a:tabLst>
            </a:pPr>
            <a:r>
              <a:rPr sz="2100" b="1" kern="0" spc="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2100" b="1" kern="0" spc="14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定时触发 </a:t>
            </a:r>
            <a:r>
              <a:rPr sz="1500" kern="0" spc="14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/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Time</a:t>
            </a:r>
            <a:r>
              <a:rPr sz="1500" kern="0" spc="14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Triggered</a:t>
            </a:r>
            <a:endParaRPr sz="15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526" name="path 526"/>
          <p:cNvSpPr/>
          <p:nvPr/>
        </p:nvSpPr>
        <p:spPr>
          <a:xfrm>
            <a:off x="1507236" y="1066800"/>
            <a:ext cx="394715" cy="281940"/>
          </a:xfrm>
          <a:custGeom>
            <a:avLst/>
            <a:gdLst/>
            <a:ahLst/>
            <a:cxnLst/>
            <a:rect l="0" t="0" r="0" b="0"/>
            <a:pathLst>
              <a:path w="621" h="444">
                <a:moveTo>
                  <a:pt x="0" y="0"/>
                </a:moveTo>
                <a:lnTo>
                  <a:pt x="400" y="0"/>
                </a:lnTo>
                <a:lnTo>
                  <a:pt x="621" y="220"/>
                </a:lnTo>
                <a:lnTo>
                  <a:pt x="400" y="444"/>
                </a:lnTo>
                <a:lnTo>
                  <a:pt x="0" y="444"/>
                </a:lnTo>
                <a:lnTo>
                  <a:pt x="223" y="220"/>
                </a:lnTo>
                <a:lnTo>
                  <a:pt x="0" y="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28" name="picture 52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grpSp>
        <p:nvGrpSpPr>
          <p:cNvPr id="46" name="group 46"/>
          <p:cNvGrpSpPr/>
          <p:nvPr/>
        </p:nvGrpSpPr>
        <p:grpSpPr>
          <a:xfrm rot="21600000">
            <a:off x="4885081" y="259644"/>
            <a:ext cx="1310914" cy="422406"/>
            <a:chOff x="0" y="0"/>
            <a:chExt cx="1310914" cy="422406"/>
          </a:xfrm>
        </p:grpSpPr>
        <p:pic>
          <p:nvPicPr>
            <p:cNvPr id="530" name="picture 530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532" name="textbox 532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5265" algn="l" rtl="0" eaLnBrk="0">
                <a:lnSpc>
                  <a:spcPct val="90000"/>
                </a:lnSpc>
                <a:spcBef>
                  <a:spcPts val="6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项目背景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sp>
        <p:nvSpPr>
          <p:cNvPr id="534" name="textbox 534"/>
          <p:cNvSpPr/>
          <p:nvPr/>
        </p:nvSpPr>
        <p:spPr>
          <a:xfrm>
            <a:off x="6656323" y="4681118"/>
            <a:ext cx="1743710" cy="3009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510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58419" algn="l" rtl="0" eaLnBrk="0">
              <a:lnSpc>
                <a:spcPct val="87000"/>
              </a:lnSpc>
              <a:tabLst>
                <a:tab pos="211454" algn="l"/>
              </a:tabLst>
            </a:pPr>
            <a:r>
              <a:rPr sz="2000" b="1" kern="0" spc="0" dirty="0">
                <a:solidFill>
                  <a:srgbClr val="00206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2000" b="1" kern="0" spc="-10" dirty="0">
                <a:solidFill>
                  <a:srgbClr val="00206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智能协同效果</a:t>
            </a:r>
            <a:endParaRPr sz="20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536" name="path 536"/>
          <p:cNvSpPr/>
          <p:nvPr/>
        </p:nvSpPr>
        <p:spPr>
          <a:xfrm>
            <a:off x="6669023" y="4693818"/>
            <a:ext cx="46011" cy="242862"/>
          </a:xfrm>
          <a:custGeom>
            <a:avLst/>
            <a:gdLst/>
            <a:ahLst/>
            <a:cxnLst/>
            <a:rect l="0" t="0" r="0" b="0"/>
            <a:pathLst>
              <a:path w="72" h="382">
                <a:moveTo>
                  <a:pt x="0" y="36"/>
                </a:moveTo>
                <a:moveTo>
                  <a:pt x="0" y="36"/>
                </a:moveTo>
                <a:cubicBezTo>
                  <a:pt x="0" y="16"/>
                  <a:pt x="16" y="0"/>
                  <a:pt x="36" y="0"/>
                </a:cubicBezTo>
                <a:cubicBezTo>
                  <a:pt x="56" y="0"/>
                  <a:pt x="72" y="16"/>
                  <a:pt x="72" y="36"/>
                </a:cubicBezTo>
                <a:lnTo>
                  <a:pt x="72" y="345"/>
                </a:lnTo>
                <a:cubicBezTo>
                  <a:pt x="72" y="366"/>
                  <a:pt x="56" y="382"/>
                  <a:pt x="36" y="382"/>
                </a:cubicBezTo>
                <a:cubicBezTo>
                  <a:pt x="16" y="382"/>
                  <a:pt x="0" y="366"/>
                  <a:pt x="0" y="345"/>
                </a:cubicBezTo>
                <a:lnTo>
                  <a:pt x="0" y="36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38" name="picture 53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1600000">
            <a:off x="10794492" y="4472939"/>
            <a:ext cx="598931" cy="59893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" name="picture 5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367635" y="1478601"/>
            <a:ext cx="4891058" cy="2691756"/>
          </a:xfrm>
          <a:prstGeom prst="rect">
            <a:avLst/>
          </a:prstGeom>
        </p:spPr>
      </p:pic>
      <p:pic>
        <p:nvPicPr>
          <p:cNvPr id="542" name="picture 5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31729" y="1484188"/>
            <a:ext cx="4892915" cy="2686297"/>
          </a:xfrm>
          <a:prstGeom prst="rect">
            <a:avLst/>
          </a:prstGeom>
        </p:spPr>
      </p:pic>
      <p:pic>
        <p:nvPicPr>
          <p:cNvPr id="544" name="picture 5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202604"/>
            <a:ext cx="12192000" cy="630188"/>
          </a:xfrm>
          <a:prstGeom prst="rect">
            <a:avLst/>
          </a:prstGeom>
        </p:spPr>
      </p:pic>
      <p:pic>
        <p:nvPicPr>
          <p:cNvPr id="546" name="picture 5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0" y="6308255"/>
            <a:ext cx="12192000" cy="549744"/>
          </a:xfrm>
          <a:prstGeom prst="rect">
            <a:avLst/>
          </a:prstGeom>
        </p:spPr>
      </p:pic>
      <p:graphicFrame>
        <p:nvGraphicFramePr>
          <p:cNvPr id="548" name="table 548"/>
          <p:cNvGraphicFramePr>
            <a:graphicFrameLocks noGrp="1"/>
          </p:cNvGraphicFramePr>
          <p:nvPr/>
        </p:nvGraphicFramePr>
        <p:xfrm>
          <a:off x="1029335" y="4726304"/>
          <a:ext cx="4549775" cy="1812925"/>
        </p:xfrm>
        <a:graphic>
          <a:graphicData uri="http://schemas.openxmlformats.org/drawingml/2006/table">
            <a:tbl>
              <a:tblPr>
                <a:solidFill>
                  <a:srgbClr val="39D7D2"/>
                </a:solidFill>
              </a:tblPr>
              <a:tblGrid>
                <a:gridCol w="4549775"/>
              </a:tblGrid>
              <a:tr h="18065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39D7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9D7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9D7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9D7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D7D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50" name="table 550"/>
          <p:cNvGraphicFramePr>
            <a:graphicFrameLocks noGrp="1"/>
          </p:cNvGraphicFramePr>
          <p:nvPr/>
        </p:nvGraphicFramePr>
        <p:xfrm>
          <a:off x="6551930" y="4737100"/>
          <a:ext cx="4549140" cy="1812925"/>
        </p:xfrm>
        <a:graphic>
          <a:graphicData uri="http://schemas.openxmlformats.org/drawingml/2006/table">
            <a:tbl>
              <a:tblPr/>
              <a:tblGrid>
                <a:gridCol w="4549140"/>
              </a:tblGrid>
              <a:tr h="18065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1D7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D7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D7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D7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79EE"/>
                    </a:solidFill>
                  </a:tcPr>
                </a:tc>
              </a:tr>
            </a:tbl>
          </a:graphicData>
        </a:graphic>
      </p:graphicFrame>
      <p:sp>
        <p:nvSpPr>
          <p:cNvPr id="552" name="textbox 552"/>
          <p:cNvSpPr/>
          <p:nvPr/>
        </p:nvSpPr>
        <p:spPr>
          <a:xfrm>
            <a:off x="6627876" y="4824729"/>
            <a:ext cx="4456429" cy="1708785"/>
          </a:xfrm>
          <a:prstGeom prst="rect">
            <a:avLst/>
          </a:prstGeom>
          <a:solidFill>
            <a:srgbClr val="DAE3F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  <a:tabLst/>
            </a:pPr>
            <a:endParaRPr sz="900" dirty="0">
              <a:latin typeface="Arial"/>
              <a:ea typeface="Arial"/>
              <a:cs typeface="Arial"/>
            </a:endParaRPr>
          </a:p>
          <a:p>
            <a:pPr marL="1616075" algn="l" rtl="0" eaLnBrk="0">
              <a:lnSpc>
                <a:spcPct val="87000"/>
              </a:lnSpc>
              <a:spcBef>
                <a:spcPts val="4"/>
              </a:spcBef>
              <a:tabLst/>
            </a:pPr>
            <a:r>
              <a:rPr sz="2000" b="1" kern="0" spc="-1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双循环</a:t>
            </a:r>
            <a:r>
              <a:rPr sz="2000" b="1" kern="0" spc="-10" dirty="0">
                <a:solidFill>
                  <a:srgbClr val="0F273D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模式</a:t>
            </a:r>
            <a:endParaRPr sz="2000" dirty="0">
              <a:latin typeface="Microsoft YaHei"/>
              <a:ea typeface="Microsoft YaHei"/>
              <a:cs typeface="Microsoft YaHei"/>
            </a:endParaRPr>
          </a:p>
          <a:p>
            <a:pPr algn="l" rtl="0" eaLnBrk="0">
              <a:lnSpc>
                <a:spcPct val="108000"/>
              </a:lnSpc>
              <a:tabLst/>
            </a:pPr>
            <a:endParaRPr sz="1200" dirty="0">
              <a:latin typeface="Arial"/>
              <a:ea typeface="Arial"/>
              <a:cs typeface="Arial"/>
            </a:endParaRPr>
          </a:p>
          <a:p>
            <a:pPr marL="257809" indent="15875" algn="l" rtl="0" eaLnBrk="0">
              <a:lnSpc>
                <a:spcPct val="125000"/>
              </a:lnSpc>
              <a:spcBef>
                <a:spcPts val="1"/>
              </a:spcBef>
              <a:tabLst/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最多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支持10门课程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一学期的导入，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适配</a:t>
            </a:r>
            <a:r>
              <a:rPr sz="1700" kern="0" spc="1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700" b="1" kern="0" spc="10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单双周交替、节假日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调课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等复杂周期安</a:t>
            </a: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700" kern="0" spc="5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排，适用于</a:t>
            </a:r>
            <a:r>
              <a:rPr sz="1700" b="1" kern="0" spc="5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课表导入</a:t>
            </a:r>
            <a:r>
              <a:rPr sz="1700" kern="0" spc="-38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</a:t>
            </a:r>
            <a:r>
              <a:rPr sz="1700" b="1" kern="0" spc="5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日程</a:t>
            </a:r>
            <a:endParaRPr sz="1700" dirty="0">
              <a:latin typeface="KaiTi"/>
              <a:ea typeface="KaiTi"/>
              <a:cs typeface="KaiTi"/>
            </a:endParaRPr>
          </a:p>
        </p:txBody>
      </p:sp>
      <p:sp>
        <p:nvSpPr>
          <p:cNvPr id="554" name="textbox 554"/>
          <p:cNvSpPr/>
          <p:nvPr/>
        </p:nvSpPr>
        <p:spPr>
          <a:xfrm>
            <a:off x="1099819" y="4820411"/>
            <a:ext cx="4455159" cy="1708785"/>
          </a:xfrm>
          <a:prstGeom prst="rect">
            <a:avLst/>
          </a:prstGeom>
          <a:solidFill>
            <a:srgbClr val="E2F0D9">
              <a:alpha val="95686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  <a:tabLst/>
            </a:pPr>
            <a:endParaRPr sz="800" dirty="0">
              <a:latin typeface="Arial"/>
              <a:ea typeface="Arial"/>
              <a:cs typeface="Arial"/>
            </a:endParaRPr>
          </a:p>
          <a:p>
            <a:pPr marL="1616710" algn="l" rtl="0" eaLnBrk="0">
              <a:lnSpc>
                <a:spcPct val="86000"/>
              </a:lnSpc>
              <a:spcBef>
                <a:spcPts val="7"/>
              </a:spcBef>
              <a:tabLst/>
            </a:pPr>
            <a:r>
              <a:rPr sz="2000" b="1" kern="0" spc="-10" dirty="0">
                <a:solidFill>
                  <a:srgbClr val="C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单循环</a:t>
            </a:r>
            <a:r>
              <a:rPr sz="2000" b="1" kern="0" spc="-10" dirty="0">
                <a:solidFill>
                  <a:srgbClr val="0F273D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模式</a:t>
            </a:r>
            <a:endParaRPr sz="2000" dirty="0">
              <a:latin typeface="Microsoft YaHei"/>
              <a:ea typeface="Microsoft YaHei"/>
              <a:cs typeface="Microsoft YaHei"/>
            </a:endParaRPr>
          </a:p>
          <a:p>
            <a:pPr algn="l" rtl="0" eaLnBrk="0">
              <a:lnSpc>
                <a:spcPct val="103000"/>
              </a:lnSpc>
              <a:tabLst/>
            </a:pPr>
            <a:endParaRPr sz="1300" dirty="0">
              <a:latin typeface="Arial"/>
              <a:ea typeface="Arial"/>
              <a:cs typeface="Arial"/>
            </a:endParaRPr>
          </a:p>
          <a:p>
            <a:pPr marL="388620" indent="8889" algn="l" rtl="0" eaLnBrk="0">
              <a:lnSpc>
                <a:spcPct val="125000"/>
              </a:lnSpc>
              <a:spcBef>
                <a:spcPts val="6"/>
              </a:spcBef>
              <a:tabLst/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最多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同时创建10个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事项，支持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批量快</a:t>
            </a:r>
            <a:r>
              <a:rPr sz="1700" kern="0" spc="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 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速处理</a:t>
            </a:r>
            <a:r>
              <a:rPr sz="1700" kern="0" spc="9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会议、任务提醒等场景，适用</a:t>
            </a:r>
            <a:r>
              <a:rPr sz="1700" kern="0" spc="1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  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于</a:t>
            </a:r>
            <a:r>
              <a:rPr sz="1700" b="1" kern="0" spc="70" dirty="0">
                <a:solidFill>
                  <a:srgbClr val="C00000">
                    <a:alpha val="100000"/>
                  </a:srgbClr>
                </a:solidFill>
                <a:latin typeface="KaiTi"/>
                <a:ea typeface="KaiTi"/>
                <a:cs typeface="KaiTi"/>
              </a:rPr>
              <a:t>新日程创建</a:t>
            </a:r>
            <a:endParaRPr sz="1700" dirty="0">
              <a:latin typeface="KaiTi"/>
              <a:ea typeface="KaiTi"/>
              <a:cs typeface="KaiTi"/>
            </a:endParaRPr>
          </a:p>
        </p:txBody>
      </p:sp>
      <p:pic>
        <p:nvPicPr>
          <p:cNvPr id="556" name="picture 5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0" y="766762"/>
            <a:ext cx="12192000" cy="190179"/>
          </a:xfrm>
          <a:prstGeom prst="rect">
            <a:avLst/>
          </a:prstGeom>
        </p:spPr>
      </p:pic>
      <p:pic>
        <p:nvPicPr>
          <p:cNvPr id="558" name="picture 55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3145193" y="415099"/>
            <a:ext cx="1409501" cy="238125"/>
          </a:xfrm>
          <a:prstGeom prst="rect">
            <a:avLst/>
          </a:prstGeom>
        </p:spPr>
      </p:pic>
      <p:sp>
        <p:nvSpPr>
          <p:cNvPr id="560" name="textbox 560"/>
          <p:cNvSpPr/>
          <p:nvPr/>
        </p:nvSpPr>
        <p:spPr>
          <a:xfrm>
            <a:off x="523955" y="207619"/>
            <a:ext cx="3916045" cy="4660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3925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8000"/>
              </a:lnSpc>
              <a:tabLst>
                <a:tab pos="14604" algn="l"/>
              </a:tabLst>
            </a:pPr>
            <a:r>
              <a:rPr sz="3200" u="sng" kern="0" spc="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	</a:t>
            </a:r>
            <a:r>
              <a:rPr sz="3200" kern="0" spc="155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3200" u="sng" kern="0" spc="480" dirty="0">
                <a:solidFill>
                  <a:srgbClr val="0E419C">
                    <a:alpha val="100000"/>
                  </a:srgbClr>
                </a:solidFill>
                <a:uFill>
                  <a:solidFill>
                    <a:srgbClr val="000000"/>
                  </a:solidFill>
                </a:uFill>
                <a:latin typeface="SimHei"/>
                <a:ea typeface="SimHei"/>
                <a:cs typeface="SimHei"/>
              </a:rPr>
              <a:t> </a:t>
            </a:r>
            <a:r>
              <a:rPr sz="3200" u="sng" kern="0" spc="-3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功能实现</a:t>
            </a:r>
            <a:r>
              <a:rPr sz="2700" kern="0" spc="-30" baseline="36654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（</a:t>
            </a:r>
            <a:r>
              <a:rPr sz="2700" kern="0" spc="-30" baseline="36654" dirty="0">
                <a:solidFill>
                  <a:srgbClr val="0E419C">
                    <a:alpha val="100000"/>
                  </a:srgbClr>
                </a:solidFill>
                <a:latin typeface="Arial"/>
                <a:ea typeface="Arial"/>
                <a:cs typeface="Arial"/>
              </a:rPr>
              <a:t>3</a:t>
            </a:r>
            <a:r>
              <a:rPr sz="2700" kern="0" spc="-30" baseline="36654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）</a:t>
            </a:r>
            <a:r>
              <a:rPr sz="1700" kern="0" spc="0" dirty="0">
                <a:solidFill>
                  <a:srgbClr val="0E419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   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pic>
        <p:nvPicPr>
          <p:cNvPr id="562" name="picture 56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4027530" y="484632"/>
            <a:ext cx="397764" cy="124967"/>
          </a:xfrm>
          <a:prstGeom prst="rect">
            <a:avLst/>
          </a:prstGeom>
        </p:spPr>
      </p:pic>
      <p:pic>
        <p:nvPicPr>
          <p:cNvPr id="564" name="picture 56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3580236" y="247904"/>
            <a:ext cx="172161" cy="302683"/>
          </a:xfrm>
          <a:prstGeom prst="rect">
            <a:avLst/>
          </a:prstGeom>
        </p:spPr>
      </p:pic>
      <p:pic>
        <p:nvPicPr>
          <p:cNvPr id="566" name="picture 56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538814" y="229628"/>
            <a:ext cx="399127" cy="413651"/>
          </a:xfrm>
          <a:prstGeom prst="rect">
            <a:avLst/>
          </a:prstGeom>
        </p:spPr>
      </p:pic>
      <p:sp>
        <p:nvSpPr>
          <p:cNvPr id="568" name="textbox 568"/>
          <p:cNvSpPr/>
          <p:nvPr/>
        </p:nvSpPr>
        <p:spPr>
          <a:xfrm>
            <a:off x="3181604" y="1030153"/>
            <a:ext cx="4870450" cy="3194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42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407034" algn="l" rtl="0" eaLnBrk="0">
              <a:lnSpc>
                <a:spcPct val="90000"/>
              </a:lnSpc>
              <a:tabLst>
                <a:tab pos="569594" algn="l"/>
              </a:tabLst>
            </a:pPr>
            <a:r>
              <a:rPr sz="2100" b="1" kern="0" spc="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	</a:t>
            </a:r>
            <a:r>
              <a:rPr sz="2100" b="1" kern="0" spc="10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单</a:t>
            </a:r>
            <a:r>
              <a:rPr sz="2100" b="1" kern="0" spc="-26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2100" b="1" kern="0" spc="100" dirty="0">
                <a:solidFill>
                  <a:srgbClr val="007FB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，双循环工作模式 </a:t>
            </a:r>
            <a:r>
              <a:rPr sz="1500" kern="0" spc="10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/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Dual</a:t>
            </a:r>
            <a:r>
              <a:rPr sz="1500" kern="0" spc="10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-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loop</a:t>
            </a:r>
            <a:r>
              <a:rPr sz="1500" kern="0" spc="17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1500" kern="0" spc="0" dirty="0">
                <a:solidFill>
                  <a:srgbClr val="A6A6A6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mode</a:t>
            </a:r>
            <a:endParaRPr sz="15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570" name="path 570"/>
          <p:cNvSpPr/>
          <p:nvPr/>
        </p:nvSpPr>
        <p:spPr>
          <a:xfrm>
            <a:off x="3194304" y="1054608"/>
            <a:ext cx="394716" cy="281939"/>
          </a:xfrm>
          <a:custGeom>
            <a:avLst/>
            <a:gdLst/>
            <a:ahLst/>
            <a:cxnLst/>
            <a:rect l="0" t="0" r="0" b="0"/>
            <a:pathLst>
              <a:path w="621" h="443">
                <a:moveTo>
                  <a:pt x="0" y="0"/>
                </a:moveTo>
                <a:lnTo>
                  <a:pt x="400" y="0"/>
                </a:lnTo>
                <a:lnTo>
                  <a:pt x="621" y="220"/>
                </a:lnTo>
                <a:lnTo>
                  <a:pt x="400" y="443"/>
                </a:lnTo>
                <a:lnTo>
                  <a:pt x="0" y="443"/>
                </a:lnTo>
                <a:lnTo>
                  <a:pt x="220" y="220"/>
                </a:lnTo>
                <a:lnTo>
                  <a:pt x="0" y="0"/>
                </a:lnTo>
              </a:path>
            </a:pathLst>
          </a:custGeom>
          <a:solidFill>
            <a:srgbClr val="39D7D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72" name="picture 57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9053805" y="247084"/>
            <a:ext cx="1310913" cy="422406"/>
          </a:xfrm>
          <a:prstGeom prst="rect">
            <a:avLst/>
          </a:prstGeom>
        </p:spPr>
      </p:pic>
      <p:sp>
        <p:nvSpPr>
          <p:cNvPr id="574" name="rect 574"/>
          <p:cNvSpPr/>
          <p:nvPr/>
        </p:nvSpPr>
        <p:spPr>
          <a:xfrm>
            <a:off x="6289903" y="255511"/>
            <a:ext cx="1293329" cy="412533"/>
          </a:xfrm>
          <a:prstGeom prst="rect">
            <a:avLst/>
          </a:prstGeom>
          <a:solidFill>
            <a:srgbClr val="0E419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76" name="picture 57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7664425" y="247084"/>
            <a:ext cx="1298309" cy="422406"/>
          </a:xfrm>
          <a:prstGeom prst="rect">
            <a:avLst/>
          </a:prstGeom>
        </p:spPr>
      </p:pic>
      <p:pic>
        <p:nvPicPr>
          <p:cNvPr id="578" name="picture 57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10443185" y="247084"/>
            <a:ext cx="1310914" cy="422406"/>
          </a:xfrm>
          <a:prstGeom prst="rect">
            <a:avLst/>
          </a:prstGeom>
        </p:spPr>
      </p:pic>
      <p:sp>
        <p:nvSpPr>
          <p:cNvPr id="580" name="textbox 580"/>
          <p:cNvSpPr/>
          <p:nvPr/>
        </p:nvSpPr>
        <p:spPr>
          <a:xfrm>
            <a:off x="6277203" y="316954"/>
            <a:ext cx="5291454" cy="2914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8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>
                <a:tab pos="153670" algn="l"/>
              </a:tabLst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	</a:t>
            </a:r>
            <a:r>
              <a:rPr sz="2000" b="1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技术创新</a:t>
            </a:r>
            <a:r>
              <a:rPr sz="2000" kern="0" spc="60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应用简介</a:t>
            </a:r>
            <a:r>
              <a:rPr sz="1700" kern="0" spc="10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应用实际</a:t>
            </a:r>
            <a:r>
              <a:rPr sz="1700" kern="0" spc="9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</a:t>
            </a:r>
            <a:r>
              <a:rPr sz="1700" b="1" kern="0" spc="60" dirty="0">
                <a:solidFill>
                  <a:srgbClr val="80808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未来展望</a:t>
            </a:r>
            <a:endParaRPr sz="1700" dirty="0">
              <a:latin typeface="SimHei"/>
              <a:ea typeface="SimHei"/>
              <a:cs typeface="SimHei"/>
            </a:endParaRPr>
          </a:p>
        </p:txBody>
      </p:sp>
      <p:pic>
        <p:nvPicPr>
          <p:cNvPr id="582" name="picture 58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420331" y="91961"/>
            <a:ext cx="10243401" cy="74879"/>
          </a:xfrm>
          <a:prstGeom prst="rect">
            <a:avLst/>
          </a:prstGeom>
        </p:spPr>
      </p:pic>
      <p:grpSp>
        <p:nvGrpSpPr>
          <p:cNvPr id="48" name="group 48"/>
          <p:cNvGrpSpPr/>
          <p:nvPr/>
        </p:nvGrpSpPr>
        <p:grpSpPr>
          <a:xfrm rot="21600000">
            <a:off x="4885081" y="259644"/>
            <a:ext cx="1310914" cy="422406"/>
            <a:chOff x="0" y="0"/>
            <a:chExt cx="1310914" cy="422406"/>
          </a:xfrm>
        </p:grpSpPr>
        <p:pic>
          <p:nvPicPr>
            <p:cNvPr id="584" name="picture 584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rot="21600000">
              <a:off x="0" y="0"/>
              <a:ext cx="1310914" cy="422406"/>
            </a:xfrm>
            <a:prstGeom prst="rect">
              <a:avLst/>
            </a:prstGeom>
          </p:spPr>
        </p:pic>
        <p:sp>
          <p:nvSpPr>
            <p:cNvPr id="586" name="textbox 586"/>
            <p:cNvSpPr/>
            <p:nvPr/>
          </p:nvSpPr>
          <p:spPr>
            <a:xfrm>
              <a:off x="-12700" y="-12700"/>
              <a:ext cx="1336675" cy="4483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  <a:tabLst/>
              </a:pPr>
              <a:endParaRPr sz="700" dirty="0">
                <a:latin typeface="Arial"/>
                <a:ea typeface="Arial"/>
                <a:cs typeface="Arial"/>
              </a:endParaRPr>
            </a:p>
            <a:p>
              <a:pPr marL="215265" algn="l" rtl="0" eaLnBrk="0">
                <a:lnSpc>
                  <a:spcPct val="90000"/>
                </a:lnSpc>
                <a:spcBef>
                  <a:spcPts val="6"/>
                </a:spcBef>
                <a:tabLst/>
              </a:pPr>
              <a:r>
                <a:rPr sz="1700" b="1" kern="0" spc="70" dirty="0">
                  <a:solidFill>
                    <a:srgbClr val="80808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项目背景</a:t>
              </a:r>
              <a:endParaRPr sz="1700" dirty="0">
                <a:latin typeface="SimHei"/>
                <a:ea typeface="SimHei"/>
                <a:cs typeface="SimHei"/>
              </a:endParaRPr>
            </a:p>
          </p:txBody>
        </p:sp>
      </p:grpSp>
      <p:pic>
        <p:nvPicPr>
          <p:cNvPr id="588" name="picture 58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2060447" y="4200144"/>
            <a:ext cx="762000" cy="501396"/>
          </a:xfrm>
          <a:prstGeom prst="rect">
            <a:avLst/>
          </a:prstGeom>
        </p:spPr>
      </p:pic>
      <p:pic>
        <p:nvPicPr>
          <p:cNvPr id="590" name="picture 59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3060191" y="4200144"/>
            <a:ext cx="762000" cy="501396"/>
          </a:xfrm>
          <a:prstGeom prst="rect">
            <a:avLst/>
          </a:prstGeom>
        </p:spPr>
      </p:pic>
      <p:pic>
        <p:nvPicPr>
          <p:cNvPr id="592" name="picture 59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4049267" y="4200144"/>
            <a:ext cx="762000" cy="501396"/>
          </a:xfrm>
          <a:prstGeom prst="rect">
            <a:avLst/>
          </a:prstGeom>
        </p:spPr>
      </p:pic>
      <p:pic>
        <p:nvPicPr>
          <p:cNvPr id="594" name="picture 59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7635081" y="4199094"/>
            <a:ext cx="673107" cy="509591"/>
          </a:xfrm>
          <a:prstGeom prst="rect">
            <a:avLst/>
          </a:prstGeom>
        </p:spPr>
      </p:pic>
      <p:pic>
        <p:nvPicPr>
          <p:cNvPr id="596" name="picture 59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8557100" y="4197570"/>
            <a:ext cx="673107" cy="509591"/>
          </a:xfrm>
          <a:prstGeom prst="rect">
            <a:avLst/>
          </a:prstGeom>
        </p:spPr>
      </p:pic>
      <p:pic>
        <p:nvPicPr>
          <p:cNvPr id="598" name="picture 59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9477596" y="4197570"/>
            <a:ext cx="673107" cy="50959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Application>WPS 演示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2025-10-17T01:38:43Z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wqlLaW5nc29mdCBQREYgdG8gV1BTIDExNQ</vt:lpwstr>
  </property>
  <property fmtid="{D5CDD505-2E9C-101B-9397-08002B2CF9AE}" pid="3" name="Created">
    <vt:filetime>2025-10-17T01:43:19</vt:filetime>
  </property>
</Properties>
</file>