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29"/>
  </p:notesMasterIdLst>
  <p:handoutMasterIdLst>
    <p:handoutMasterId r:id="rId30"/>
  </p:handoutMasterIdLst>
  <p:sldIdLst>
    <p:sldId id="274" r:id="rId3"/>
    <p:sldId id="287" r:id="rId4"/>
    <p:sldId id="270" r:id="rId5"/>
    <p:sldId id="256" r:id="rId6"/>
    <p:sldId id="288" r:id="rId7"/>
    <p:sldId id="289" r:id="rId8"/>
    <p:sldId id="290" r:id="rId9"/>
    <p:sldId id="291" r:id="rId10"/>
    <p:sldId id="293" r:id="rId11"/>
    <p:sldId id="294" r:id="rId12"/>
    <p:sldId id="295" r:id="rId13"/>
    <p:sldId id="297" r:id="rId14"/>
    <p:sldId id="298" r:id="rId15"/>
    <p:sldId id="299" r:id="rId16"/>
    <p:sldId id="300" r:id="rId17"/>
    <p:sldId id="301" r:id="rId18"/>
    <p:sldId id="305" r:id="rId19"/>
    <p:sldId id="307" r:id="rId20"/>
    <p:sldId id="308" r:id="rId21"/>
    <p:sldId id="309" r:id="rId22"/>
    <p:sldId id="310" r:id="rId23"/>
    <p:sldId id="311" r:id="rId24"/>
    <p:sldId id="313" r:id="rId25"/>
    <p:sldId id="312" r:id="rId26"/>
    <p:sldId id="314" r:id="rId27"/>
    <p:sldId id="315" r:id="rId28"/>
  </p:sldIdLst>
  <p:sldSz cx="12192000" cy="6858000"/>
  <p:notesSz cx="6858000" cy="9144000"/>
  <p:embeddedFontLst>
    <p:embeddedFont>
      <p:font typeface="Impact" panose="020B0806030902050204" pitchFamily="34" charset="0"/>
      <p:regular r:id="rId31"/>
    </p:embeddedFont>
    <p:embeddedFont>
      <p:font typeface="楷体" panose="02010609060101010101" pitchFamily="49" charset="-122"/>
      <p:regular r:id="rId32"/>
    </p:embeddedFont>
    <p:embeddedFont>
      <p:font typeface="微软雅黑" panose="020B0503020204020204" pitchFamily="34" charset="-122"/>
      <p:regular r:id="rId33"/>
      <p:bold r:id="rId34"/>
    </p:embeddedFont>
  </p:embeddedFontLst>
  <p:custDataLst>
    <p:tags r:id="rId35"/>
  </p:custDataLst>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10" userDrawn="1">
          <p15:clr>
            <a:srgbClr val="A4A3A4"/>
          </p15:clr>
        </p15:guide>
        <p15:guide id="2" orient="horz" pos="4371" userDrawn="1">
          <p15:clr>
            <a:srgbClr val="A4A3A4"/>
          </p15:clr>
        </p15:guide>
        <p15:guide id="3" orient="horz" pos="3364" userDrawn="1">
          <p15:clr>
            <a:srgbClr val="A4A3A4"/>
          </p15:clr>
        </p15:guide>
        <p15:guide id="4" orient="horz" pos="2549" userDrawn="1">
          <p15:clr>
            <a:srgbClr val="A4A3A4"/>
          </p15:clr>
        </p15:guide>
        <p15:guide id="5" orient="horz" pos="1905" userDrawn="1">
          <p15:clr>
            <a:srgbClr val="A4A3A4"/>
          </p15:clr>
        </p15:guide>
        <p15:guide id="6" pos="1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875"/>
    <a:srgbClr val="0072A9"/>
    <a:srgbClr val="D6E0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03" autoAdjust="0"/>
    <p:restoredTop sz="94660"/>
  </p:normalViewPr>
  <p:slideViewPr>
    <p:cSldViewPr snapToGrid="0" showGuides="1">
      <p:cViewPr varScale="1">
        <p:scale>
          <a:sx n="104" d="100"/>
          <a:sy n="104" d="100"/>
        </p:scale>
        <p:origin x="96" y="208"/>
      </p:cViewPr>
      <p:guideLst>
        <p:guide orient="horz" pos="110"/>
        <p:guide orient="horz" pos="4371"/>
        <p:guide orient="horz" pos="3364"/>
        <p:guide orient="horz" pos="2549"/>
        <p:guide orient="horz" pos="1905"/>
        <p:guide pos="184"/>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2026/4/1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6A5BD-8BA7-4900-AB15-0D3ECCC954E6}" type="datetimeFigureOut">
              <a:rPr lang="zh-CN" altLang="en-US" smtClean="0"/>
              <a:t>2026/4/1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642B7-71B7-4C3E-9855-0D0DE388A05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57C86F7A-4C13-4512-9546-7A2E13DD49E4}" type="datetimeFigureOut">
              <a:rPr lang="zh-CN" altLang="en-US"/>
              <a:t>2026/4/1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6D5BE2B-728A-4539-B86A-F2CEE53DE51F}" type="slidenum">
              <a:rPr lang="zh-CN" altLang="en-US"/>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9C852424-72F4-440E-8E03-587598E5B119}" type="datetimeFigureOut">
              <a:rPr lang="zh-CN" altLang="en-US"/>
              <a:t>2026/4/1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07DF9EC1-C088-4DAC-AB69-D10F40584BD3}" type="slidenum">
              <a:rPr lang="zh-CN" altLang="en-US"/>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F9EF9C9-4C84-4072-AFAA-D241A8D58A51}" type="datetimeFigureOut">
              <a:rPr lang="zh-CN" altLang="en-US"/>
              <a:t>2026/4/1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90597D9-2D04-4C83-915B-79D3B5D496F9}" type="slidenum">
              <a:rPr lang="zh-CN" altLang="en-US"/>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C928C279-DE8B-468B-BC28-587297351CC5}" type="datetimeFigureOut">
              <a:rPr lang="zh-CN" altLang="en-US"/>
              <a:t>2026/4/1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D58769B-FD91-4354-84DF-C542D236D279}" type="slidenum">
              <a:rPr lang="zh-CN" altLang="en-US"/>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E649DB7B-3909-433D-9621-020AC3631DB6}" type="datetimeFigureOut">
              <a:rPr lang="zh-CN" altLang="en-US"/>
              <a:t>2026/4/1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CC02487E-DA75-40AD-AFB9-B7E667800914}" type="slidenum">
              <a:rPr lang="zh-CN" altLang="en-US"/>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357891DE-9EFB-436C-8098-DA346D61F734}" type="datetimeFigureOut">
              <a:rPr lang="zh-CN" altLang="en-US"/>
              <a:t>2026/4/1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C9019AB3-A56A-40DC-B315-4C9AF1D9AEF0}" type="slidenum">
              <a:rPr lang="zh-CN" altLang="en-US"/>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2588A4FD-48AA-4EB3-ADAB-90805DF574A9}" type="datetimeFigureOut">
              <a:rPr lang="zh-CN" altLang="en-US"/>
              <a:t>2026/4/1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0219823B-989B-4FE0-A31C-A45838B716C6}" type="slidenum">
              <a:rPr lang="zh-CN" altLang="en-US"/>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BCC83F5B-15CF-41AD-AAF7-C365C83FF08D}" type="datetimeFigureOut">
              <a:rPr lang="zh-CN" altLang="en-US"/>
              <a:t>2026/4/1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687C2566-FD93-41C5-8007-9C6D9D8DF86C}" type="slidenum">
              <a:rPr lang="zh-CN" altLang="en-US"/>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17F8473D-2D84-413D-97BD-015ADE628A5A}" type="datetimeFigureOut">
              <a:rPr lang="zh-CN" altLang="en-US"/>
              <a:t>2026/4/1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9D55DC8D-C4F0-4F0D-B826-92573808DA56}" type="slidenum">
              <a:rPr lang="zh-CN" altLang="en-US"/>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CFA7D9F-B4F6-4B7D-8D30-9FDE43AA2DD2}" type="datetimeFigureOut">
              <a:rPr lang="zh-CN" altLang="en-US"/>
              <a:t>2026/4/1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CCB07F97-2FC2-4714-850C-6700199D6194}" type="slidenum">
              <a:rPr lang="zh-CN" altLang="en-US"/>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DAE2CA6-8D79-400E-AD1E-56E3E0DA2BAA}" type="datetimeFigureOut">
              <a:rPr lang="zh-CN" altLang="en-US"/>
              <a:t>2026/4/1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84D9D1E1-5454-45C3-93DA-86C3DA9ECB48}" type="slidenum">
              <a:rPr lang="zh-CN"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583BA994-DBC0-4389-9AC3-50B67B3923E1}" type="datetimeFigureOut">
              <a:rPr lang="zh-CN" altLang="en-US"/>
              <a:t>2026/4/1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fld id="{DA430D88-0AE5-4EDA-BDD3-1B97B5FCD56A}"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0.wmf"/><Relationship Id="rId5" Type="http://schemas.openxmlformats.org/officeDocument/2006/relationships/oleObject" Target="../embeddings/oleObject2.bin"/><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4.wmf"/><Relationship Id="rId5" Type="http://schemas.openxmlformats.org/officeDocument/2006/relationships/oleObject" Target="../embeddings/oleObject5.bin"/><Relationship Id="rId4" Type="http://schemas.openxmlformats.org/officeDocument/2006/relationships/image" Target="../media/image23.wmf"/></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image" Target="../media/image4.jpe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slideLayout" Target="../slideLayouts/slideLayout7.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992630" y="2609215"/>
            <a:ext cx="8171180" cy="838200"/>
          </a:xfrm>
          <a:prstGeom prst="rect">
            <a:avLst/>
          </a:prstGeom>
          <a:noFill/>
        </p:spPr>
        <p:txBody>
          <a:bodyPr>
            <a:noAutofit/>
          </a:bodyPr>
          <a:lstStyle/>
          <a:p>
            <a:pPr algn="ctr" eaLnBrk="1" fontAlgn="auto" hangingPunct="1">
              <a:spcBef>
                <a:spcPts val="0"/>
              </a:spcBef>
              <a:spcAft>
                <a:spcPts val="0"/>
              </a:spcAft>
              <a:defRPr/>
            </a:pPr>
            <a:r>
              <a:rPr lang="zh-CN" altLang="en-US" sz="4400" b="1" spc="300" dirty="0">
                <a:solidFill>
                  <a:schemeClr val="accent5"/>
                </a:solidFill>
                <a:latin typeface="Times New Roman" panose="02020603050405020304" pitchFamily="18" charset="0"/>
                <a:ea typeface="楷体" panose="02010609060101010101" pitchFamily="49" charset="-122"/>
                <a:sym typeface="+mn-ea"/>
              </a:rPr>
              <a:t>深度学习驱动的视觉垃圾分类</a:t>
            </a:r>
          </a:p>
        </p:txBody>
      </p:sp>
      <p:sp>
        <p:nvSpPr>
          <p:cNvPr id="9" name="矩形 8"/>
          <p:cNvSpPr/>
          <p:nvPr/>
        </p:nvSpPr>
        <p:spPr>
          <a:xfrm>
            <a:off x="1600200" y="2257424"/>
            <a:ext cx="8956675" cy="296227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grpSp>
        <p:nvGrpSpPr>
          <p:cNvPr id="43" name="组合 42"/>
          <p:cNvGrpSpPr/>
          <p:nvPr/>
        </p:nvGrpSpPr>
        <p:grpSpPr bwMode="auto">
          <a:xfrm>
            <a:off x="10290175" y="4325938"/>
            <a:ext cx="1109663" cy="1130300"/>
            <a:chOff x="2666985" y="682103"/>
            <a:chExt cx="1109138" cy="1131217"/>
          </a:xfrm>
        </p:grpSpPr>
        <p:sp>
          <p:nvSpPr>
            <p:cNvPr id="40" name="矩形 39"/>
            <p:cNvSpPr/>
            <p:nvPr/>
          </p:nvSpPr>
          <p:spPr>
            <a:xfrm>
              <a:off x="2841527" y="858458"/>
              <a:ext cx="769574" cy="768973"/>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sp>
          <p:nvSpPr>
            <p:cNvPr id="41" name="矩形 40"/>
            <p:cNvSpPr/>
            <p:nvPr/>
          </p:nvSpPr>
          <p:spPr>
            <a:xfrm>
              <a:off x="2666985" y="682103"/>
              <a:ext cx="558536" cy="55925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sp>
          <p:nvSpPr>
            <p:cNvPr id="42" name="矩形 41"/>
            <p:cNvSpPr/>
            <p:nvPr/>
          </p:nvSpPr>
          <p:spPr>
            <a:xfrm>
              <a:off x="3217587" y="1254067"/>
              <a:ext cx="558536" cy="55925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grpSp>
      <p:grpSp>
        <p:nvGrpSpPr>
          <p:cNvPr id="44" name="组合 43"/>
          <p:cNvGrpSpPr/>
          <p:nvPr/>
        </p:nvGrpSpPr>
        <p:grpSpPr bwMode="auto">
          <a:xfrm>
            <a:off x="792163" y="1462088"/>
            <a:ext cx="1109662" cy="1131887"/>
            <a:chOff x="2666985" y="682103"/>
            <a:chExt cx="1109138" cy="1131217"/>
          </a:xfrm>
        </p:grpSpPr>
        <p:sp>
          <p:nvSpPr>
            <p:cNvPr id="45" name="矩形 44"/>
            <p:cNvSpPr/>
            <p:nvPr/>
          </p:nvSpPr>
          <p:spPr>
            <a:xfrm>
              <a:off x="2841528" y="858211"/>
              <a:ext cx="769573" cy="769482"/>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sp>
          <p:nvSpPr>
            <p:cNvPr id="46" name="矩形 45"/>
            <p:cNvSpPr/>
            <p:nvPr/>
          </p:nvSpPr>
          <p:spPr>
            <a:xfrm>
              <a:off x="2666985" y="682103"/>
              <a:ext cx="558536" cy="55846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sp>
          <p:nvSpPr>
            <p:cNvPr id="47" name="矩形 46"/>
            <p:cNvSpPr/>
            <p:nvPr/>
          </p:nvSpPr>
          <p:spPr>
            <a:xfrm>
              <a:off x="3217587" y="1254851"/>
              <a:ext cx="558536" cy="55846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grpSp>
      <p:sp>
        <p:nvSpPr>
          <p:cNvPr id="53" name="矩形 52"/>
          <p:cNvSpPr/>
          <p:nvPr/>
        </p:nvSpPr>
        <p:spPr>
          <a:xfrm>
            <a:off x="11566525" y="6523038"/>
            <a:ext cx="625475" cy="334962"/>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sp>
        <p:nvSpPr>
          <p:cNvPr id="54" name="矩形 53"/>
          <p:cNvSpPr/>
          <p:nvPr/>
        </p:nvSpPr>
        <p:spPr>
          <a:xfrm>
            <a:off x="0" y="6523355"/>
            <a:ext cx="11566525" cy="33464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grpSp>
        <p:nvGrpSpPr>
          <p:cNvPr id="13" name="组合 12" descr="7b0a202020202274657874626f78223a2022220a7d0a"/>
          <p:cNvGrpSpPr/>
          <p:nvPr/>
        </p:nvGrpSpPr>
        <p:grpSpPr>
          <a:xfrm>
            <a:off x="2698136" y="4098915"/>
            <a:ext cx="7004050" cy="455295"/>
            <a:chOff x="5347" y="3278"/>
            <a:chExt cx="8688" cy="4243"/>
          </a:xfrm>
        </p:grpSpPr>
        <p:sp>
          <p:nvSpPr>
            <p:cNvPr id="14" name="圆角矩形 7"/>
            <p:cNvSpPr/>
            <p:nvPr/>
          </p:nvSpPr>
          <p:spPr>
            <a:xfrm>
              <a:off x="5348" y="3278"/>
              <a:ext cx="8504" cy="4243"/>
            </a:xfrm>
            <a:prstGeom prst="roundRect">
              <a:avLst>
                <a:gd name="adj" fmla="val 4703"/>
              </a:avLst>
            </a:prstGeom>
            <a:solidFill>
              <a:srgbClr val="F3F6FC"/>
            </a:solidFill>
            <a:ln w="6350">
              <a:solidFill>
                <a:srgbClr val="4472C4"/>
              </a:solidFill>
            </a:ln>
          </p:spPr>
          <p:style>
            <a:lnRef idx="2">
              <a:schemeClr val="accent1"/>
            </a:lnRef>
            <a:fillRef idx="0">
              <a:srgbClr val="FFFFFF"/>
            </a:fillRef>
            <a:effectRef idx="0">
              <a:srgbClr val="FFFFFF"/>
            </a:effectRef>
            <a:fontRef idx="minor">
              <a:schemeClr val="tx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anose="02020603050405020304" pitchFamily="18" charset="0"/>
                <a:ea typeface="楷体" panose="02010609060101010101" pitchFamily="49" charset="-122"/>
              </a:endParaRPr>
            </a:p>
          </p:txBody>
        </p:sp>
        <p:sp>
          <p:nvSpPr>
            <p:cNvPr id="15" name="文本框 14"/>
            <p:cNvSpPr txBox="1"/>
            <p:nvPr/>
          </p:nvSpPr>
          <p:spPr>
            <a:xfrm>
              <a:off x="5347" y="3421"/>
              <a:ext cx="8688" cy="3803"/>
            </a:xfrm>
            <a:prstGeom prst="rect">
              <a:avLst/>
            </a:prstGeom>
            <a:noFill/>
          </p:spPr>
          <p:txBody>
            <a:bodyPr wrap="square" rtlCol="0" anchor="ctr" anchorCtr="0">
              <a:noAutofit/>
            </a:bodyPr>
            <a:lstStyle/>
            <a:p>
              <a:pPr indent="0" algn="just" fontAlgn="ctr">
                <a:lnSpc>
                  <a:spcPct val="150000"/>
                </a:lnSpc>
                <a:spcBef>
                  <a:spcPts val="0"/>
                </a:spcBef>
                <a:spcAft>
                  <a:spcPts val="0"/>
                </a:spcAft>
              </a:pPr>
              <a:endParaRPr lang="zh-CN" altLang="en-US" sz="1800" dirty="0">
                <a:solidFill>
                  <a:schemeClr val="accent5"/>
                </a:solidFill>
                <a:effectLst/>
                <a:latin typeface="Times New Roman" panose="02020603050405020304" pitchFamily="18" charset="0"/>
                <a:ea typeface="楷体" panose="02010609060101010101" pitchFamily="49" charset="-122"/>
                <a:cs typeface="汉仪粗黑简" panose="02010600000101010101" charset="-122"/>
              </a:endParaRPr>
            </a:p>
          </p:txBody>
        </p:sp>
      </p:grpSp>
      <p:sp>
        <p:nvSpPr>
          <p:cNvPr id="8" name="文本框 7">
            <a:extLst>
              <a:ext uri="{FF2B5EF4-FFF2-40B4-BE49-F238E27FC236}">
                <a16:creationId xmlns:a16="http://schemas.microsoft.com/office/drawing/2014/main" id="{F834390D-A50C-1A54-2879-361F0832624A}"/>
              </a:ext>
            </a:extLst>
          </p:cNvPr>
          <p:cNvSpPr txBox="1"/>
          <p:nvPr/>
        </p:nvSpPr>
        <p:spPr>
          <a:xfrm>
            <a:off x="3398110" y="4099766"/>
            <a:ext cx="6094948" cy="461665"/>
          </a:xfrm>
          <a:prstGeom prst="rect">
            <a:avLst/>
          </a:prstGeom>
          <a:noFill/>
        </p:spPr>
        <p:txBody>
          <a:bodyPr wrap="square">
            <a:spAutoFit/>
          </a:bodyPr>
          <a:lstStyle/>
          <a:p>
            <a:r>
              <a:rPr lang="en-US" altLang="zh-CN" sz="2400" dirty="0">
                <a:ea typeface="楷体" panose="02010609060101010101" pitchFamily="49" charset="-122"/>
              </a:rPr>
              <a:t>《</a:t>
            </a:r>
            <a:r>
              <a:rPr lang="zh-CN" altLang="en-US" sz="2400" dirty="0">
                <a:ea typeface="楷体" panose="02010609060101010101" pitchFamily="49" charset="-122"/>
              </a:rPr>
              <a:t>深度学习与智能硬件实训</a:t>
            </a:r>
            <a:r>
              <a:rPr lang="en-US" altLang="zh-CN" sz="2400" dirty="0">
                <a:ea typeface="楷体" panose="02010609060101010101" pitchFamily="49" charset="-122"/>
              </a:rPr>
              <a:t>》</a:t>
            </a:r>
            <a:r>
              <a:rPr lang="zh-CN" altLang="en-US" sz="2400" dirty="0">
                <a:ea typeface="楷体" panose="02010609060101010101" pitchFamily="49" charset="-122"/>
              </a:rPr>
              <a:t>期末报告</a:t>
            </a:r>
          </a:p>
        </p:txBody>
      </p:sp>
      <p:sp>
        <p:nvSpPr>
          <p:cNvPr id="10" name="矩形 9">
            <a:extLst>
              <a:ext uri="{FF2B5EF4-FFF2-40B4-BE49-F238E27FC236}">
                <a16:creationId xmlns:a16="http://schemas.microsoft.com/office/drawing/2014/main" id="{C86A31BA-2485-C95F-F9C4-70FB28AC73D6}"/>
              </a:ext>
            </a:extLst>
          </p:cNvPr>
          <p:cNvSpPr/>
          <p:nvPr/>
        </p:nvSpPr>
        <p:spPr>
          <a:xfrm>
            <a:off x="2698136" y="3512557"/>
            <a:ext cx="6855714" cy="45529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ltLang="zh-CN" sz="2400" dirty="0">
                <a:latin typeface="楷体" panose="02010609060101010101" pitchFamily="49" charset="-122"/>
                <a:ea typeface="楷体" panose="02010609060101010101" pitchFamily="49" charset="-122"/>
              </a:rPr>
              <a:t>2025</a:t>
            </a:r>
            <a:r>
              <a:rPr lang="zh-CN" altLang="en-US" sz="2400" dirty="0">
                <a:latin typeface="楷体" panose="02010609060101010101" pitchFamily="49" charset="-122"/>
                <a:ea typeface="楷体" panose="02010609060101010101" pitchFamily="49" charset="-122"/>
              </a:rPr>
              <a:t>年浙江省工程实践与创新能力大赛</a:t>
            </a:r>
            <a:r>
              <a:rPr lang="zh-CN" altLang="en-US" sz="2400" dirty="0">
                <a:solidFill>
                  <a:srgbClr val="FFC000"/>
                </a:solidFill>
                <a:latin typeface="楷体" panose="02010609060101010101" pitchFamily="49" charset="-122"/>
                <a:ea typeface="楷体" panose="02010609060101010101" pitchFamily="49" charset="-122"/>
              </a:rPr>
              <a:t>铜奖</a:t>
            </a:r>
            <a:r>
              <a:rPr lang="zh-CN" altLang="en-US" sz="2400" dirty="0">
                <a:latin typeface="楷体" panose="02010609060101010101" pitchFamily="49" charset="-122"/>
                <a:ea typeface="楷体" panose="02010609060101010101" pitchFamily="49" charset="-122"/>
              </a:rPr>
              <a:t>作品</a:t>
            </a:r>
          </a:p>
        </p:txBody>
      </p:sp>
      <p:pic>
        <p:nvPicPr>
          <p:cNvPr id="17" name="图片 16" descr="文本&#10;&#10;AI 生成的内容可能不正确。">
            <a:extLst>
              <a:ext uri="{FF2B5EF4-FFF2-40B4-BE49-F238E27FC236}">
                <a16:creationId xmlns:a16="http://schemas.microsoft.com/office/drawing/2014/main" id="{0645BA7E-4BCA-CD9C-B474-F28ADF77FE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6220" y="63882"/>
            <a:ext cx="2068436" cy="457705"/>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3810000" y="254000"/>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01</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410490" y="711990"/>
            <a:ext cx="11781509" cy="2277557"/>
            <a:chOff x="4809" y="4101"/>
            <a:chExt cx="8528" cy="4492"/>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4101"/>
              <a:ext cx="8302" cy="4437"/>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92500" lnSpcReduction="10000"/>
            </a:bodyPr>
            <a:lstStyle/>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本项目的数据采集阶段在</a:t>
              </a:r>
              <a:r>
                <a:rPr lang="en-US" altLang="zh-CN" sz="2400" dirty="0">
                  <a:solidFill>
                    <a:schemeClr val="tx1"/>
                  </a:solidFill>
                  <a:latin typeface="Times New Roman" panose="02020603050405020304" pitchFamily="18" charset="0"/>
                  <a:ea typeface="楷体" panose="02010609060101010101" pitchFamily="49" charset="-122"/>
                  <a:sym typeface="+mn-ea"/>
                </a:rPr>
                <a:t>PC</a:t>
              </a:r>
              <a:r>
                <a:rPr lang="zh-CN" altLang="en-US" sz="2400" dirty="0">
                  <a:solidFill>
                    <a:schemeClr val="tx1"/>
                  </a:solidFill>
                  <a:latin typeface="Times New Roman" panose="02020603050405020304" pitchFamily="18" charset="0"/>
                  <a:ea typeface="楷体" panose="02010609060101010101" pitchFamily="49" charset="-122"/>
                  <a:sym typeface="+mn-ea"/>
                </a:rPr>
                <a:t>端进行，采用</a:t>
              </a:r>
              <a:r>
                <a:rPr lang="zh-CN" altLang="en-US" sz="2400" b="1" dirty="0">
                  <a:solidFill>
                    <a:schemeClr val="tx1"/>
                  </a:solidFill>
                  <a:latin typeface="Times New Roman" panose="02020603050405020304" pitchFamily="18" charset="0"/>
                  <a:ea typeface="楷体" panose="02010609060101010101" pitchFamily="49" charset="-122"/>
                  <a:sym typeface="+mn-ea"/>
                </a:rPr>
                <a:t>高分辨率工业摄像头</a:t>
              </a:r>
              <a:r>
                <a:rPr lang="zh-CN" altLang="en-US" sz="2400" dirty="0">
                  <a:solidFill>
                    <a:schemeClr val="tx1"/>
                  </a:solidFill>
                  <a:latin typeface="Times New Roman" panose="02020603050405020304" pitchFamily="18" charset="0"/>
                  <a:ea typeface="楷体" panose="02010609060101010101" pitchFamily="49" charset="-122"/>
                  <a:sym typeface="+mn-ea"/>
                </a:rPr>
                <a:t>拍摄各类垃圾样本。基本按照比赛规定的垃圾种类进行采集和标注，并购买</a:t>
              </a:r>
              <a:r>
                <a:rPr lang="zh-CN" altLang="en-US" sz="2400" b="1" dirty="0">
                  <a:solidFill>
                    <a:schemeClr val="tx1"/>
                  </a:solidFill>
                  <a:latin typeface="Times New Roman" panose="02020603050405020304" pitchFamily="18" charset="0"/>
                  <a:ea typeface="楷体" panose="02010609060101010101" pitchFamily="49" charset="-122"/>
                  <a:sym typeface="+mn-ea"/>
                </a:rPr>
                <a:t>大量的各种颜色、大小的样本</a:t>
              </a:r>
              <a:r>
                <a:rPr lang="zh-CN" altLang="en-US" sz="2400" dirty="0">
                  <a:solidFill>
                    <a:schemeClr val="tx1"/>
                  </a:solidFill>
                  <a:latin typeface="Times New Roman" panose="02020603050405020304" pitchFamily="18" charset="0"/>
                  <a:ea typeface="楷体" panose="02010609060101010101" pitchFamily="49" charset="-122"/>
                  <a:sym typeface="+mn-ea"/>
                </a:rPr>
                <a:t>，并在拍摄时</a:t>
              </a:r>
              <a:r>
                <a:rPr lang="zh-CN" altLang="en-US" sz="2400" b="1" dirty="0">
                  <a:solidFill>
                    <a:schemeClr val="tx1"/>
                  </a:solidFill>
                  <a:latin typeface="Times New Roman" panose="02020603050405020304" pitchFamily="18" charset="0"/>
                  <a:ea typeface="楷体" panose="02010609060101010101" pitchFamily="49" charset="-122"/>
                  <a:sym typeface="+mn-ea"/>
                </a:rPr>
                <a:t>变换位置与摆放方式</a:t>
              </a:r>
              <a:r>
                <a:rPr lang="en-US" altLang="zh-CN" sz="2400" dirty="0">
                  <a:solidFill>
                    <a:schemeClr val="tx1"/>
                  </a:solidFill>
                  <a:latin typeface="Times New Roman" panose="02020603050405020304" pitchFamily="18" charset="0"/>
                  <a:ea typeface="楷体" panose="02010609060101010101" pitchFamily="49" charset="-122"/>
                  <a:sym typeface="+mn-ea"/>
                </a:rPr>
                <a:t>,</a:t>
              </a:r>
              <a:r>
                <a:rPr lang="zh-CN" altLang="en-US" sz="2400" dirty="0">
                  <a:solidFill>
                    <a:schemeClr val="tx1"/>
                  </a:solidFill>
                  <a:latin typeface="Times New Roman" panose="02020603050405020304" pitchFamily="18" charset="0"/>
                  <a:ea typeface="楷体" panose="02010609060101010101" pitchFamily="49" charset="-122"/>
                  <a:sym typeface="+mn-ea"/>
                </a:rPr>
                <a:t>以此让模型进行泛化。最终形成的数据集包含以下五类样本（四类垃圾加空分类盘状态），样本总数为</a:t>
              </a:r>
              <a:r>
                <a:rPr lang="en-US" altLang="zh-CN" sz="2400" dirty="0">
                  <a:solidFill>
                    <a:schemeClr val="tx1"/>
                  </a:solidFill>
                  <a:latin typeface="Times New Roman" panose="02020603050405020304" pitchFamily="18" charset="0"/>
                  <a:ea typeface="楷体" panose="02010609060101010101" pitchFamily="49" charset="-122"/>
                  <a:sym typeface="+mn-ea"/>
                </a:rPr>
                <a:t>1474</a:t>
              </a:r>
              <a:r>
                <a:rPr lang="zh-CN" altLang="en-US" sz="2400" dirty="0">
                  <a:solidFill>
                    <a:schemeClr val="tx1"/>
                  </a:solidFill>
                  <a:latin typeface="Times New Roman" panose="02020603050405020304" pitchFamily="18" charset="0"/>
                  <a:ea typeface="楷体" panose="02010609060101010101" pitchFamily="49" charset="-122"/>
                  <a:sym typeface="+mn-ea"/>
                </a:rPr>
                <a:t>张，</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799511" y="110901"/>
            <a:ext cx="329306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楷体" panose="02010609060101010101" pitchFamily="49" charset="-122"/>
                <a:ea typeface="楷体" panose="02010609060101010101" pitchFamily="49" charset="-122"/>
              </a:rPr>
              <a:t>数据采集与标注</a:t>
            </a:r>
            <a:endParaRPr lang="zh-CN" altLang="en-US" dirty="0">
              <a:solidFill>
                <a:srgbClr val="044875"/>
              </a:solidFill>
              <a:latin typeface="楷体" panose="02010609060101010101" pitchFamily="49" charset="-122"/>
              <a:ea typeface="楷体" panose="02010609060101010101" pitchFamily="49" charset="-122"/>
            </a:endParaRPr>
          </a:p>
        </p:txBody>
      </p:sp>
      <p:pic>
        <p:nvPicPr>
          <p:cNvPr id="5" name="图片 4">
            <a:extLst>
              <a:ext uri="{FF2B5EF4-FFF2-40B4-BE49-F238E27FC236}">
                <a16:creationId xmlns:a16="http://schemas.microsoft.com/office/drawing/2014/main" id="{D0F3D6FD-0D2C-E63A-1EF5-29096D9D6EAA}"/>
              </a:ext>
            </a:extLst>
          </p:cNvPr>
          <p:cNvPicPr>
            <a:picLocks noChangeAspect="1"/>
          </p:cNvPicPr>
          <p:nvPr/>
        </p:nvPicPr>
        <p:blipFill>
          <a:blip r:embed="rId3"/>
          <a:stretch>
            <a:fillRect/>
          </a:stretch>
        </p:blipFill>
        <p:spPr>
          <a:xfrm>
            <a:off x="2322833" y="3168611"/>
            <a:ext cx="7983072" cy="3016645"/>
          </a:xfrm>
          <a:prstGeom prst="rect">
            <a:avLst/>
          </a:prstGeom>
        </p:spPr>
      </p:pic>
    </p:spTree>
    <p:extLst>
      <p:ext uri="{BB962C8B-B14F-4D97-AF65-F5344CB8AC3E}">
        <p14:creationId xmlns:p14="http://schemas.microsoft.com/office/powerpoint/2010/main" val="2450095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4092574" y="254000"/>
            <a:ext cx="8099425"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02</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410490" y="711990"/>
            <a:ext cx="11781509" cy="2277557"/>
            <a:chOff x="4809" y="4101"/>
            <a:chExt cx="8528" cy="4492"/>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4101"/>
              <a:ext cx="8302" cy="4437"/>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92500" lnSpcReduction="10000"/>
            </a:bodyPr>
            <a:lstStyle/>
            <a:p>
              <a:pPr algn="just">
                <a:lnSpc>
                  <a:spcPct val="170000"/>
                </a:lnSpc>
                <a:spcBef>
                  <a:spcPts val="0"/>
                </a:spcBef>
                <a:spcAft>
                  <a:spcPts val="0"/>
                </a:spcAft>
              </a:pPr>
              <a:r>
                <a:rPr lang="zh-CN" altLang="en-US" sz="2400" b="1" dirty="0">
                  <a:solidFill>
                    <a:schemeClr val="tx1"/>
                  </a:solidFill>
                  <a:latin typeface="Times New Roman" panose="02020603050405020304" pitchFamily="18" charset="0"/>
                  <a:ea typeface="楷体" panose="02010609060101010101" pitchFamily="49" charset="-122"/>
                  <a:sym typeface="+mn-ea"/>
                </a:rPr>
                <a:t>采集硬件的光照等条件强化</a:t>
              </a:r>
              <a:r>
                <a:rPr lang="zh-CN" altLang="en-US" sz="2400" dirty="0">
                  <a:solidFill>
                    <a:schemeClr val="tx1"/>
                  </a:solidFill>
                  <a:latin typeface="Times New Roman" panose="02020603050405020304" pitchFamily="18" charset="0"/>
                  <a:ea typeface="楷体" panose="02010609060101010101" pitchFamily="49" charset="-122"/>
                  <a:sym typeface="+mn-ea"/>
                </a:rPr>
                <a:t>：为确保输入分布稳定，</a:t>
              </a:r>
              <a:r>
                <a:rPr lang="zh-CN" altLang="en-US" sz="2400" b="1" dirty="0">
                  <a:solidFill>
                    <a:schemeClr val="tx1"/>
                  </a:solidFill>
                  <a:latin typeface="Times New Roman" panose="02020603050405020304" pitchFamily="18" charset="0"/>
                  <a:ea typeface="楷体" panose="02010609060101010101" pitchFamily="49" charset="-122"/>
                  <a:sym typeface="+mn-ea"/>
                </a:rPr>
                <a:t>分类盘及漏斗均用不透光材料封闭</a:t>
              </a:r>
              <a:r>
                <a:rPr lang="zh-CN" altLang="en-US" sz="2400" dirty="0">
                  <a:solidFill>
                    <a:schemeClr val="tx1"/>
                  </a:solidFill>
                  <a:latin typeface="Times New Roman" panose="02020603050405020304" pitchFamily="18" charset="0"/>
                  <a:ea typeface="楷体" panose="02010609060101010101" pitchFamily="49" charset="-122"/>
                  <a:sym typeface="+mn-ea"/>
                </a:rPr>
                <a:t>，内部布置</a:t>
              </a:r>
              <a:r>
                <a:rPr lang="en-US" altLang="zh-CN" sz="2400" dirty="0">
                  <a:solidFill>
                    <a:schemeClr val="tx1"/>
                  </a:solidFill>
                  <a:latin typeface="Times New Roman" panose="02020603050405020304" pitchFamily="18" charset="0"/>
                  <a:ea typeface="楷体" panose="02010609060101010101" pitchFamily="49" charset="-122"/>
                  <a:sym typeface="+mn-ea"/>
                </a:rPr>
                <a:t>LED</a:t>
              </a:r>
              <a:r>
                <a:rPr lang="zh-CN" altLang="en-US" sz="2400" dirty="0">
                  <a:solidFill>
                    <a:schemeClr val="tx1"/>
                  </a:solidFill>
                  <a:latin typeface="Times New Roman" panose="02020603050405020304" pitchFamily="18" charset="0"/>
                  <a:ea typeface="楷体" panose="02010609060101010101" pitchFamily="49" charset="-122"/>
                  <a:sym typeface="+mn-ea"/>
                </a:rPr>
                <a:t>灯条做</a:t>
              </a:r>
              <a:r>
                <a:rPr lang="zh-CN" altLang="en-US" sz="2400" b="1" dirty="0">
                  <a:solidFill>
                    <a:schemeClr val="tx1"/>
                  </a:solidFill>
                  <a:latin typeface="Times New Roman" panose="02020603050405020304" pitchFamily="18" charset="0"/>
                  <a:ea typeface="楷体" panose="02010609060101010101" pitchFamily="49" charset="-122"/>
                  <a:sym typeface="+mn-ea"/>
                </a:rPr>
                <a:t>均匀打光</a:t>
              </a:r>
              <a:r>
                <a:rPr lang="zh-CN" altLang="en-US" sz="2400" dirty="0">
                  <a:solidFill>
                    <a:schemeClr val="tx1"/>
                  </a:solidFill>
                  <a:latin typeface="Times New Roman" panose="02020603050405020304" pitchFamily="18" charset="0"/>
                  <a:ea typeface="楷体" panose="02010609060101010101" pitchFamily="49" charset="-122"/>
                  <a:sym typeface="+mn-ea"/>
                </a:rPr>
                <a:t>，屏蔽比赛现场的</a:t>
              </a:r>
              <a:r>
                <a:rPr lang="zh-CN" altLang="en-US" sz="2400" b="1" dirty="0">
                  <a:solidFill>
                    <a:schemeClr val="tx1"/>
                  </a:solidFill>
                  <a:latin typeface="Times New Roman" panose="02020603050405020304" pitchFamily="18" charset="0"/>
                  <a:ea typeface="楷体" panose="02010609060101010101" pitchFamily="49" charset="-122"/>
                  <a:sym typeface="+mn-ea"/>
                </a:rPr>
                <a:t>环境光干扰</a:t>
              </a:r>
              <a:r>
                <a:rPr lang="zh-CN" altLang="en-US" sz="2400" dirty="0">
                  <a:solidFill>
                    <a:schemeClr val="tx1"/>
                  </a:solidFill>
                  <a:latin typeface="Times New Roman" panose="02020603050405020304" pitchFamily="18" charset="0"/>
                  <a:ea typeface="楷体" panose="02010609060101010101" pitchFamily="49" charset="-122"/>
                  <a:sym typeface="+mn-ea"/>
                </a:rPr>
                <a:t>并削弱阴影；漏斗和分类盘表面</a:t>
              </a:r>
              <a:r>
                <a:rPr lang="zh-CN" altLang="en-US" sz="2400" b="1" dirty="0">
                  <a:solidFill>
                    <a:schemeClr val="tx1"/>
                  </a:solidFill>
                  <a:latin typeface="Times New Roman" panose="02020603050405020304" pitchFamily="18" charset="0"/>
                  <a:ea typeface="楷体" panose="02010609060101010101" pitchFamily="49" charset="-122"/>
                  <a:sym typeface="+mn-ea"/>
                </a:rPr>
                <a:t>包覆细砂纸以降低多次反光</a:t>
              </a:r>
              <a:r>
                <a:rPr lang="zh-CN" altLang="en-US" sz="2400" dirty="0">
                  <a:solidFill>
                    <a:schemeClr val="tx1"/>
                  </a:solidFill>
                  <a:latin typeface="Times New Roman" panose="02020603050405020304" pitchFamily="18" charset="0"/>
                  <a:ea typeface="楷体" panose="02010609060101010101" pitchFamily="49" charset="-122"/>
                  <a:sym typeface="+mn-ea"/>
                </a:rPr>
                <a:t>，将盘面由</a:t>
              </a:r>
              <a:r>
                <a:rPr lang="zh-CN" altLang="en-US" sz="2400" b="1" dirty="0">
                  <a:solidFill>
                    <a:schemeClr val="tx1"/>
                  </a:solidFill>
                  <a:latin typeface="Times New Roman" panose="02020603050405020304" pitchFamily="18" charset="0"/>
                  <a:ea typeface="楷体" panose="02010609060101010101" pitchFamily="49" charset="-122"/>
                  <a:sym typeface="+mn-ea"/>
                </a:rPr>
                <a:t>白色改为黑色砂纸后，透明塑料瓶</a:t>
              </a:r>
              <a:r>
                <a:rPr lang="zh-CN" altLang="en-US" sz="2400" dirty="0">
                  <a:solidFill>
                    <a:schemeClr val="tx1"/>
                  </a:solidFill>
                  <a:latin typeface="Times New Roman" panose="02020603050405020304" pitchFamily="18" charset="0"/>
                  <a:ea typeface="楷体" panose="02010609060101010101" pitchFamily="49" charset="-122"/>
                  <a:sym typeface="+mn-ea"/>
                </a:rPr>
                <a:t>等高光物体在图像中的边缘更清晰</a:t>
              </a:r>
              <a:r>
                <a:rPr lang="zh-CN" altLang="en-US" sz="2400" b="1" dirty="0">
                  <a:solidFill>
                    <a:schemeClr val="tx1"/>
                  </a:solidFill>
                  <a:latin typeface="Times New Roman" panose="02020603050405020304" pitchFamily="18" charset="0"/>
                  <a:ea typeface="楷体" panose="02010609060101010101" pitchFamily="49" charset="-122"/>
                  <a:sym typeface="+mn-ea"/>
                </a:rPr>
                <a:t>。</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912813" y="80088"/>
            <a:ext cx="329306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楷体" panose="02010609060101010101" pitchFamily="49" charset="-122"/>
                <a:ea typeface="楷体" panose="02010609060101010101" pitchFamily="49" charset="-122"/>
              </a:rPr>
              <a:t>图像采集结构增强</a:t>
            </a:r>
            <a:endParaRPr lang="zh-CN" altLang="en-US" dirty="0">
              <a:solidFill>
                <a:srgbClr val="044875"/>
              </a:solidFill>
              <a:latin typeface="楷体" panose="02010609060101010101" pitchFamily="49" charset="-122"/>
              <a:ea typeface="楷体" panose="02010609060101010101" pitchFamily="49" charset="-122"/>
            </a:endParaRPr>
          </a:p>
        </p:txBody>
      </p:sp>
      <p:pic>
        <p:nvPicPr>
          <p:cNvPr id="10" name="图片 9" descr="桌子上放着微波炉&#10;&#10;AI 生成的内容可能不正确。">
            <a:extLst>
              <a:ext uri="{FF2B5EF4-FFF2-40B4-BE49-F238E27FC236}">
                <a16:creationId xmlns:a16="http://schemas.microsoft.com/office/drawing/2014/main" id="{1AD0FEA8-2BB3-740B-9ADF-55E9DC0A0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06" y="3115982"/>
            <a:ext cx="5102723" cy="2776308"/>
          </a:xfrm>
          <a:prstGeom prst="rect">
            <a:avLst/>
          </a:prstGeom>
        </p:spPr>
      </p:pic>
      <p:pic>
        <p:nvPicPr>
          <p:cNvPr id="15" name="图片 14" descr="在路上&#10;&#10;AI 生成的内容可能不正确。">
            <a:extLst>
              <a:ext uri="{FF2B5EF4-FFF2-40B4-BE49-F238E27FC236}">
                <a16:creationId xmlns:a16="http://schemas.microsoft.com/office/drawing/2014/main" id="{4B734E8D-2C12-4F06-02CE-54156E2DCF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8393" y="3100586"/>
            <a:ext cx="4941385" cy="2779529"/>
          </a:xfrm>
          <a:prstGeom prst="rect">
            <a:avLst/>
          </a:prstGeom>
        </p:spPr>
      </p:pic>
      <p:sp>
        <p:nvSpPr>
          <p:cNvPr id="16" name="箭头: 右 15">
            <a:extLst>
              <a:ext uri="{FF2B5EF4-FFF2-40B4-BE49-F238E27FC236}">
                <a16:creationId xmlns:a16="http://schemas.microsoft.com/office/drawing/2014/main" id="{2C659D05-694C-77C0-690A-7E6F2580C53C}"/>
              </a:ext>
            </a:extLst>
          </p:cNvPr>
          <p:cNvSpPr/>
          <p:nvPr/>
        </p:nvSpPr>
        <p:spPr>
          <a:xfrm>
            <a:off x="5600428" y="4005770"/>
            <a:ext cx="1248629" cy="5927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1AE69A81-F6DD-680C-0454-CA1F74CD9D83}"/>
              </a:ext>
            </a:extLst>
          </p:cNvPr>
          <p:cNvSpPr txBox="1"/>
          <p:nvPr/>
        </p:nvSpPr>
        <p:spPr>
          <a:xfrm>
            <a:off x="1365029" y="6018725"/>
            <a:ext cx="9560209" cy="646331"/>
          </a:xfrm>
          <a:prstGeom prst="rect">
            <a:avLst/>
          </a:prstGeom>
          <a:noFill/>
        </p:spPr>
        <p:txBody>
          <a:bodyPr wrap="square" rtlCol="0">
            <a:spAutoFit/>
          </a:bodyPr>
          <a:lstStyle/>
          <a:p>
            <a:r>
              <a:rPr lang="zh-CN" altLang="en-US" b="0" i="0" dirty="0">
                <a:effectLst/>
                <a:latin typeface="楷体" panose="02010609060101010101" pitchFamily="49" charset="-122"/>
                <a:ea typeface="楷体" panose="02010609060101010101" pitchFamily="49" charset="-122"/>
              </a:rPr>
              <a:t>黑色屏蔽光与砂纸改造前后的对照：左（决赛）为空分类盘状态（</a:t>
            </a:r>
            <a:r>
              <a:rPr lang="en-US" altLang="zh-CN" b="0" i="0" dirty="0">
                <a:effectLst/>
                <a:latin typeface="楷体" panose="02010609060101010101" pitchFamily="49" charset="-122"/>
                <a:ea typeface="楷体" panose="02010609060101010101" pitchFamily="49" charset="-122"/>
              </a:rPr>
              <a:t>Null</a:t>
            </a:r>
            <a:r>
              <a:rPr lang="zh-CN" altLang="en-US" b="0" i="0" dirty="0">
                <a:effectLst/>
                <a:latin typeface="楷体" panose="02010609060101010101" pitchFamily="49" charset="-122"/>
                <a:ea typeface="楷体" panose="02010609060101010101" pitchFamily="49" charset="-122"/>
              </a:rPr>
              <a:t>类），右（初赛）为改造前的原始视角，可以看出右图的环境干扰非常严重。</a:t>
            </a:r>
            <a:endParaRPr lang="zh-CN" altLang="en-US" dirty="0">
              <a:latin typeface="楷体" panose="02010609060101010101" pitchFamily="49" charset="-122"/>
              <a:ea typeface="楷体" panose="02010609060101010101" pitchFamily="49" charset="-122"/>
            </a:endParaRPr>
          </a:p>
        </p:txBody>
      </p:sp>
      <p:sp>
        <p:nvSpPr>
          <p:cNvPr id="18" name="文本框 17">
            <a:extLst>
              <a:ext uri="{FF2B5EF4-FFF2-40B4-BE49-F238E27FC236}">
                <a16:creationId xmlns:a16="http://schemas.microsoft.com/office/drawing/2014/main" id="{A1E70A9A-F4BF-284E-4D89-28A9A7758EA9}"/>
              </a:ext>
            </a:extLst>
          </p:cNvPr>
          <p:cNvSpPr txBox="1"/>
          <p:nvPr/>
        </p:nvSpPr>
        <p:spPr>
          <a:xfrm>
            <a:off x="5627555" y="4620839"/>
            <a:ext cx="1194374" cy="369332"/>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机构增强</a:t>
            </a:r>
          </a:p>
        </p:txBody>
      </p:sp>
    </p:spTree>
    <p:extLst>
      <p:ext uri="{BB962C8B-B14F-4D97-AF65-F5344CB8AC3E}">
        <p14:creationId xmlns:p14="http://schemas.microsoft.com/office/powerpoint/2010/main" val="1887745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3354902" y="254000"/>
            <a:ext cx="8837097"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03</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410490" y="711990"/>
            <a:ext cx="11781509" cy="2277557"/>
            <a:chOff x="4809" y="4101"/>
            <a:chExt cx="8528" cy="4492"/>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4101"/>
              <a:ext cx="8302" cy="4437"/>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85000" lnSpcReduction="10000"/>
            </a:bodyPr>
            <a:lstStyle/>
            <a:p>
              <a:pPr algn="just">
                <a:lnSpc>
                  <a:spcPct val="170000"/>
                </a:lnSpc>
                <a:spcBef>
                  <a:spcPts val="0"/>
                </a:spcBef>
                <a:spcAft>
                  <a:spcPts val="0"/>
                </a:spcAft>
              </a:pPr>
              <a:r>
                <a:rPr lang="en-US" altLang="zh-CN" sz="2400" dirty="0">
                  <a:solidFill>
                    <a:schemeClr val="tx1"/>
                  </a:solidFill>
                  <a:latin typeface="Times New Roman" panose="02020603050405020304" pitchFamily="18" charset="0"/>
                  <a:ea typeface="楷体" panose="02010609060101010101" pitchFamily="49" charset="-122"/>
                  <a:sym typeface="+mn-ea"/>
                </a:rPr>
                <a:t>PC</a:t>
              </a:r>
              <a:r>
                <a:rPr lang="zh-CN" altLang="en-US" sz="2400" dirty="0">
                  <a:solidFill>
                    <a:schemeClr val="tx1"/>
                  </a:solidFill>
                  <a:latin typeface="Times New Roman" panose="02020603050405020304" pitchFamily="18" charset="0"/>
                  <a:ea typeface="楷体" panose="02010609060101010101" pitchFamily="49" charset="-122"/>
                  <a:sym typeface="+mn-ea"/>
                </a:rPr>
                <a:t>端训练目标是在小样本（</a:t>
              </a:r>
              <a:r>
                <a:rPr lang="en-US" altLang="zh-CN" sz="2400" dirty="0">
                  <a:solidFill>
                    <a:schemeClr val="tx1"/>
                  </a:solidFill>
                  <a:latin typeface="Times New Roman" panose="02020603050405020304" pitchFamily="18" charset="0"/>
                  <a:ea typeface="楷体" panose="02010609060101010101" pitchFamily="49" charset="-122"/>
                  <a:sym typeface="+mn-ea"/>
                </a:rPr>
                <a:t>1474</a:t>
              </a:r>
              <a:r>
                <a:rPr lang="zh-CN" altLang="en-US" sz="2400" dirty="0">
                  <a:solidFill>
                    <a:schemeClr val="tx1"/>
                  </a:solidFill>
                  <a:latin typeface="Times New Roman" panose="02020603050405020304" pitchFamily="18" charset="0"/>
                  <a:ea typeface="楷体" panose="02010609060101010101" pitchFamily="49" charset="-122"/>
                  <a:sym typeface="+mn-ea"/>
                </a:rPr>
                <a:t>张）条件下训练一个可部署到</a:t>
              </a:r>
              <a:r>
                <a:rPr lang="en-US" altLang="zh-CN" sz="2400" dirty="0">
                  <a:solidFill>
                    <a:schemeClr val="tx1"/>
                  </a:solidFill>
                  <a:latin typeface="Times New Roman" panose="02020603050405020304" pitchFamily="18" charset="0"/>
                  <a:ea typeface="楷体" panose="02010609060101010101" pitchFamily="49" charset="-122"/>
                  <a:sym typeface="+mn-ea"/>
                </a:rPr>
                <a:t>Jetson Nano</a:t>
              </a:r>
              <a:r>
                <a:rPr lang="zh-CN" altLang="en-US" sz="2400" dirty="0">
                  <a:solidFill>
                    <a:schemeClr val="tx1"/>
                  </a:solidFill>
                  <a:latin typeface="Times New Roman" panose="02020603050405020304" pitchFamily="18" charset="0"/>
                  <a:ea typeface="楷体" panose="02010609060101010101" pitchFamily="49" charset="-122"/>
                  <a:sym typeface="+mn-ea"/>
                </a:rPr>
                <a:t>（</a:t>
              </a:r>
              <a:r>
                <a:rPr lang="en-US" altLang="zh-CN" sz="2400" dirty="0">
                  <a:solidFill>
                    <a:schemeClr val="tx1"/>
                  </a:solidFill>
                  <a:latin typeface="Times New Roman" panose="02020603050405020304" pitchFamily="18" charset="0"/>
                  <a:ea typeface="楷体" panose="02010609060101010101" pitchFamily="49" charset="-122"/>
                  <a:sym typeface="+mn-ea"/>
                </a:rPr>
                <a:t>TensorFlow 2.7</a:t>
              </a:r>
              <a:r>
                <a:rPr lang="zh-CN" altLang="en-US" sz="2400" dirty="0">
                  <a:solidFill>
                    <a:schemeClr val="tx1"/>
                  </a:solidFill>
                  <a:latin typeface="Times New Roman" panose="02020603050405020304" pitchFamily="18" charset="0"/>
                  <a:ea typeface="楷体" panose="02010609060101010101" pitchFamily="49" charset="-122"/>
                  <a:sym typeface="+mn-ea"/>
                </a:rPr>
                <a:t>）的</a:t>
              </a:r>
              <a:r>
                <a:rPr lang="en-US" altLang="zh-CN" sz="2400" dirty="0">
                  <a:solidFill>
                    <a:schemeClr val="tx1"/>
                  </a:solidFill>
                  <a:latin typeface="Times New Roman" panose="02020603050405020304" pitchFamily="18" charset="0"/>
                  <a:ea typeface="楷体" panose="02010609060101010101" pitchFamily="49" charset="-122"/>
                  <a:sym typeface="+mn-ea"/>
                </a:rPr>
                <a:t>5</a:t>
              </a:r>
              <a:r>
                <a:rPr lang="zh-CN" altLang="en-US" sz="2400" dirty="0">
                  <a:solidFill>
                    <a:schemeClr val="tx1"/>
                  </a:solidFill>
                  <a:latin typeface="Times New Roman" panose="02020603050405020304" pitchFamily="18" charset="0"/>
                  <a:ea typeface="楷体" panose="02010609060101010101" pitchFamily="49" charset="-122"/>
                  <a:sym typeface="+mn-ea"/>
                </a:rPr>
                <a:t>分类模型（包含</a:t>
              </a:r>
              <a:r>
                <a:rPr lang="en-US" altLang="zh-CN" sz="2400" dirty="0">
                  <a:solidFill>
                    <a:schemeClr val="tx1"/>
                  </a:solidFill>
                  <a:latin typeface="Times New Roman" panose="02020603050405020304" pitchFamily="18" charset="0"/>
                  <a:ea typeface="楷体" panose="02010609060101010101" pitchFamily="49" charset="-122"/>
                  <a:sym typeface="+mn-ea"/>
                </a:rPr>
                <a:t>Null</a:t>
              </a:r>
              <a:r>
                <a:rPr lang="zh-CN" altLang="en-US" sz="2400" dirty="0">
                  <a:solidFill>
                    <a:schemeClr val="tx1"/>
                  </a:solidFill>
                  <a:latin typeface="Times New Roman" panose="02020603050405020304" pitchFamily="18" charset="0"/>
                  <a:ea typeface="楷体" panose="02010609060101010101" pitchFamily="49" charset="-122"/>
                  <a:sym typeface="+mn-ea"/>
                </a:rPr>
                <a:t>空盘类）。工程流程可以概括为：将输入统一到</a:t>
              </a:r>
              <a:r>
                <a:rPr lang="en-US" altLang="zh-CN" sz="2400" dirty="0">
                  <a:solidFill>
                    <a:schemeClr val="tx1"/>
                  </a:solidFill>
                  <a:latin typeface="Times New Roman" panose="02020603050405020304" pitchFamily="18" charset="0"/>
                  <a:ea typeface="楷体" panose="02010609060101010101" pitchFamily="49" charset="-122"/>
                  <a:sym typeface="+mn-ea"/>
                </a:rPr>
                <a:t>224×224</a:t>
              </a:r>
              <a:r>
                <a:rPr lang="zh-CN" altLang="en-US" sz="2400" dirty="0">
                  <a:solidFill>
                    <a:schemeClr val="tx1"/>
                  </a:solidFill>
                  <a:latin typeface="Times New Roman" panose="02020603050405020304" pitchFamily="18" charset="0"/>
                  <a:ea typeface="楷体" panose="02010609060101010101" pitchFamily="49" charset="-122"/>
                  <a:sym typeface="+mn-ea"/>
                </a:rPr>
                <a:t>并归一化，按需执行数据增强扩展样本分布，使用</a:t>
              </a:r>
              <a:r>
                <a:rPr lang="en-US" altLang="zh-CN" sz="2400" b="1" dirty="0">
                  <a:solidFill>
                    <a:schemeClr val="tx1"/>
                  </a:solidFill>
                  <a:latin typeface="Times New Roman" panose="02020603050405020304" pitchFamily="18" charset="0"/>
                  <a:ea typeface="楷体" panose="02010609060101010101" pitchFamily="49" charset="-122"/>
                  <a:sym typeface="+mn-ea"/>
                </a:rPr>
                <a:t>ImageNet</a:t>
              </a:r>
              <a:r>
                <a:rPr lang="zh-CN" altLang="en-US" sz="2400" b="1" dirty="0">
                  <a:solidFill>
                    <a:schemeClr val="tx1"/>
                  </a:solidFill>
                  <a:latin typeface="Times New Roman" panose="02020603050405020304" pitchFamily="18" charset="0"/>
                  <a:ea typeface="楷体" panose="02010609060101010101" pitchFamily="49" charset="-122"/>
                  <a:sym typeface="+mn-ea"/>
                </a:rPr>
                <a:t>预训练的</a:t>
              </a:r>
              <a:r>
                <a:rPr lang="en-US" altLang="zh-CN" sz="2400" b="1" dirty="0">
                  <a:solidFill>
                    <a:schemeClr val="tx1"/>
                  </a:solidFill>
                  <a:latin typeface="Times New Roman" panose="02020603050405020304" pitchFamily="18" charset="0"/>
                  <a:ea typeface="楷体" panose="02010609060101010101" pitchFamily="49" charset="-122"/>
                  <a:sym typeface="+mn-ea"/>
                </a:rPr>
                <a:t>MobileNetV2</a:t>
              </a:r>
              <a:r>
                <a:rPr lang="zh-CN" altLang="en-US" sz="2400" dirty="0">
                  <a:solidFill>
                    <a:schemeClr val="tx1"/>
                  </a:solidFill>
                  <a:latin typeface="Times New Roman" panose="02020603050405020304" pitchFamily="18" charset="0"/>
                  <a:ea typeface="楷体" panose="02010609060101010101" pitchFamily="49" charset="-122"/>
                  <a:sym typeface="+mn-ea"/>
                </a:rPr>
                <a:t>抽取特征并接分类头输出</a:t>
              </a:r>
              <a:r>
                <a:rPr lang="en-US" altLang="zh-CN" sz="2400" b="1" dirty="0" err="1">
                  <a:solidFill>
                    <a:schemeClr val="tx1"/>
                  </a:solidFill>
                  <a:latin typeface="Times New Roman" panose="02020603050405020304" pitchFamily="18" charset="0"/>
                  <a:ea typeface="楷体" panose="02010609060101010101" pitchFamily="49" charset="-122"/>
                  <a:sym typeface="+mn-ea"/>
                </a:rPr>
                <a:t>softmax</a:t>
              </a:r>
              <a:r>
                <a:rPr lang="zh-CN" altLang="en-US" sz="2400" b="1" dirty="0">
                  <a:solidFill>
                    <a:schemeClr val="tx1"/>
                  </a:solidFill>
                  <a:latin typeface="Times New Roman" panose="02020603050405020304" pitchFamily="18" charset="0"/>
                  <a:ea typeface="楷体" panose="02010609060101010101" pitchFamily="49" charset="-122"/>
                  <a:sym typeface="+mn-ea"/>
                </a:rPr>
                <a:t>概率</a:t>
              </a:r>
              <a:r>
                <a:rPr lang="zh-CN" altLang="en-US" sz="2400" dirty="0">
                  <a:solidFill>
                    <a:schemeClr val="tx1"/>
                  </a:solidFill>
                  <a:latin typeface="Times New Roman" panose="02020603050405020304" pitchFamily="18" charset="0"/>
                  <a:ea typeface="楷体" panose="02010609060101010101" pitchFamily="49" charset="-122"/>
                  <a:sym typeface="+mn-ea"/>
                </a:rPr>
                <a:t>，最后以</a:t>
              </a:r>
              <a:r>
                <a:rPr lang="zh-CN" altLang="en-US" sz="2400" b="1" dirty="0">
                  <a:solidFill>
                    <a:schemeClr val="tx1"/>
                  </a:solidFill>
                  <a:latin typeface="Times New Roman" panose="02020603050405020304" pitchFamily="18" charset="0"/>
                  <a:ea typeface="楷体" panose="02010609060101010101" pitchFamily="49" charset="-122"/>
                  <a:sym typeface="+mn-ea"/>
                </a:rPr>
                <a:t>交叉熵为目标进行反向传播更新参数，并导出</a:t>
              </a:r>
              <a:r>
                <a:rPr lang="en-US" altLang="zh-CN" sz="2400" b="1" dirty="0">
                  <a:solidFill>
                    <a:schemeClr val="tx1"/>
                  </a:solidFill>
                  <a:latin typeface="Times New Roman" panose="02020603050405020304" pitchFamily="18" charset="0"/>
                  <a:ea typeface="楷体" panose="02010609060101010101" pitchFamily="49" charset="-122"/>
                  <a:sym typeface="+mn-ea"/>
                </a:rPr>
                <a:t>H5</a:t>
              </a:r>
              <a:r>
                <a:rPr lang="zh-CN" altLang="en-US" sz="2400" b="1" dirty="0">
                  <a:solidFill>
                    <a:schemeClr val="tx1"/>
                  </a:solidFill>
                  <a:latin typeface="Times New Roman" panose="02020603050405020304" pitchFamily="18" charset="0"/>
                  <a:ea typeface="楷体" panose="02010609060101010101" pitchFamily="49" charset="-122"/>
                  <a:sym typeface="+mn-ea"/>
                </a:rPr>
                <a:t>权重与类别映射文件</a:t>
              </a:r>
              <a:r>
                <a:rPr lang="zh-CN" altLang="en-US" sz="2400" dirty="0">
                  <a:solidFill>
                    <a:schemeClr val="tx1"/>
                  </a:solidFill>
                  <a:latin typeface="Times New Roman" panose="02020603050405020304" pitchFamily="18" charset="0"/>
                  <a:ea typeface="楷体" panose="02010609060101010101" pitchFamily="49" charset="-122"/>
                  <a:sym typeface="+mn-ea"/>
                </a:rPr>
                <a:t>。</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1083079" y="79548"/>
            <a:ext cx="23979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楷体" panose="02010609060101010101" pitchFamily="49" charset="-122"/>
                <a:ea typeface="楷体" panose="02010609060101010101" pitchFamily="49" charset="-122"/>
              </a:rPr>
              <a:t>数据预处理</a:t>
            </a:r>
            <a:endParaRPr lang="zh-CN" altLang="en-US" dirty="0">
              <a:solidFill>
                <a:srgbClr val="044875"/>
              </a:solidFill>
              <a:latin typeface="楷体" panose="02010609060101010101" pitchFamily="49" charset="-122"/>
              <a:ea typeface="楷体" panose="02010609060101010101" pitchFamily="49" charset="-122"/>
            </a:endParaRPr>
          </a:p>
        </p:txBody>
      </p:sp>
      <p:grpSp>
        <p:nvGrpSpPr>
          <p:cNvPr id="4" name="组合 3" descr="7b0a202020202274657874626f78223a2022220a7d0a">
            <a:extLst>
              <a:ext uri="{FF2B5EF4-FFF2-40B4-BE49-F238E27FC236}">
                <a16:creationId xmlns:a16="http://schemas.microsoft.com/office/drawing/2014/main" id="{CB7FDE69-24B9-A96A-B910-5120E8837508}"/>
              </a:ext>
            </a:extLst>
          </p:cNvPr>
          <p:cNvGrpSpPr/>
          <p:nvPr/>
        </p:nvGrpSpPr>
        <p:grpSpPr>
          <a:xfrm>
            <a:off x="410490" y="3279650"/>
            <a:ext cx="7017854" cy="3177744"/>
            <a:chOff x="4736" y="3773"/>
            <a:chExt cx="10272" cy="4820"/>
          </a:xfrm>
        </p:grpSpPr>
        <p:sp>
          <p:nvSpPr>
            <p:cNvPr id="5" name="矩形 4">
              <a:extLst>
                <a:ext uri="{FF2B5EF4-FFF2-40B4-BE49-F238E27FC236}">
                  <a16:creationId xmlns:a16="http://schemas.microsoft.com/office/drawing/2014/main" id="{48AAB2BF-5A48-68E1-F020-710DEB4A1677}"/>
                </a:ext>
              </a:extLst>
            </p:cNvPr>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wps上下边框">
              <a:extLst>
                <a:ext uri="{FF2B5EF4-FFF2-40B4-BE49-F238E27FC236}">
                  <a16:creationId xmlns:a16="http://schemas.microsoft.com/office/drawing/2014/main" id="{FAAABC78-EB8C-6BB1-FDFF-267C448F5347}"/>
                </a:ext>
              </a:extLst>
            </p:cNvPr>
            <p:cNvSpPr/>
            <p:nvPr/>
          </p:nvSpPr>
          <p:spPr>
            <a:xfrm>
              <a:off x="4736" y="3773"/>
              <a:ext cx="10272" cy="4437"/>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a:bodyPr>
            <a:lstStyle/>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练与部署统一采用</a:t>
              </a:r>
              <a:r>
                <a:rPr lang="en-US" altLang="zh-CN" sz="2400" dirty="0">
                  <a:solidFill>
                    <a:schemeClr val="tx1"/>
                  </a:solidFill>
                  <a:latin typeface="Times New Roman" panose="02020603050405020304" pitchFamily="18" charset="0"/>
                  <a:ea typeface="楷体" panose="02010609060101010101" pitchFamily="49" charset="-122"/>
                  <a:sym typeface="+mn-ea"/>
                </a:rPr>
                <a:t>224×224</a:t>
              </a:r>
              <a:r>
                <a:rPr lang="zh-CN" altLang="en-US" sz="2400" dirty="0">
                  <a:solidFill>
                    <a:schemeClr val="tx1"/>
                  </a:solidFill>
                  <a:latin typeface="Times New Roman" panose="02020603050405020304" pitchFamily="18" charset="0"/>
                  <a:ea typeface="楷体" panose="02010609060101010101" pitchFamily="49" charset="-122"/>
                  <a:sym typeface="+mn-ea"/>
                </a:rPr>
                <a:t>输入。脚本对不同来源的图像做了兼容处理，通过</a:t>
              </a:r>
              <a:r>
                <a:rPr lang="zh-CN" altLang="en-US" sz="2400" b="1" dirty="0">
                  <a:solidFill>
                    <a:schemeClr val="tx1"/>
                  </a:solidFill>
                  <a:latin typeface="Times New Roman" panose="02020603050405020304" pitchFamily="18" charset="0"/>
                  <a:ea typeface="楷体" panose="02010609060101010101" pitchFamily="49" charset="-122"/>
                  <a:sym typeface="+mn-ea"/>
                </a:rPr>
                <a:t>四点透视变换</a:t>
              </a:r>
              <a:r>
                <a:rPr lang="zh-CN" altLang="en-US" sz="2400" dirty="0">
                  <a:solidFill>
                    <a:schemeClr val="tx1"/>
                  </a:solidFill>
                  <a:latin typeface="Times New Roman" panose="02020603050405020304" pitchFamily="18" charset="0"/>
                  <a:ea typeface="楷体" panose="02010609060101010101" pitchFamily="49" charset="-122"/>
                  <a:sym typeface="+mn-ea"/>
                </a:rPr>
                <a:t>将分类盘区域对齐为标准</a:t>
              </a:r>
              <a:r>
                <a:rPr lang="en-US" altLang="zh-CN" sz="2400" dirty="0">
                  <a:solidFill>
                    <a:schemeClr val="tx1"/>
                  </a:solidFill>
                  <a:latin typeface="Times New Roman" panose="02020603050405020304" pitchFamily="18" charset="0"/>
                  <a:ea typeface="楷体" panose="02010609060101010101" pitchFamily="49" charset="-122"/>
                  <a:sym typeface="+mn-ea"/>
                </a:rPr>
                <a:t>ROI</a:t>
              </a:r>
              <a:r>
                <a:rPr lang="zh-CN" altLang="en-US" sz="2400" dirty="0">
                  <a:solidFill>
                    <a:schemeClr val="tx1"/>
                  </a:solidFill>
                  <a:latin typeface="Times New Roman" panose="02020603050405020304" pitchFamily="18" charset="0"/>
                  <a:ea typeface="楷体" panose="02010609060101010101" pitchFamily="49" charset="-122"/>
                  <a:sym typeface="+mn-ea"/>
                </a:rPr>
                <a:t>。随后将</a:t>
              </a:r>
              <a:r>
                <a:rPr lang="en-US" altLang="zh-CN" sz="2400" dirty="0">
                  <a:solidFill>
                    <a:schemeClr val="tx1"/>
                  </a:solidFill>
                  <a:latin typeface="Times New Roman" panose="02020603050405020304" pitchFamily="18" charset="0"/>
                  <a:ea typeface="楷体" panose="02010609060101010101" pitchFamily="49" charset="-122"/>
                  <a:sym typeface="+mn-ea"/>
                </a:rPr>
                <a:t>BGR</a:t>
              </a:r>
              <a:r>
                <a:rPr lang="zh-CN" altLang="en-US" sz="2400" dirty="0">
                  <a:solidFill>
                    <a:schemeClr val="tx1"/>
                  </a:solidFill>
                  <a:latin typeface="Times New Roman" panose="02020603050405020304" pitchFamily="18" charset="0"/>
                  <a:ea typeface="楷体" panose="02010609060101010101" pitchFamily="49" charset="-122"/>
                  <a:sym typeface="+mn-ea"/>
                </a:rPr>
                <a:t>转为</a:t>
              </a:r>
              <a:r>
                <a:rPr lang="en-US" altLang="zh-CN" sz="2400" dirty="0">
                  <a:solidFill>
                    <a:schemeClr val="tx1"/>
                  </a:solidFill>
                  <a:latin typeface="Times New Roman" panose="02020603050405020304" pitchFamily="18" charset="0"/>
                  <a:ea typeface="楷体" panose="02010609060101010101" pitchFamily="49" charset="-122"/>
                  <a:sym typeface="+mn-ea"/>
                </a:rPr>
                <a:t>RGB</a:t>
              </a:r>
              <a:r>
                <a:rPr lang="zh-CN" altLang="en-US" sz="2400" dirty="0">
                  <a:solidFill>
                    <a:schemeClr val="tx1"/>
                  </a:solidFill>
                  <a:latin typeface="Times New Roman" panose="02020603050405020304" pitchFamily="18" charset="0"/>
                  <a:ea typeface="楷体" panose="02010609060101010101" pitchFamily="49" charset="-122"/>
                  <a:sym typeface="+mn-ea"/>
                </a:rPr>
                <a:t>，并把像素从</a:t>
              </a:r>
              <a:r>
                <a:rPr lang="en-US" altLang="zh-CN" sz="2400" dirty="0">
                  <a:solidFill>
                    <a:schemeClr val="tx1"/>
                  </a:solidFill>
                  <a:latin typeface="Times New Roman" panose="02020603050405020304" pitchFamily="18" charset="0"/>
                  <a:ea typeface="楷体" panose="02010609060101010101" pitchFamily="49" charset="-122"/>
                  <a:sym typeface="+mn-ea"/>
                </a:rPr>
                <a:t>[0,255]</a:t>
              </a:r>
              <a:r>
                <a:rPr lang="zh-CN" altLang="en-US" sz="2400" dirty="0">
                  <a:solidFill>
                    <a:schemeClr val="tx1"/>
                  </a:solidFill>
                  <a:latin typeface="Times New Roman" panose="02020603050405020304" pitchFamily="18" charset="0"/>
                  <a:ea typeface="楷体" panose="02010609060101010101" pitchFamily="49" charset="-122"/>
                  <a:sym typeface="+mn-ea"/>
                </a:rPr>
                <a:t>归一化到</a:t>
              </a:r>
              <a:r>
                <a:rPr lang="en-US" altLang="zh-CN" sz="2400" dirty="0">
                  <a:solidFill>
                    <a:schemeClr val="tx1"/>
                  </a:solidFill>
                  <a:latin typeface="Times New Roman" panose="02020603050405020304" pitchFamily="18" charset="0"/>
                  <a:ea typeface="楷体" panose="02010609060101010101" pitchFamily="49" charset="-122"/>
                  <a:sym typeface="+mn-ea"/>
                </a:rPr>
                <a:t>[0,1]</a:t>
              </a:r>
            </a:p>
          </p:txBody>
        </p:sp>
      </p:grpSp>
      <p:pic>
        <p:nvPicPr>
          <p:cNvPr id="20" name="图片 19">
            <a:extLst>
              <a:ext uri="{FF2B5EF4-FFF2-40B4-BE49-F238E27FC236}">
                <a16:creationId xmlns:a16="http://schemas.microsoft.com/office/drawing/2014/main" id="{BB24515C-2F85-2F04-11A5-B0AC5B5A38F7}"/>
              </a:ext>
            </a:extLst>
          </p:cNvPr>
          <p:cNvPicPr>
            <a:picLocks noChangeAspect="1"/>
          </p:cNvPicPr>
          <p:nvPr/>
        </p:nvPicPr>
        <p:blipFill>
          <a:blip r:embed="rId3"/>
          <a:stretch>
            <a:fillRect/>
          </a:stretch>
        </p:blipFill>
        <p:spPr>
          <a:xfrm>
            <a:off x="7923099" y="3047533"/>
            <a:ext cx="3339786" cy="3515943"/>
          </a:xfrm>
          <a:prstGeom prst="rect">
            <a:avLst/>
          </a:prstGeom>
        </p:spPr>
      </p:pic>
    </p:spTree>
    <p:extLst>
      <p:ext uri="{BB962C8B-B14F-4D97-AF65-F5344CB8AC3E}">
        <p14:creationId xmlns:p14="http://schemas.microsoft.com/office/powerpoint/2010/main" val="2095797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3354902" y="254000"/>
            <a:ext cx="8837097"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03</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410490" y="711991"/>
            <a:ext cx="11781509" cy="2239314"/>
            <a:chOff x="4809" y="4101"/>
            <a:chExt cx="8528" cy="4492"/>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4101"/>
              <a:ext cx="8302" cy="4437"/>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92500" lnSpcReduction="10000"/>
            </a:bodyPr>
            <a:lstStyle/>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数据增强在统一到</a:t>
              </a:r>
              <a:r>
                <a:rPr lang="en-US" altLang="zh-CN" sz="2400" dirty="0">
                  <a:solidFill>
                    <a:schemeClr val="tx1"/>
                  </a:solidFill>
                  <a:latin typeface="Times New Roman" panose="02020603050405020304" pitchFamily="18" charset="0"/>
                  <a:ea typeface="楷体" panose="02010609060101010101" pitchFamily="49" charset="-122"/>
                  <a:sym typeface="+mn-ea"/>
                </a:rPr>
                <a:t>224×224</a:t>
              </a:r>
              <a:r>
                <a:rPr lang="zh-CN" altLang="en-US" sz="2400" dirty="0">
                  <a:solidFill>
                    <a:schemeClr val="tx1"/>
                  </a:solidFill>
                  <a:latin typeface="Times New Roman" panose="02020603050405020304" pitchFamily="18" charset="0"/>
                  <a:ea typeface="楷体" panose="02010609060101010101" pitchFamily="49" charset="-122"/>
                  <a:sym typeface="+mn-ea"/>
                </a:rPr>
                <a:t>后的输入图像上执行，脚本采用</a:t>
              </a:r>
              <a:r>
                <a:rPr lang="zh-CN" altLang="en-US" sz="2400" b="1" dirty="0">
                  <a:solidFill>
                    <a:schemeClr val="tx1"/>
                  </a:solidFill>
                  <a:latin typeface="Times New Roman" panose="02020603050405020304" pitchFamily="18" charset="0"/>
                  <a:ea typeface="楷体" panose="02010609060101010101" pitchFamily="49" charset="-122"/>
                  <a:sym typeface="+mn-ea"/>
                </a:rPr>
                <a:t>随机水平翻转</a:t>
              </a:r>
              <a:r>
                <a:rPr lang="zh-CN" altLang="en-US" sz="2400" dirty="0">
                  <a:solidFill>
                    <a:schemeClr val="tx1"/>
                  </a:solidFill>
                  <a:latin typeface="Times New Roman" panose="02020603050405020304" pitchFamily="18" charset="0"/>
                  <a:ea typeface="楷体" panose="02010609060101010101" pitchFamily="49" charset="-122"/>
                  <a:sym typeface="+mn-ea"/>
                </a:rPr>
                <a:t>（覆盖左右姿态差异）、</a:t>
              </a:r>
              <a:r>
                <a:rPr lang="zh-CN" altLang="en-US" sz="2400" b="1" dirty="0">
                  <a:solidFill>
                    <a:schemeClr val="tx1"/>
                  </a:solidFill>
                  <a:latin typeface="Times New Roman" panose="02020603050405020304" pitchFamily="18" charset="0"/>
                  <a:ea typeface="楷体" panose="02010609060101010101" pitchFamily="49" charset="-122"/>
                  <a:sym typeface="+mn-ea"/>
                </a:rPr>
                <a:t>亮度</a:t>
              </a:r>
              <a:r>
                <a:rPr lang="en-US" altLang="zh-CN" sz="2400" b="1" dirty="0">
                  <a:solidFill>
                    <a:schemeClr val="tx1"/>
                  </a:solidFill>
                  <a:latin typeface="Times New Roman" panose="02020603050405020304" pitchFamily="18" charset="0"/>
                  <a:ea typeface="楷体" panose="02010609060101010101" pitchFamily="49" charset="-122"/>
                  <a:sym typeface="+mn-ea"/>
                </a:rPr>
                <a:t>/</a:t>
              </a:r>
              <a:r>
                <a:rPr lang="zh-CN" altLang="en-US" sz="2400" b="1" dirty="0">
                  <a:solidFill>
                    <a:schemeClr val="tx1"/>
                  </a:solidFill>
                  <a:latin typeface="Times New Roman" panose="02020603050405020304" pitchFamily="18" charset="0"/>
                  <a:ea typeface="楷体" panose="02010609060101010101" pitchFamily="49" charset="-122"/>
                  <a:sym typeface="+mn-ea"/>
                </a:rPr>
                <a:t>对比度</a:t>
              </a:r>
              <a:r>
                <a:rPr lang="en-US" altLang="zh-CN" sz="2400" b="1" dirty="0">
                  <a:solidFill>
                    <a:schemeClr val="tx1"/>
                  </a:solidFill>
                  <a:latin typeface="Times New Roman" panose="02020603050405020304" pitchFamily="18" charset="0"/>
                  <a:ea typeface="楷体" panose="02010609060101010101" pitchFamily="49" charset="-122"/>
                  <a:sym typeface="+mn-ea"/>
                </a:rPr>
                <a:t>/</a:t>
              </a:r>
              <a:r>
                <a:rPr lang="zh-CN" altLang="en-US" sz="2400" b="1" dirty="0">
                  <a:solidFill>
                    <a:schemeClr val="tx1"/>
                  </a:solidFill>
                  <a:latin typeface="Times New Roman" panose="02020603050405020304" pitchFamily="18" charset="0"/>
                  <a:ea typeface="楷体" panose="02010609060101010101" pitchFamily="49" charset="-122"/>
                  <a:sym typeface="+mn-ea"/>
                </a:rPr>
                <a:t>饱和度扰动</a:t>
              </a:r>
              <a:r>
                <a:rPr lang="zh-CN" altLang="en-US" sz="2400" dirty="0">
                  <a:solidFill>
                    <a:schemeClr val="tx1"/>
                  </a:solidFill>
                  <a:latin typeface="Times New Roman" panose="02020603050405020304" pitchFamily="18" charset="0"/>
                  <a:ea typeface="楷体" panose="02010609060101010101" pitchFamily="49" charset="-122"/>
                  <a:sym typeface="+mn-ea"/>
                </a:rPr>
                <a:t>（模拟现场色彩波动），并在</a:t>
              </a:r>
              <a:r>
                <a:rPr lang="en-US" altLang="zh-CN" sz="2400" dirty="0">
                  <a:solidFill>
                    <a:schemeClr val="tx1"/>
                  </a:solidFill>
                  <a:latin typeface="Times New Roman" panose="02020603050405020304" pitchFamily="18" charset="0"/>
                  <a:ea typeface="楷体" panose="02010609060101010101" pitchFamily="49" charset="-122"/>
                  <a:sym typeface="+mn-ea"/>
                </a:rPr>
                <a:t>padding</a:t>
              </a:r>
              <a:r>
                <a:rPr lang="zh-CN" altLang="en-US" sz="2400" dirty="0">
                  <a:solidFill>
                    <a:schemeClr val="tx1"/>
                  </a:solidFill>
                  <a:latin typeface="Times New Roman" panose="02020603050405020304" pitchFamily="18" charset="0"/>
                  <a:ea typeface="楷体" panose="02010609060101010101" pitchFamily="49" charset="-122"/>
                  <a:sym typeface="+mn-ea"/>
                </a:rPr>
                <a:t>后随机裁回</a:t>
              </a:r>
              <a:r>
                <a:rPr lang="en-US" altLang="zh-CN" sz="2400" dirty="0">
                  <a:solidFill>
                    <a:schemeClr val="tx1"/>
                  </a:solidFill>
                  <a:latin typeface="Times New Roman" panose="02020603050405020304" pitchFamily="18" charset="0"/>
                  <a:ea typeface="楷体" panose="02010609060101010101" pitchFamily="49" charset="-122"/>
                  <a:sym typeface="+mn-ea"/>
                </a:rPr>
                <a:t>224×224</a:t>
              </a:r>
              <a:r>
                <a:rPr lang="zh-CN" altLang="en-US" sz="2400" dirty="0">
                  <a:solidFill>
                    <a:schemeClr val="tx1"/>
                  </a:solidFill>
                  <a:latin typeface="Times New Roman" panose="02020603050405020304" pitchFamily="18" charset="0"/>
                  <a:ea typeface="楷体" panose="02010609060101010101" pitchFamily="49" charset="-122"/>
                  <a:sym typeface="+mn-ea"/>
                </a:rPr>
                <a:t>以引入</a:t>
              </a:r>
              <a:r>
                <a:rPr lang="zh-CN" altLang="en-US" sz="2400" b="1" dirty="0">
                  <a:solidFill>
                    <a:schemeClr val="tx1"/>
                  </a:solidFill>
                  <a:latin typeface="Times New Roman" panose="02020603050405020304" pitchFamily="18" charset="0"/>
                  <a:ea typeface="楷体" panose="02010609060101010101" pitchFamily="49" charset="-122"/>
                  <a:sym typeface="+mn-ea"/>
                </a:rPr>
                <a:t>平移抖动</a:t>
              </a:r>
              <a:r>
                <a:rPr lang="zh-CN" altLang="en-US" sz="2400" dirty="0">
                  <a:solidFill>
                    <a:schemeClr val="tx1"/>
                  </a:solidFill>
                  <a:latin typeface="Times New Roman" panose="02020603050405020304" pitchFamily="18" charset="0"/>
                  <a:ea typeface="楷体" panose="02010609060101010101" pitchFamily="49" charset="-122"/>
                  <a:sym typeface="+mn-ea"/>
                </a:rPr>
                <a:t>。由于这些操作对整幅输入同时作用于垃圾与背景，上下文信息也被增强，从而提升</a:t>
              </a:r>
              <a:r>
                <a:rPr lang="zh-CN" altLang="en-US" sz="2400" b="1" dirty="0">
                  <a:solidFill>
                    <a:schemeClr val="tx1"/>
                  </a:solidFill>
                  <a:latin typeface="Times New Roman" panose="02020603050405020304" pitchFamily="18" charset="0"/>
                  <a:ea typeface="楷体" panose="02010609060101010101" pitchFamily="49" charset="-122"/>
                  <a:sym typeface="+mn-ea"/>
                </a:rPr>
                <a:t>模型对垃圾投放情况变化的鲁棒性</a:t>
              </a:r>
              <a:r>
                <a:rPr lang="zh-CN" altLang="en-US" sz="2400" dirty="0">
                  <a:solidFill>
                    <a:schemeClr val="tx1"/>
                  </a:solidFill>
                  <a:latin typeface="Times New Roman" panose="02020603050405020304" pitchFamily="18" charset="0"/>
                  <a:ea typeface="楷体" panose="02010609060101010101" pitchFamily="49" charset="-122"/>
                  <a:sym typeface="+mn-ea"/>
                </a:rPr>
                <a:t>。</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1083079" y="79548"/>
            <a:ext cx="23979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楷体" panose="02010609060101010101" pitchFamily="49" charset="-122"/>
                <a:ea typeface="楷体" panose="02010609060101010101" pitchFamily="49" charset="-122"/>
              </a:rPr>
              <a:t>数据预处理</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48AAB2BF-5A48-68E1-F020-710DEB4A1677}"/>
              </a:ext>
            </a:extLst>
          </p:cNvPr>
          <p:cNvSpPr/>
          <p:nvPr/>
        </p:nvSpPr>
        <p:spPr>
          <a:xfrm>
            <a:off x="473345" y="3640278"/>
            <a:ext cx="5813368" cy="2817116"/>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5" name="图片 14" descr="图片包含 室内, 桌子, 项目, 纸&#10;&#10;AI 生成的内容可能不正确。">
            <a:extLst>
              <a:ext uri="{FF2B5EF4-FFF2-40B4-BE49-F238E27FC236}">
                <a16:creationId xmlns:a16="http://schemas.microsoft.com/office/drawing/2014/main" id="{AD70471E-4926-08ED-957F-0ED664BE1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0930" y="3060479"/>
            <a:ext cx="8008407" cy="3203363"/>
          </a:xfrm>
          <a:prstGeom prst="rect">
            <a:avLst/>
          </a:prstGeom>
        </p:spPr>
      </p:pic>
      <p:sp>
        <p:nvSpPr>
          <p:cNvPr id="16" name="文本框 15">
            <a:extLst>
              <a:ext uri="{FF2B5EF4-FFF2-40B4-BE49-F238E27FC236}">
                <a16:creationId xmlns:a16="http://schemas.microsoft.com/office/drawing/2014/main" id="{F628F15A-B34C-DFD9-9FCD-24A8C5B420AE}"/>
              </a:ext>
            </a:extLst>
          </p:cNvPr>
          <p:cNvSpPr txBox="1"/>
          <p:nvPr/>
        </p:nvSpPr>
        <p:spPr>
          <a:xfrm>
            <a:off x="3922888" y="6258145"/>
            <a:ext cx="4346223" cy="369332"/>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采样变换增强模型（有害垃圾电池示例）</a:t>
            </a:r>
          </a:p>
        </p:txBody>
      </p:sp>
    </p:spTree>
    <p:extLst>
      <p:ext uri="{BB962C8B-B14F-4D97-AF65-F5344CB8AC3E}">
        <p14:creationId xmlns:p14="http://schemas.microsoft.com/office/powerpoint/2010/main" val="431790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5499012" y="254000"/>
            <a:ext cx="6692987"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04</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410490" y="711991"/>
            <a:ext cx="11781509" cy="3349206"/>
            <a:chOff x="4809" y="4101"/>
            <a:chExt cx="8528" cy="4492"/>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4101"/>
              <a:ext cx="8302" cy="4437"/>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85000" lnSpcReduction="10000"/>
            </a:bodyPr>
            <a:lstStyle/>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项目是一个典型的“图像分类”任务：输入一张</a:t>
              </a:r>
              <a:r>
                <a:rPr lang="en-US" altLang="zh-CN" sz="2400" dirty="0">
                  <a:solidFill>
                    <a:schemeClr val="tx1"/>
                  </a:solidFill>
                  <a:latin typeface="Times New Roman" panose="02020603050405020304" pitchFamily="18" charset="0"/>
                  <a:ea typeface="楷体" panose="02010609060101010101" pitchFamily="49" charset="-122"/>
                  <a:sym typeface="+mn-ea"/>
                </a:rPr>
                <a:t>RGB</a:t>
              </a:r>
              <a:r>
                <a:rPr lang="zh-CN" altLang="en-US" sz="2400" dirty="0">
                  <a:solidFill>
                    <a:schemeClr val="tx1"/>
                  </a:solidFill>
                  <a:latin typeface="Times New Roman" panose="02020603050405020304" pitchFamily="18" charset="0"/>
                  <a:ea typeface="楷体" panose="02010609060101010101" pitchFamily="49" charset="-122"/>
                  <a:sym typeface="+mn-ea"/>
                </a:rPr>
                <a:t>图像，模型输出其属于</a:t>
              </a:r>
              <a:r>
                <a:rPr lang="en-US" altLang="zh-CN" sz="2400" dirty="0">
                  <a:solidFill>
                    <a:schemeClr val="tx1"/>
                  </a:solidFill>
                  <a:latin typeface="Times New Roman" panose="02020603050405020304" pitchFamily="18" charset="0"/>
                  <a:ea typeface="楷体" panose="02010609060101010101" pitchFamily="49" charset="-122"/>
                  <a:sym typeface="+mn-ea"/>
                </a:rPr>
                <a:t>5</a:t>
              </a:r>
              <a:r>
                <a:rPr lang="zh-CN" altLang="en-US" sz="2400" dirty="0">
                  <a:solidFill>
                    <a:schemeClr val="tx1"/>
                  </a:solidFill>
                  <a:latin typeface="Times New Roman" panose="02020603050405020304" pitchFamily="18" charset="0"/>
                  <a:ea typeface="楷体" panose="02010609060101010101" pitchFamily="49" charset="-122"/>
                  <a:sym typeface="+mn-ea"/>
                </a:rPr>
                <a:t>个类别的</a:t>
              </a:r>
              <a:r>
                <a:rPr lang="zh-CN" altLang="en-US" sz="2400" b="1" dirty="0">
                  <a:solidFill>
                    <a:schemeClr val="tx1"/>
                  </a:solidFill>
                  <a:latin typeface="Times New Roman" panose="02020603050405020304" pitchFamily="18" charset="0"/>
                  <a:ea typeface="楷体" panose="02010609060101010101" pitchFamily="49" charset="-122"/>
                  <a:sym typeface="+mn-ea"/>
                </a:rPr>
                <a:t>概率</a:t>
              </a:r>
              <a:r>
                <a:rPr lang="zh-CN" altLang="en-US" sz="2400" dirty="0">
                  <a:solidFill>
                    <a:schemeClr val="tx1"/>
                  </a:solidFill>
                  <a:latin typeface="Times New Roman" panose="02020603050405020304" pitchFamily="18" charset="0"/>
                  <a:ea typeface="楷体" panose="02010609060101010101" pitchFamily="49" charset="-122"/>
                  <a:sym typeface="+mn-ea"/>
                </a:rPr>
                <a:t>。整体结构遵循特征提取器（</a:t>
              </a:r>
              <a:r>
                <a:rPr lang="en-US" altLang="zh-CN" sz="2400" dirty="0">
                  <a:solidFill>
                    <a:schemeClr val="tx1"/>
                  </a:solidFill>
                  <a:latin typeface="Times New Roman" panose="02020603050405020304" pitchFamily="18" charset="0"/>
                  <a:ea typeface="楷体" panose="02010609060101010101" pitchFamily="49" charset="-122"/>
                  <a:sym typeface="+mn-ea"/>
                </a:rPr>
                <a:t>backbone</a:t>
              </a:r>
              <a:r>
                <a:rPr lang="zh-CN" altLang="en-US" sz="2400" dirty="0">
                  <a:solidFill>
                    <a:schemeClr val="tx1"/>
                  </a:solidFill>
                  <a:latin typeface="Times New Roman" panose="02020603050405020304" pitchFamily="18" charset="0"/>
                  <a:ea typeface="楷体" panose="02010609060101010101" pitchFamily="49" charset="-122"/>
                  <a:sym typeface="+mn-ea"/>
                </a:rPr>
                <a:t>）</a:t>
              </a:r>
              <a:r>
                <a:rPr lang="en-US" altLang="zh-CN" sz="2400" dirty="0">
                  <a:solidFill>
                    <a:schemeClr val="tx1"/>
                  </a:solidFill>
                  <a:latin typeface="Times New Roman" panose="02020603050405020304" pitchFamily="18" charset="0"/>
                  <a:ea typeface="楷体" panose="02010609060101010101" pitchFamily="49" charset="-122"/>
                  <a:sym typeface="+mn-ea"/>
                </a:rPr>
                <a:t>+</a:t>
              </a:r>
              <a:r>
                <a:rPr lang="zh-CN" altLang="en-US" sz="2400" dirty="0">
                  <a:solidFill>
                    <a:schemeClr val="tx1"/>
                  </a:solidFill>
                  <a:latin typeface="Times New Roman" panose="02020603050405020304" pitchFamily="18" charset="0"/>
                  <a:ea typeface="楷体" panose="02010609060101010101" pitchFamily="49" charset="-122"/>
                  <a:sym typeface="+mn-ea"/>
                </a:rPr>
                <a:t>分类头（</a:t>
              </a:r>
              <a:r>
                <a:rPr lang="en-US" altLang="zh-CN" sz="2400" dirty="0">
                  <a:solidFill>
                    <a:schemeClr val="tx1"/>
                  </a:solidFill>
                  <a:latin typeface="Times New Roman" panose="02020603050405020304" pitchFamily="18" charset="0"/>
                  <a:ea typeface="楷体" panose="02010609060101010101" pitchFamily="49" charset="-122"/>
                  <a:sym typeface="+mn-ea"/>
                </a:rPr>
                <a:t>head</a:t>
              </a:r>
              <a:r>
                <a:rPr lang="zh-CN" altLang="en-US" sz="2400" dirty="0">
                  <a:solidFill>
                    <a:schemeClr val="tx1"/>
                  </a:solidFill>
                  <a:latin typeface="Times New Roman" panose="02020603050405020304" pitchFamily="18" charset="0"/>
                  <a:ea typeface="楷体" panose="02010609060101010101" pitchFamily="49" charset="-122"/>
                  <a:sym typeface="+mn-ea"/>
                </a:rPr>
                <a:t>）的范式。</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en-US" altLang="zh-CN" sz="2400" dirty="0">
                  <a:solidFill>
                    <a:schemeClr val="tx1"/>
                  </a:solidFill>
                  <a:latin typeface="Times New Roman" panose="02020603050405020304" pitchFamily="18" charset="0"/>
                  <a:ea typeface="楷体" panose="02010609060101010101" pitchFamily="49" charset="-122"/>
                  <a:sym typeface="+mn-ea"/>
                </a:rPr>
                <a:t>1.</a:t>
              </a:r>
              <a:r>
                <a:rPr lang="zh-CN" altLang="en-US" sz="2400" dirty="0">
                  <a:solidFill>
                    <a:schemeClr val="tx1"/>
                  </a:solidFill>
                  <a:latin typeface="Times New Roman" panose="02020603050405020304" pitchFamily="18" charset="0"/>
                  <a:ea typeface="楷体" panose="02010609060101010101" pitchFamily="49" charset="-122"/>
                  <a:sym typeface="+mn-ea"/>
                </a:rPr>
                <a:t>输入并采样变换：将图像统一为</a:t>
              </a:r>
              <a:r>
                <a:rPr lang="en-US" altLang="zh-CN" sz="2400" dirty="0">
                  <a:solidFill>
                    <a:schemeClr val="tx1"/>
                  </a:solidFill>
                  <a:latin typeface="Times New Roman" panose="02020603050405020304" pitchFamily="18" charset="0"/>
                  <a:ea typeface="楷体" panose="02010609060101010101" pitchFamily="49" charset="-122"/>
                  <a:sym typeface="+mn-ea"/>
                </a:rPr>
                <a:t>224×224</a:t>
              </a:r>
              <a:r>
                <a:rPr lang="zh-CN" altLang="en-US" sz="2400" dirty="0">
                  <a:solidFill>
                    <a:schemeClr val="tx1"/>
                  </a:solidFill>
                  <a:latin typeface="Times New Roman" panose="02020603050405020304" pitchFamily="18" charset="0"/>
                  <a:ea typeface="楷体" panose="02010609060101010101" pitchFamily="49" charset="-122"/>
                  <a:sym typeface="+mn-ea"/>
                </a:rPr>
                <a:t>，并把像素归一化到</a:t>
              </a:r>
              <a:r>
                <a:rPr lang="en-US" altLang="zh-CN" sz="2400" dirty="0">
                  <a:solidFill>
                    <a:schemeClr val="tx1"/>
                  </a:solidFill>
                  <a:latin typeface="Times New Roman" panose="02020603050405020304" pitchFamily="18" charset="0"/>
                  <a:ea typeface="楷体" panose="02010609060101010101" pitchFamily="49" charset="-122"/>
                  <a:sym typeface="+mn-ea"/>
                </a:rPr>
                <a:t>X∈[0,1]</a:t>
              </a:r>
              <a:r>
                <a:rPr lang="zh-CN" altLang="en-US" sz="2400" dirty="0">
                  <a:solidFill>
                    <a:schemeClr val="tx1"/>
                  </a:solidFill>
                  <a:latin typeface="Times New Roman" panose="02020603050405020304" pitchFamily="18" charset="0"/>
                  <a:ea typeface="楷体" panose="02010609060101010101" pitchFamily="49" charset="-122"/>
                  <a:sym typeface="+mn-ea"/>
                </a:rPr>
                <a:t>，此步骤已经完成。</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en-US" altLang="zh-CN" sz="2400" dirty="0">
                  <a:solidFill>
                    <a:schemeClr val="tx1"/>
                  </a:solidFill>
                  <a:latin typeface="Times New Roman" panose="02020603050405020304" pitchFamily="18" charset="0"/>
                  <a:ea typeface="楷体" panose="02010609060101010101" pitchFamily="49" charset="-122"/>
                  <a:sym typeface="+mn-ea"/>
                </a:rPr>
                <a:t>2.</a:t>
              </a:r>
              <a:r>
                <a:rPr lang="zh-CN" altLang="en-US" sz="2400" dirty="0">
                  <a:solidFill>
                    <a:schemeClr val="tx1"/>
                  </a:solidFill>
                  <a:latin typeface="Times New Roman" panose="02020603050405020304" pitchFamily="18" charset="0"/>
                  <a:ea typeface="楷体" panose="02010609060101010101" pitchFamily="49" charset="-122"/>
                  <a:sym typeface="+mn-ea"/>
                </a:rPr>
                <a:t>预训练骨干</a:t>
              </a:r>
              <a:r>
                <a:rPr lang="en-US" altLang="zh-CN" sz="2400" dirty="0">
                  <a:solidFill>
                    <a:schemeClr val="tx1"/>
                  </a:solidFill>
                  <a:latin typeface="Times New Roman" panose="02020603050405020304" pitchFamily="18" charset="0"/>
                  <a:ea typeface="楷体" panose="02010609060101010101" pitchFamily="49" charset="-122"/>
                  <a:sym typeface="+mn-ea"/>
                </a:rPr>
                <a:t>MobileNetV2</a:t>
              </a:r>
              <a:r>
                <a:rPr lang="zh-CN" altLang="en-US" sz="2400" dirty="0">
                  <a:solidFill>
                    <a:schemeClr val="tx1"/>
                  </a:solidFill>
                  <a:latin typeface="Times New Roman" panose="02020603050405020304" pitchFamily="18" charset="0"/>
                  <a:ea typeface="楷体" panose="02010609060101010101" pitchFamily="49" charset="-122"/>
                  <a:sym typeface="+mn-ea"/>
                </a:rPr>
                <a:t>：把图像从</a:t>
              </a:r>
              <a:r>
                <a:rPr lang="zh-CN" altLang="en-US" sz="2400" b="1" dirty="0">
                  <a:solidFill>
                    <a:schemeClr val="tx1"/>
                  </a:solidFill>
                  <a:latin typeface="Times New Roman" panose="02020603050405020304" pitchFamily="18" charset="0"/>
                  <a:ea typeface="楷体" panose="02010609060101010101" pitchFamily="49" charset="-122"/>
                  <a:sym typeface="+mn-ea"/>
                </a:rPr>
                <a:t>“像素级表示”变换成“语义特征图”</a:t>
              </a:r>
              <a:r>
                <a:rPr lang="zh-CN" altLang="en-US" sz="2400" dirty="0">
                  <a:solidFill>
                    <a:schemeClr val="tx1"/>
                  </a:solidFill>
                  <a:latin typeface="Times New Roman" panose="02020603050405020304" pitchFamily="18" charset="0"/>
                  <a:ea typeface="楷体" panose="02010609060101010101" pitchFamily="49" charset="-122"/>
                  <a:sym typeface="+mn-ea"/>
                </a:rPr>
                <a:t>；</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en-US" altLang="zh-CN" sz="2400" dirty="0">
                  <a:solidFill>
                    <a:schemeClr val="tx1"/>
                  </a:solidFill>
                  <a:latin typeface="Times New Roman" panose="02020603050405020304" pitchFamily="18" charset="0"/>
                  <a:ea typeface="楷体" panose="02010609060101010101" pitchFamily="49" charset="-122"/>
                  <a:sym typeface="+mn-ea"/>
                </a:rPr>
                <a:t>3.</a:t>
              </a:r>
              <a:r>
                <a:rPr lang="zh-CN" altLang="en-US" sz="2400" dirty="0">
                  <a:solidFill>
                    <a:schemeClr val="tx1"/>
                  </a:solidFill>
                  <a:latin typeface="Times New Roman" panose="02020603050405020304" pitchFamily="18" charset="0"/>
                  <a:ea typeface="楷体" panose="02010609060101010101" pitchFamily="49" charset="-122"/>
                  <a:sym typeface="+mn-ea"/>
                </a:rPr>
                <a:t>全局平均池化（</a:t>
              </a:r>
              <a:r>
                <a:rPr lang="en-US" altLang="zh-CN" sz="2400" dirty="0">
                  <a:solidFill>
                    <a:schemeClr val="tx1"/>
                  </a:solidFill>
                  <a:latin typeface="Times New Roman" panose="02020603050405020304" pitchFamily="18" charset="0"/>
                  <a:ea typeface="楷体" panose="02010609060101010101" pitchFamily="49" charset="-122"/>
                  <a:sym typeface="+mn-ea"/>
                </a:rPr>
                <a:t>GAP</a:t>
              </a:r>
              <a:r>
                <a:rPr lang="zh-CN" altLang="en-US" sz="2400" dirty="0">
                  <a:solidFill>
                    <a:schemeClr val="tx1"/>
                  </a:solidFill>
                  <a:latin typeface="Times New Roman" panose="02020603050405020304" pitchFamily="18" charset="0"/>
                  <a:ea typeface="楷体" panose="02010609060101010101" pitchFamily="49" charset="-122"/>
                  <a:sym typeface="+mn-ea"/>
                </a:rPr>
                <a:t>）：把二维特征图汇聚为向量</a:t>
              </a:r>
              <a:r>
                <a:rPr lang="en-US" altLang="zh-CN" sz="2400" dirty="0">
                  <a:solidFill>
                    <a:schemeClr val="tx1"/>
                  </a:solidFill>
                  <a:latin typeface="Times New Roman" panose="02020603050405020304" pitchFamily="18" charset="0"/>
                  <a:ea typeface="楷体" panose="02010609060101010101" pitchFamily="49" charset="-122"/>
                  <a:sym typeface="+mn-ea"/>
                </a:rPr>
                <a:t>g</a:t>
              </a:r>
              <a:r>
                <a:rPr lang="zh-CN" altLang="en-US" sz="2400" dirty="0">
                  <a:solidFill>
                    <a:schemeClr val="tx1"/>
                  </a:solidFill>
                  <a:latin typeface="Times New Roman" panose="02020603050405020304" pitchFamily="18" charset="0"/>
                  <a:ea typeface="楷体" panose="02010609060101010101" pitchFamily="49" charset="-122"/>
                  <a:sym typeface="+mn-ea"/>
                </a:rPr>
                <a:t>；</a:t>
              </a:r>
              <a:r>
                <a:rPr lang="en-US" altLang="zh-CN" sz="2400" dirty="0">
                  <a:solidFill>
                    <a:schemeClr val="tx1"/>
                  </a:solidFill>
                  <a:latin typeface="Times New Roman" panose="02020603050405020304" pitchFamily="18" charset="0"/>
                  <a:ea typeface="楷体" panose="02010609060101010101" pitchFamily="49" charset="-122"/>
                  <a:sym typeface="+mn-ea"/>
                </a:rPr>
                <a:t>4.</a:t>
              </a:r>
              <a:r>
                <a:rPr lang="zh-CN" altLang="en-US" sz="2400" dirty="0">
                  <a:solidFill>
                    <a:schemeClr val="tx1"/>
                  </a:solidFill>
                  <a:latin typeface="Times New Roman" panose="02020603050405020304" pitchFamily="18" charset="0"/>
                  <a:ea typeface="楷体" panose="02010609060101010101" pitchFamily="49" charset="-122"/>
                  <a:sym typeface="+mn-ea"/>
                </a:rPr>
                <a:t>分类头：</a:t>
              </a:r>
              <a:r>
                <a:rPr lang="en-US" altLang="zh-CN" sz="2400" dirty="0">
                  <a:solidFill>
                    <a:schemeClr val="tx1"/>
                  </a:solidFill>
                  <a:latin typeface="Times New Roman" panose="02020603050405020304" pitchFamily="18" charset="0"/>
                  <a:ea typeface="楷体" panose="02010609060101010101" pitchFamily="49" charset="-122"/>
                  <a:sym typeface="+mn-ea"/>
                </a:rPr>
                <a:t>Dropout</a:t>
              </a:r>
              <a:r>
                <a:rPr lang="zh-CN" altLang="en-US" sz="2400" dirty="0">
                  <a:solidFill>
                    <a:schemeClr val="tx1"/>
                  </a:solidFill>
                  <a:latin typeface="Times New Roman" panose="02020603050405020304" pitchFamily="18" charset="0"/>
                  <a:ea typeface="楷体" panose="02010609060101010101" pitchFamily="49" charset="-122"/>
                  <a:sym typeface="+mn-ea"/>
                </a:rPr>
                <a:t>抑制过拟合，最后全连接层输出</a:t>
              </a:r>
              <a:r>
                <a:rPr lang="en-US" altLang="zh-CN" sz="2400" dirty="0" err="1">
                  <a:solidFill>
                    <a:schemeClr val="tx1"/>
                  </a:solidFill>
                  <a:latin typeface="Times New Roman" panose="02020603050405020304" pitchFamily="18" charset="0"/>
                  <a:ea typeface="楷体" panose="02010609060101010101" pitchFamily="49" charset="-122"/>
                  <a:sym typeface="+mn-ea"/>
                </a:rPr>
                <a:t>logitsz</a:t>
              </a:r>
              <a:r>
                <a:rPr lang="zh-CN" altLang="en-US" sz="2400" dirty="0">
                  <a:solidFill>
                    <a:schemeClr val="tx1"/>
                  </a:solidFill>
                  <a:latin typeface="Times New Roman" panose="02020603050405020304" pitchFamily="18" charset="0"/>
                  <a:ea typeface="楷体" panose="02010609060101010101" pitchFamily="49" charset="-122"/>
                  <a:sym typeface="+mn-ea"/>
                </a:rPr>
                <a:t>，</a:t>
              </a:r>
              <a:r>
                <a:rPr lang="en-US" altLang="zh-CN" sz="2400" dirty="0" err="1">
                  <a:solidFill>
                    <a:schemeClr val="tx1"/>
                  </a:solidFill>
                  <a:latin typeface="Times New Roman" panose="02020603050405020304" pitchFamily="18" charset="0"/>
                  <a:ea typeface="楷体" panose="02010609060101010101" pitchFamily="49" charset="-122"/>
                  <a:sym typeface="+mn-ea"/>
                </a:rPr>
                <a:t>softmax</a:t>
              </a:r>
              <a:r>
                <a:rPr lang="zh-CN" altLang="en-US" sz="2400" dirty="0">
                  <a:solidFill>
                    <a:schemeClr val="tx1"/>
                  </a:solidFill>
                  <a:latin typeface="Times New Roman" panose="02020603050405020304" pitchFamily="18" charset="0"/>
                  <a:ea typeface="楷体" panose="02010609060101010101" pitchFamily="49" charset="-122"/>
                  <a:sym typeface="+mn-ea"/>
                </a:rPr>
                <a:t>得到概率</a:t>
              </a:r>
              <a:r>
                <a:rPr lang="en-US" altLang="zh-CN" sz="2400" dirty="0">
                  <a:solidFill>
                    <a:schemeClr val="tx1"/>
                  </a:solidFill>
                  <a:latin typeface="Times New Roman" panose="02020603050405020304" pitchFamily="18" charset="0"/>
                  <a:ea typeface="楷体" panose="02010609060101010101" pitchFamily="49" charset="-122"/>
                  <a:sym typeface="+mn-ea"/>
                </a:rPr>
                <a:t>p</a:t>
              </a:r>
              <a:r>
                <a:rPr lang="zh-CN" altLang="en-US" sz="2400" dirty="0">
                  <a:solidFill>
                    <a:schemeClr val="tx1"/>
                  </a:solidFill>
                  <a:latin typeface="Times New Roman" panose="02020603050405020304" pitchFamily="18" charset="0"/>
                  <a:ea typeface="楷体" panose="02010609060101010101" pitchFamily="49" charset="-122"/>
                  <a:sym typeface="+mn-ea"/>
                </a:rPr>
                <a:t>。</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1083079" y="79548"/>
            <a:ext cx="4497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楷体" panose="02010609060101010101" pitchFamily="49" charset="-122"/>
                <a:ea typeface="楷体" panose="02010609060101010101" pitchFamily="49" charset="-122"/>
              </a:rPr>
              <a:t>模型训练与运用的基本原理</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48AAB2BF-5A48-68E1-F020-710DEB4A1677}"/>
              </a:ext>
            </a:extLst>
          </p:cNvPr>
          <p:cNvSpPr/>
          <p:nvPr/>
        </p:nvSpPr>
        <p:spPr>
          <a:xfrm>
            <a:off x="473345" y="3640278"/>
            <a:ext cx="5813368" cy="2817116"/>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wps上下边框">
            <a:extLst>
              <a:ext uri="{FF2B5EF4-FFF2-40B4-BE49-F238E27FC236}">
                <a16:creationId xmlns:a16="http://schemas.microsoft.com/office/drawing/2014/main" id="{AA4ABFC3-003B-D89D-1263-E0E064F92B5C}"/>
              </a:ext>
            </a:extLst>
          </p:cNvPr>
          <p:cNvSpPr/>
          <p:nvPr/>
        </p:nvSpPr>
        <p:spPr>
          <a:xfrm>
            <a:off x="436739" y="4240055"/>
            <a:ext cx="11469288" cy="1147289"/>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77500" lnSpcReduction="20000"/>
          </a:bodyPr>
          <a:lstStyle/>
          <a:p>
            <a:pPr algn="just">
              <a:lnSpc>
                <a:spcPct val="170000"/>
              </a:lnSpc>
              <a:spcBef>
                <a:spcPts val="0"/>
              </a:spcBef>
              <a:spcAft>
                <a:spcPts val="0"/>
              </a:spcAft>
            </a:pPr>
            <a:r>
              <a:rPr lang="en-US" altLang="zh-CN" sz="2400" dirty="0">
                <a:solidFill>
                  <a:schemeClr val="tx1"/>
                </a:solidFill>
                <a:latin typeface="Times New Roman" panose="02020603050405020304" pitchFamily="18" charset="0"/>
                <a:ea typeface="楷体" panose="02010609060101010101" pitchFamily="49" charset="-122"/>
                <a:sym typeface="+mn-ea"/>
              </a:rPr>
              <a:t>MobileNetV2</a:t>
            </a:r>
            <a:r>
              <a:rPr lang="zh-CN" altLang="en-US" sz="2400" dirty="0">
                <a:solidFill>
                  <a:schemeClr val="tx1"/>
                </a:solidFill>
                <a:latin typeface="Times New Roman" panose="02020603050405020304" pitchFamily="18" charset="0"/>
                <a:ea typeface="楷体" panose="02010609060101010101" pitchFamily="49" charset="-122"/>
                <a:sym typeface="+mn-ea"/>
              </a:rPr>
              <a:t>专为边缘设备设计，在</a:t>
            </a:r>
            <a:r>
              <a:rPr lang="zh-CN" altLang="en-US" sz="2400" b="1" dirty="0">
                <a:solidFill>
                  <a:schemeClr val="tx1"/>
                </a:solidFill>
                <a:latin typeface="Times New Roman" panose="02020603050405020304" pitchFamily="18" charset="0"/>
                <a:ea typeface="楷体" panose="02010609060101010101" pitchFamily="49" charset="-122"/>
                <a:sym typeface="+mn-ea"/>
              </a:rPr>
              <a:t>尽量少的参数量与计算量</a:t>
            </a:r>
            <a:r>
              <a:rPr lang="zh-CN" altLang="en-US" sz="2400" dirty="0">
                <a:solidFill>
                  <a:schemeClr val="tx1"/>
                </a:solidFill>
                <a:latin typeface="Times New Roman" panose="02020603050405020304" pitchFamily="18" charset="0"/>
                <a:ea typeface="楷体" panose="02010609060101010101" pitchFamily="49" charset="-122"/>
                <a:sym typeface="+mn-ea"/>
              </a:rPr>
              <a:t>（</a:t>
            </a:r>
            <a:r>
              <a:rPr lang="en-US" altLang="zh-CN" sz="2400" dirty="0">
                <a:solidFill>
                  <a:schemeClr val="tx1"/>
                </a:solidFill>
                <a:latin typeface="Times New Roman" panose="02020603050405020304" pitchFamily="18" charset="0"/>
                <a:ea typeface="楷体" panose="02010609060101010101" pitchFamily="49" charset="-122"/>
                <a:sym typeface="+mn-ea"/>
              </a:rPr>
              <a:t>FLOPs</a:t>
            </a:r>
            <a:r>
              <a:rPr lang="zh-CN" altLang="en-US" sz="2400" dirty="0">
                <a:solidFill>
                  <a:schemeClr val="tx1"/>
                </a:solidFill>
                <a:latin typeface="Times New Roman" panose="02020603050405020304" pitchFamily="18" charset="0"/>
                <a:ea typeface="楷体" panose="02010609060101010101" pitchFamily="49" charset="-122"/>
                <a:sym typeface="+mn-ea"/>
              </a:rPr>
              <a:t>）下仍能保持较强精度。其核心算子是深度可分离卷积（</a:t>
            </a:r>
            <a:r>
              <a:rPr lang="en-US" altLang="zh-CN" sz="2400" dirty="0" err="1">
                <a:solidFill>
                  <a:schemeClr val="tx1"/>
                </a:solidFill>
                <a:latin typeface="Times New Roman" panose="02020603050405020304" pitchFamily="18" charset="0"/>
                <a:ea typeface="楷体" panose="02010609060101010101" pitchFamily="49" charset="-122"/>
                <a:sym typeface="+mn-ea"/>
              </a:rPr>
              <a:t>Depthwise</a:t>
            </a:r>
            <a:r>
              <a:rPr lang="en-US" altLang="zh-CN" sz="2400" dirty="0">
                <a:solidFill>
                  <a:schemeClr val="tx1"/>
                </a:solidFill>
                <a:latin typeface="Times New Roman" panose="02020603050405020304" pitchFamily="18" charset="0"/>
                <a:ea typeface="楷体" panose="02010609060101010101" pitchFamily="49" charset="-122"/>
                <a:sym typeface="+mn-ea"/>
              </a:rPr>
              <a:t> Separable Convolution</a:t>
            </a:r>
            <a:r>
              <a:rPr lang="zh-CN" altLang="en-US" sz="2400" dirty="0">
                <a:solidFill>
                  <a:schemeClr val="tx1"/>
                </a:solidFill>
                <a:latin typeface="Times New Roman" panose="02020603050405020304" pitchFamily="18" charset="0"/>
                <a:ea typeface="楷体" panose="02010609060101010101" pitchFamily="49" charset="-122"/>
                <a:sym typeface="+mn-ea"/>
              </a:rPr>
              <a:t>），可以理解为把“标准卷积”拆成两步。</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pic>
        <p:nvPicPr>
          <p:cNvPr id="14" name="图片 13">
            <a:extLst>
              <a:ext uri="{FF2B5EF4-FFF2-40B4-BE49-F238E27FC236}">
                <a16:creationId xmlns:a16="http://schemas.microsoft.com/office/drawing/2014/main" id="{DEB95E43-986C-8301-D184-4B5633994AFD}"/>
              </a:ext>
            </a:extLst>
          </p:cNvPr>
          <p:cNvPicPr>
            <a:picLocks noChangeAspect="1"/>
          </p:cNvPicPr>
          <p:nvPr/>
        </p:nvPicPr>
        <p:blipFill>
          <a:blip r:embed="rId3"/>
          <a:stretch>
            <a:fillRect/>
          </a:stretch>
        </p:blipFill>
        <p:spPr>
          <a:xfrm>
            <a:off x="1921939" y="5512855"/>
            <a:ext cx="8348122" cy="983096"/>
          </a:xfrm>
          <a:prstGeom prst="rect">
            <a:avLst/>
          </a:prstGeom>
        </p:spPr>
      </p:pic>
    </p:spTree>
    <p:extLst>
      <p:ext uri="{BB962C8B-B14F-4D97-AF65-F5344CB8AC3E}">
        <p14:creationId xmlns:p14="http://schemas.microsoft.com/office/powerpoint/2010/main" val="461685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5499012" y="254000"/>
            <a:ext cx="6692987"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04</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410490" y="711990"/>
            <a:ext cx="11781509" cy="1438427"/>
            <a:chOff x="4809" y="4101"/>
            <a:chExt cx="8528" cy="4492"/>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4101"/>
              <a:ext cx="8302" cy="4056"/>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85000" lnSpcReduction="10000"/>
            </a:bodyPr>
            <a:lstStyle/>
            <a:p>
              <a:pPr algn="just">
                <a:lnSpc>
                  <a:spcPct val="170000"/>
                </a:lnSpc>
                <a:spcBef>
                  <a:spcPts val="0"/>
                </a:spcBef>
                <a:spcAft>
                  <a:spcPts val="0"/>
                </a:spcAft>
              </a:pPr>
              <a:r>
                <a:rPr lang="en-US" altLang="zh-CN" sz="2400" b="1" dirty="0">
                  <a:solidFill>
                    <a:schemeClr val="tx1"/>
                  </a:solidFill>
                  <a:latin typeface="Times New Roman" panose="02020603050405020304" pitchFamily="18" charset="0"/>
                  <a:ea typeface="楷体" panose="02010609060101010101" pitchFamily="49" charset="-122"/>
                  <a:sym typeface="+mn-ea"/>
                </a:rPr>
                <a:t>1.</a:t>
              </a:r>
              <a:r>
                <a:rPr lang="zh-CN" altLang="en-US" sz="2400" b="1" dirty="0">
                  <a:solidFill>
                    <a:schemeClr val="tx1"/>
                  </a:solidFill>
                  <a:latin typeface="Times New Roman" panose="02020603050405020304" pitchFamily="18" charset="0"/>
                  <a:ea typeface="楷体" panose="02010609060101010101" pitchFamily="49" charset="-122"/>
                  <a:sym typeface="+mn-ea"/>
                </a:rPr>
                <a:t>模型训练量级分析对比：</a:t>
              </a:r>
              <a:r>
                <a:rPr lang="zh-CN" altLang="en-US" sz="2400" dirty="0">
                  <a:solidFill>
                    <a:schemeClr val="tx1"/>
                  </a:solidFill>
                  <a:latin typeface="Times New Roman" panose="02020603050405020304" pitchFamily="18" charset="0"/>
                  <a:ea typeface="楷体" panose="02010609060101010101" pitchFamily="49" charset="-122"/>
                  <a:sym typeface="+mn-ea"/>
                </a:rPr>
                <a:t>设输入特征图空间尺寸为</a:t>
              </a:r>
              <a:r>
                <a:rPr lang="en-US" altLang="zh-CN" sz="2400" dirty="0">
                  <a:solidFill>
                    <a:schemeClr val="tx1"/>
                  </a:solidFill>
                  <a:latin typeface="Times New Roman" panose="02020603050405020304" pitchFamily="18" charset="0"/>
                  <a:ea typeface="楷体" panose="02010609060101010101" pitchFamily="49" charset="-122"/>
                  <a:sym typeface="+mn-ea"/>
                </a:rPr>
                <a:t>H×W</a:t>
              </a:r>
              <a:r>
                <a:rPr lang="zh-CN" altLang="en-US" sz="2400" dirty="0">
                  <a:solidFill>
                    <a:schemeClr val="tx1"/>
                  </a:solidFill>
                  <a:latin typeface="Times New Roman" panose="02020603050405020304" pitchFamily="18" charset="0"/>
                  <a:ea typeface="楷体" panose="02010609060101010101" pitchFamily="49" charset="-122"/>
                  <a:sym typeface="+mn-ea"/>
                </a:rPr>
                <a:t>，输入通道数为</a:t>
              </a:r>
              <a:r>
                <a:rPr lang="en-US" altLang="zh-CN" sz="2400" dirty="0">
                  <a:solidFill>
                    <a:schemeClr val="tx1"/>
                  </a:solidFill>
                  <a:latin typeface="Times New Roman" panose="02020603050405020304" pitchFamily="18" charset="0"/>
                  <a:ea typeface="楷体" panose="02010609060101010101" pitchFamily="49" charset="-122"/>
                  <a:sym typeface="+mn-ea"/>
                </a:rPr>
                <a:t>C</a:t>
              </a:r>
              <a:r>
                <a:rPr lang="zh-CN" altLang="en-US" sz="2400" dirty="0">
                  <a:solidFill>
                    <a:schemeClr val="tx1"/>
                  </a:solidFill>
                  <a:latin typeface="Times New Roman" panose="02020603050405020304" pitchFamily="18" charset="0"/>
                  <a:ea typeface="楷体" panose="02010609060101010101" pitchFamily="49" charset="-122"/>
                  <a:sym typeface="+mn-ea"/>
                </a:rPr>
                <a:t>，输出通道数为</a:t>
              </a:r>
              <a:r>
                <a:rPr lang="en-US" altLang="zh-CN" sz="2400" dirty="0">
                  <a:solidFill>
                    <a:schemeClr val="tx1"/>
                  </a:solidFill>
                  <a:latin typeface="Times New Roman" panose="02020603050405020304" pitchFamily="18" charset="0"/>
                  <a:ea typeface="楷体" panose="02010609060101010101" pitchFamily="49" charset="-122"/>
                  <a:sym typeface="+mn-ea"/>
                </a:rPr>
                <a:t>F</a:t>
              </a:r>
              <a:r>
                <a:rPr lang="zh-CN" altLang="en-US" sz="2400" dirty="0">
                  <a:solidFill>
                    <a:schemeClr val="tx1"/>
                  </a:solidFill>
                  <a:latin typeface="Times New Roman" panose="02020603050405020304" pitchFamily="18" charset="0"/>
                  <a:ea typeface="楷体" panose="02010609060101010101" pitchFamily="49" charset="-122"/>
                  <a:sym typeface="+mn-ea"/>
                </a:rPr>
                <a:t>，卷积核大小为</a:t>
              </a:r>
              <a:r>
                <a:rPr lang="en-US" altLang="zh-CN" sz="2400" dirty="0">
                  <a:solidFill>
                    <a:schemeClr val="tx1"/>
                  </a:solidFill>
                  <a:latin typeface="Times New Roman" panose="02020603050405020304" pitchFamily="18" charset="0"/>
                  <a:ea typeface="楷体" panose="02010609060101010101" pitchFamily="49" charset="-122"/>
                  <a:sym typeface="+mn-ea"/>
                </a:rPr>
                <a:t>K×K</a:t>
              </a:r>
              <a:r>
                <a:rPr lang="zh-CN" altLang="en-US" sz="2400" dirty="0">
                  <a:solidFill>
                    <a:schemeClr val="tx1"/>
                  </a:solidFill>
                  <a:latin typeface="Times New Roman" panose="02020603050405020304" pitchFamily="18" charset="0"/>
                  <a:ea typeface="楷体" panose="02010609060101010101" pitchFamily="49" charset="-122"/>
                  <a:sym typeface="+mn-ea"/>
                </a:rPr>
                <a:t>。</a:t>
              </a:r>
              <a:r>
                <a:rPr lang="zh-CN" altLang="en-US" sz="2400" b="1" dirty="0">
                  <a:solidFill>
                    <a:schemeClr val="tx1"/>
                  </a:solidFill>
                  <a:latin typeface="Times New Roman" panose="02020603050405020304" pitchFamily="18" charset="0"/>
                  <a:ea typeface="楷体" panose="02010609060101010101" pitchFamily="49" charset="-122"/>
                  <a:sym typeface="+mn-ea"/>
                </a:rPr>
                <a:t>标准卷积</a:t>
              </a:r>
              <a:r>
                <a:rPr lang="zh-CN" altLang="en-US" sz="2400" dirty="0">
                  <a:solidFill>
                    <a:schemeClr val="tx1"/>
                  </a:solidFill>
                  <a:latin typeface="Times New Roman" panose="02020603050405020304" pitchFamily="18" charset="0"/>
                  <a:ea typeface="楷体" panose="02010609060101010101" pitchFamily="49" charset="-122"/>
                  <a:sym typeface="+mn-ea"/>
                </a:rPr>
                <a:t>需要在每个输出通道上同时混合全部输入通道，其计算量近似为：</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1083079" y="79548"/>
            <a:ext cx="4497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楷体" panose="02010609060101010101" pitchFamily="49" charset="-122"/>
                <a:ea typeface="楷体" panose="02010609060101010101" pitchFamily="49" charset="-122"/>
              </a:rPr>
              <a:t>模型训练与运用的基本原理</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48AAB2BF-5A48-68E1-F020-710DEB4A1677}"/>
              </a:ext>
            </a:extLst>
          </p:cNvPr>
          <p:cNvSpPr/>
          <p:nvPr/>
        </p:nvSpPr>
        <p:spPr>
          <a:xfrm>
            <a:off x="481507" y="3715952"/>
            <a:ext cx="5813368" cy="2817116"/>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16" name="对象 15">
            <a:extLst>
              <a:ext uri="{FF2B5EF4-FFF2-40B4-BE49-F238E27FC236}">
                <a16:creationId xmlns:a16="http://schemas.microsoft.com/office/drawing/2014/main" id="{3589234E-B685-1305-8290-1D8E631B6BE3}"/>
              </a:ext>
            </a:extLst>
          </p:cNvPr>
          <p:cNvGraphicFramePr>
            <a:graphicFrameLocks noChangeAspect="1"/>
          </p:cNvGraphicFramePr>
          <p:nvPr>
            <p:extLst>
              <p:ext uri="{D42A27DB-BD31-4B8C-83A1-F6EECF244321}">
                <p14:modId xmlns:p14="http://schemas.microsoft.com/office/powerpoint/2010/main" val="4119282472"/>
              </p:ext>
            </p:extLst>
          </p:nvPr>
        </p:nvGraphicFramePr>
        <p:xfrm>
          <a:off x="4239260" y="2217751"/>
          <a:ext cx="3618273" cy="554413"/>
        </p:xfrm>
        <a:graphic>
          <a:graphicData uri="http://schemas.openxmlformats.org/presentationml/2006/ole">
            <mc:AlternateContent xmlns:mc="http://schemas.openxmlformats.org/markup-compatibility/2006">
              <mc:Choice xmlns:v="urn:schemas-microsoft-com:vml" Requires="v">
                <p:oleObj name="Equation" r:id="rId3" imgW="1574640" imgH="241200" progId="Equation.DSMT4">
                  <p:embed/>
                </p:oleObj>
              </mc:Choice>
              <mc:Fallback>
                <p:oleObj name="Equation" r:id="rId3" imgW="1574640" imgH="241200" progId="Equation.DSMT4">
                  <p:embed/>
                  <p:pic>
                    <p:nvPicPr>
                      <p:cNvPr id="0" name=""/>
                      <p:cNvPicPr/>
                      <p:nvPr/>
                    </p:nvPicPr>
                    <p:blipFill>
                      <a:blip r:embed="rId4"/>
                      <a:stretch>
                        <a:fillRect/>
                      </a:stretch>
                    </p:blipFill>
                    <p:spPr>
                      <a:xfrm>
                        <a:off x="4239260" y="2217751"/>
                        <a:ext cx="3618273" cy="554413"/>
                      </a:xfrm>
                      <a:prstGeom prst="rect">
                        <a:avLst/>
                      </a:prstGeom>
                    </p:spPr>
                  </p:pic>
                </p:oleObj>
              </mc:Fallback>
            </mc:AlternateContent>
          </a:graphicData>
        </a:graphic>
      </p:graphicFrame>
      <p:grpSp>
        <p:nvGrpSpPr>
          <p:cNvPr id="17" name="组合 16" descr="7b0a202020202274657874626f78223a2022220a7d0a">
            <a:extLst>
              <a:ext uri="{FF2B5EF4-FFF2-40B4-BE49-F238E27FC236}">
                <a16:creationId xmlns:a16="http://schemas.microsoft.com/office/drawing/2014/main" id="{B1DF898F-3ADA-CCE2-426E-78727DB2172A}"/>
              </a:ext>
            </a:extLst>
          </p:cNvPr>
          <p:cNvGrpSpPr/>
          <p:nvPr/>
        </p:nvGrpSpPr>
        <p:grpSpPr>
          <a:xfrm>
            <a:off x="481381" y="934518"/>
            <a:ext cx="11863018" cy="3262671"/>
            <a:chOff x="4750" y="4320"/>
            <a:chExt cx="8587" cy="9631"/>
          </a:xfrm>
        </p:grpSpPr>
        <p:sp>
          <p:nvSpPr>
            <p:cNvPr id="18" name="矩形 17">
              <a:extLst>
                <a:ext uri="{FF2B5EF4-FFF2-40B4-BE49-F238E27FC236}">
                  <a16:creationId xmlns:a16="http://schemas.microsoft.com/office/drawing/2014/main" id="{A7E6FCDB-58AF-BA4B-D730-38A715EA2D2D}"/>
                </a:ext>
              </a:extLst>
            </p:cNvPr>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wps上下边框">
              <a:extLst>
                <a:ext uri="{FF2B5EF4-FFF2-40B4-BE49-F238E27FC236}">
                  <a16:creationId xmlns:a16="http://schemas.microsoft.com/office/drawing/2014/main" id="{B3EE7102-6903-1D52-261F-82448AF7A4BC}"/>
                </a:ext>
              </a:extLst>
            </p:cNvPr>
            <p:cNvSpPr/>
            <p:nvPr/>
          </p:nvSpPr>
          <p:spPr>
            <a:xfrm>
              <a:off x="4750" y="9895"/>
              <a:ext cx="8302" cy="4056"/>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77500" lnSpcReduction="20000"/>
            </a:bodyPr>
            <a:lstStyle/>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而本项目使用的</a:t>
              </a:r>
              <a:r>
                <a:rPr lang="en-US" altLang="zh-CN" sz="2400" dirty="0">
                  <a:solidFill>
                    <a:schemeClr val="tx1"/>
                  </a:solidFill>
                  <a:latin typeface="Times New Roman" panose="02020603050405020304" pitchFamily="18" charset="0"/>
                  <a:ea typeface="楷体" panose="02010609060101010101" pitchFamily="49" charset="-122"/>
                  <a:sym typeface="+mn-ea"/>
                </a:rPr>
                <a:t>MobileNetV2</a:t>
              </a:r>
              <a:r>
                <a:rPr lang="zh-CN" altLang="en-US" sz="2400" dirty="0">
                  <a:solidFill>
                    <a:schemeClr val="tx1"/>
                  </a:solidFill>
                  <a:latin typeface="Times New Roman" panose="02020603050405020304" pitchFamily="18" charset="0"/>
                  <a:ea typeface="楷体" panose="02010609060101010101" pitchFamily="49" charset="-122"/>
                  <a:sym typeface="+mn-ea"/>
                </a:rPr>
                <a:t>的</a:t>
              </a:r>
              <a:r>
                <a:rPr lang="zh-CN" altLang="en-US" sz="2400" b="1" dirty="0">
                  <a:solidFill>
                    <a:schemeClr val="tx1"/>
                  </a:solidFill>
                  <a:latin typeface="Times New Roman" panose="02020603050405020304" pitchFamily="18" charset="0"/>
                  <a:ea typeface="楷体" panose="02010609060101010101" pitchFamily="49" charset="-122"/>
                  <a:sym typeface="+mn-ea"/>
                </a:rPr>
                <a:t>深度可分离卷积</a:t>
              </a:r>
              <a:r>
                <a:rPr lang="zh-CN" altLang="en-US" sz="2400" dirty="0">
                  <a:solidFill>
                    <a:schemeClr val="tx1"/>
                  </a:solidFill>
                  <a:latin typeface="Times New Roman" panose="02020603050405020304" pitchFamily="18" charset="0"/>
                  <a:ea typeface="楷体" panose="02010609060101010101" pitchFamily="49" charset="-122"/>
                  <a:sym typeface="+mn-ea"/>
                </a:rPr>
                <a:t>先做深度卷积（每个输入通道各自用一个</a:t>
              </a:r>
              <a:r>
                <a:rPr lang="en-US" altLang="zh-CN" sz="2400" dirty="0">
                  <a:solidFill>
                    <a:schemeClr val="tx1"/>
                  </a:solidFill>
                  <a:latin typeface="Times New Roman" panose="02020603050405020304" pitchFamily="18" charset="0"/>
                  <a:ea typeface="楷体" panose="02010609060101010101" pitchFamily="49" charset="-122"/>
                  <a:sym typeface="+mn-ea"/>
                </a:rPr>
                <a:t>K×K</a:t>
              </a:r>
              <a:r>
                <a:rPr lang="zh-CN" altLang="en-US" sz="2400" dirty="0">
                  <a:solidFill>
                    <a:schemeClr val="tx1"/>
                  </a:solidFill>
                  <a:latin typeface="Times New Roman" panose="02020603050405020304" pitchFamily="18" charset="0"/>
                  <a:ea typeface="楷体" panose="02010609060101010101" pitchFamily="49" charset="-122"/>
                  <a:sym typeface="+mn-ea"/>
                </a:rPr>
                <a:t>卷积核），再做</a:t>
              </a:r>
              <a:r>
                <a:rPr lang="en-US" altLang="zh-CN" sz="2400" dirty="0">
                  <a:solidFill>
                    <a:schemeClr val="tx1"/>
                  </a:solidFill>
                  <a:latin typeface="Times New Roman" panose="02020603050405020304" pitchFamily="18" charset="0"/>
                  <a:ea typeface="楷体" panose="02010609060101010101" pitchFamily="49" charset="-122"/>
                  <a:sym typeface="+mn-ea"/>
                </a:rPr>
                <a:t>1×1</a:t>
              </a:r>
              <a:r>
                <a:rPr lang="zh-CN" altLang="en-US" sz="2400" dirty="0">
                  <a:solidFill>
                    <a:schemeClr val="tx1"/>
                  </a:solidFill>
                  <a:latin typeface="Times New Roman" panose="02020603050405020304" pitchFamily="18" charset="0"/>
                  <a:ea typeface="楷体" panose="02010609060101010101" pitchFamily="49" charset="-122"/>
                  <a:sym typeface="+mn-ea"/>
                </a:rPr>
                <a:t>逐点卷积（把</a:t>
              </a:r>
              <a:r>
                <a:rPr lang="en-US" altLang="zh-CN" sz="2400" dirty="0">
                  <a:solidFill>
                    <a:schemeClr val="tx1"/>
                  </a:solidFill>
                  <a:latin typeface="Times New Roman" panose="02020603050405020304" pitchFamily="18" charset="0"/>
                  <a:ea typeface="楷体" panose="02010609060101010101" pitchFamily="49" charset="-122"/>
                  <a:sym typeface="+mn-ea"/>
                </a:rPr>
                <a:t>C</a:t>
              </a:r>
              <a:r>
                <a:rPr lang="zh-CN" altLang="en-US" sz="2400" dirty="0">
                  <a:solidFill>
                    <a:schemeClr val="tx1"/>
                  </a:solidFill>
                  <a:latin typeface="Times New Roman" panose="02020603050405020304" pitchFamily="18" charset="0"/>
                  <a:ea typeface="楷体" panose="02010609060101010101" pitchFamily="49" charset="-122"/>
                  <a:sym typeface="+mn-ea"/>
                </a:rPr>
                <a:t>个通道线性组合成</a:t>
              </a:r>
              <a:r>
                <a:rPr lang="en-US" altLang="zh-CN" sz="2400" dirty="0">
                  <a:solidFill>
                    <a:schemeClr val="tx1"/>
                  </a:solidFill>
                  <a:latin typeface="Times New Roman" panose="02020603050405020304" pitchFamily="18" charset="0"/>
                  <a:ea typeface="楷体" panose="02010609060101010101" pitchFamily="49" charset="-122"/>
                  <a:sym typeface="+mn-ea"/>
                </a:rPr>
                <a:t>F</a:t>
              </a:r>
              <a:r>
                <a:rPr lang="zh-CN" altLang="en-US" sz="2400" dirty="0">
                  <a:solidFill>
                    <a:schemeClr val="tx1"/>
                  </a:solidFill>
                  <a:latin typeface="Times New Roman" panose="02020603050405020304" pitchFamily="18" charset="0"/>
                  <a:ea typeface="楷体" panose="02010609060101010101" pitchFamily="49" charset="-122"/>
                  <a:sym typeface="+mn-ea"/>
                </a:rPr>
                <a:t>个通道），其计算量为与相对（标准卷积）比例可以计算为：</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graphicFrame>
        <p:nvGraphicFramePr>
          <p:cNvPr id="20" name="对象 19">
            <a:extLst>
              <a:ext uri="{FF2B5EF4-FFF2-40B4-BE49-F238E27FC236}">
                <a16:creationId xmlns:a16="http://schemas.microsoft.com/office/drawing/2014/main" id="{3947E04F-CA68-98CB-62E2-CD5451FD1AFE}"/>
              </a:ext>
            </a:extLst>
          </p:cNvPr>
          <p:cNvGraphicFramePr>
            <a:graphicFrameLocks noChangeAspect="1"/>
          </p:cNvGraphicFramePr>
          <p:nvPr>
            <p:extLst>
              <p:ext uri="{D42A27DB-BD31-4B8C-83A1-F6EECF244321}">
                <p14:modId xmlns:p14="http://schemas.microsoft.com/office/powerpoint/2010/main" val="2654521118"/>
              </p:ext>
            </p:extLst>
          </p:nvPr>
        </p:nvGraphicFramePr>
        <p:xfrm>
          <a:off x="7178455" y="4268977"/>
          <a:ext cx="1826808" cy="738934"/>
        </p:xfrm>
        <a:graphic>
          <a:graphicData uri="http://schemas.openxmlformats.org/presentationml/2006/ole">
            <mc:AlternateContent xmlns:mc="http://schemas.openxmlformats.org/markup-compatibility/2006">
              <mc:Choice xmlns:v="urn:schemas-microsoft-com:vml" Requires="v">
                <p:oleObj name="Equation" r:id="rId5" imgW="1130040" imgH="457200" progId="Equation.DSMT4">
                  <p:embed/>
                </p:oleObj>
              </mc:Choice>
              <mc:Fallback>
                <p:oleObj name="Equation" r:id="rId5" imgW="1130040" imgH="457200" progId="Equation.DSMT4">
                  <p:embed/>
                  <p:pic>
                    <p:nvPicPr>
                      <p:cNvPr id="0" name=""/>
                      <p:cNvPicPr/>
                      <p:nvPr/>
                    </p:nvPicPr>
                    <p:blipFill>
                      <a:blip r:embed="rId6"/>
                      <a:stretch>
                        <a:fillRect/>
                      </a:stretch>
                    </p:blipFill>
                    <p:spPr>
                      <a:xfrm>
                        <a:off x="7178455" y="4268977"/>
                        <a:ext cx="1826808" cy="738934"/>
                      </a:xfrm>
                      <a:prstGeom prst="rect">
                        <a:avLst/>
                      </a:prstGeom>
                    </p:spPr>
                  </p:pic>
                </p:oleObj>
              </mc:Fallback>
            </mc:AlternateContent>
          </a:graphicData>
        </a:graphic>
      </p:graphicFrame>
      <p:graphicFrame>
        <p:nvGraphicFramePr>
          <p:cNvPr id="21" name="对象 20">
            <a:extLst>
              <a:ext uri="{FF2B5EF4-FFF2-40B4-BE49-F238E27FC236}">
                <a16:creationId xmlns:a16="http://schemas.microsoft.com/office/drawing/2014/main" id="{CD951AA5-EFD6-1179-21B0-BC46E9F5DF4B}"/>
              </a:ext>
            </a:extLst>
          </p:cNvPr>
          <p:cNvGraphicFramePr>
            <a:graphicFrameLocks noChangeAspect="1"/>
          </p:cNvGraphicFramePr>
          <p:nvPr>
            <p:extLst>
              <p:ext uri="{D42A27DB-BD31-4B8C-83A1-F6EECF244321}">
                <p14:modId xmlns:p14="http://schemas.microsoft.com/office/powerpoint/2010/main" val="2223345340"/>
              </p:ext>
            </p:extLst>
          </p:nvPr>
        </p:nvGraphicFramePr>
        <p:xfrm>
          <a:off x="1461863" y="4366747"/>
          <a:ext cx="4833012" cy="543035"/>
        </p:xfrm>
        <a:graphic>
          <a:graphicData uri="http://schemas.openxmlformats.org/presentationml/2006/ole">
            <mc:AlternateContent xmlns:mc="http://schemas.openxmlformats.org/markup-compatibility/2006">
              <mc:Choice xmlns:v="urn:schemas-microsoft-com:vml" Requires="v">
                <p:oleObj name="Equation" r:id="rId7" imgW="2260440" imgH="253800" progId="Equation.DSMT4">
                  <p:embed/>
                </p:oleObj>
              </mc:Choice>
              <mc:Fallback>
                <p:oleObj name="Equation" r:id="rId7" imgW="2260440" imgH="253800" progId="Equation.DSMT4">
                  <p:embed/>
                  <p:pic>
                    <p:nvPicPr>
                      <p:cNvPr id="0" name=""/>
                      <p:cNvPicPr/>
                      <p:nvPr/>
                    </p:nvPicPr>
                    <p:blipFill>
                      <a:blip r:embed="rId8"/>
                      <a:stretch>
                        <a:fillRect/>
                      </a:stretch>
                    </p:blipFill>
                    <p:spPr>
                      <a:xfrm>
                        <a:off x="1461863" y="4366747"/>
                        <a:ext cx="4833012" cy="543035"/>
                      </a:xfrm>
                      <a:prstGeom prst="rect">
                        <a:avLst/>
                      </a:prstGeom>
                    </p:spPr>
                  </p:pic>
                </p:oleObj>
              </mc:Fallback>
            </mc:AlternateContent>
          </a:graphicData>
        </a:graphic>
      </p:graphicFrame>
      <p:sp>
        <p:nvSpPr>
          <p:cNvPr id="22" name="wps上下边框">
            <a:extLst>
              <a:ext uri="{FF2B5EF4-FFF2-40B4-BE49-F238E27FC236}">
                <a16:creationId xmlns:a16="http://schemas.microsoft.com/office/drawing/2014/main" id="{745B1392-E7C2-9C90-BAF2-B1A10F1C9B3F}"/>
              </a:ext>
            </a:extLst>
          </p:cNvPr>
          <p:cNvSpPr/>
          <p:nvPr/>
        </p:nvSpPr>
        <p:spPr>
          <a:xfrm>
            <a:off x="481381" y="5140909"/>
            <a:ext cx="11469288" cy="1049387"/>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85000" lnSpcReduction="10000"/>
          </a:bodyPr>
          <a:lstStyle/>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此工程</a:t>
            </a:r>
            <a:r>
              <a:rPr lang="en-US" altLang="zh-CN" sz="2400" dirty="0">
                <a:solidFill>
                  <a:schemeClr val="tx1"/>
                </a:solidFill>
                <a:latin typeface="Times New Roman" panose="02020603050405020304" pitchFamily="18" charset="0"/>
                <a:ea typeface="楷体" panose="02010609060101010101" pitchFamily="49" charset="-122"/>
                <a:sym typeface="+mn-ea"/>
              </a:rPr>
              <a:t>K=3</a:t>
            </a:r>
            <a:r>
              <a:rPr lang="zh-CN" altLang="en-US" sz="2400" dirty="0">
                <a:solidFill>
                  <a:schemeClr val="tx1"/>
                </a:solidFill>
                <a:latin typeface="Times New Roman" panose="02020603050405020304" pitchFamily="18" charset="0"/>
                <a:ea typeface="楷体" panose="02010609060101010101" pitchFamily="49" charset="-122"/>
                <a:sym typeface="+mn-ea"/>
              </a:rPr>
              <a:t>且</a:t>
            </a:r>
            <a:r>
              <a:rPr lang="en-US" altLang="zh-CN" sz="2400" dirty="0">
                <a:solidFill>
                  <a:schemeClr val="tx1"/>
                </a:solidFill>
                <a:latin typeface="Times New Roman" panose="02020603050405020304" pitchFamily="18" charset="0"/>
                <a:ea typeface="楷体" panose="02010609060101010101" pitchFamily="49" charset="-122"/>
                <a:sym typeface="+mn-ea"/>
              </a:rPr>
              <a:t>F</a:t>
            </a:r>
            <a:r>
              <a:rPr lang="zh-CN" altLang="en-US" sz="2400" dirty="0">
                <a:solidFill>
                  <a:schemeClr val="tx1"/>
                </a:solidFill>
                <a:latin typeface="Times New Roman" panose="02020603050405020304" pitchFamily="18" charset="0"/>
                <a:ea typeface="楷体" panose="02010609060101010101" pitchFamily="49" charset="-122"/>
                <a:sym typeface="+mn-ea"/>
              </a:rPr>
              <a:t>较大，比例</a:t>
            </a:r>
            <a:r>
              <a:rPr lang="zh-CN" altLang="en-US" sz="2400" b="1" dirty="0">
                <a:solidFill>
                  <a:schemeClr val="tx1"/>
                </a:solidFill>
                <a:latin typeface="Times New Roman" panose="02020603050405020304" pitchFamily="18" charset="0"/>
                <a:ea typeface="楷体" panose="02010609060101010101" pitchFamily="49" charset="-122"/>
                <a:sym typeface="+mn-ea"/>
              </a:rPr>
              <a:t>约为</a:t>
            </a:r>
            <a:r>
              <a:rPr lang="en-US" altLang="zh-CN" sz="2400" b="1" dirty="0">
                <a:solidFill>
                  <a:schemeClr val="tx1"/>
                </a:solidFill>
                <a:latin typeface="Times New Roman" panose="02020603050405020304" pitchFamily="18" charset="0"/>
                <a:ea typeface="楷体" panose="02010609060101010101" pitchFamily="49" charset="-122"/>
                <a:sym typeface="+mn-ea"/>
              </a:rPr>
              <a:t>1/9</a:t>
            </a:r>
            <a:r>
              <a:rPr lang="zh-CN" altLang="en-US" sz="2400" b="1" dirty="0">
                <a:solidFill>
                  <a:schemeClr val="tx1"/>
                </a:solidFill>
                <a:latin typeface="Times New Roman" panose="02020603050405020304" pitchFamily="18" charset="0"/>
                <a:ea typeface="楷体" panose="02010609060101010101" pitchFamily="49" charset="-122"/>
                <a:sym typeface="+mn-ea"/>
              </a:rPr>
              <a:t>量级</a:t>
            </a:r>
            <a:r>
              <a:rPr lang="zh-CN" altLang="en-US" sz="2400" dirty="0">
                <a:solidFill>
                  <a:schemeClr val="tx1"/>
                </a:solidFill>
                <a:latin typeface="Times New Roman" panose="02020603050405020304" pitchFamily="18" charset="0"/>
                <a:ea typeface="楷体" panose="02010609060101010101" pitchFamily="49" charset="-122"/>
                <a:sym typeface="+mn-ea"/>
              </a:rPr>
              <a:t>（相对于标准卷积）；由此分析，</a:t>
            </a:r>
            <a:r>
              <a:rPr lang="en-US" altLang="zh-CN" sz="2400" b="1" dirty="0">
                <a:solidFill>
                  <a:schemeClr val="tx1"/>
                </a:solidFill>
                <a:latin typeface="Times New Roman" panose="02020603050405020304" pitchFamily="18" charset="0"/>
                <a:ea typeface="楷体" panose="02010609060101010101" pitchFamily="49" charset="-122"/>
                <a:sym typeface="+mn-ea"/>
              </a:rPr>
              <a:t>MobileNetV2</a:t>
            </a:r>
            <a:r>
              <a:rPr lang="zh-CN" altLang="en-US" sz="2400" b="1" dirty="0">
                <a:solidFill>
                  <a:schemeClr val="tx1"/>
                </a:solidFill>
                <a:latin typeface="Times New Roman" panose="02020603050405020304" pitchFamily="18" charset="0"/>
                <a:ea typeface="楷体" panose="02010609060101010101" pitchFamily="49" charset="-122"/>
                <a:sym typeface="+mn-ea"/>
              </a:rPr>
              <a:t>非常适合在</a:t>
            </a:r>
            <a:r>
              <a:rPr lang="en-US" altLang="zh-CN" sz="2400" b="1" dirty="0">
                <a:solidFill>
                  <a:schemeClr val="tx1"/>
                </a:solidFill>
                <a:latin typeface="Times New Roman" panose="02020603050405020304" pitchFamily="18" charset="0"/>
                <a:ea typeface="楷体" panose="02010609060101010101" pitchFamily="49" charset="-122"/>
                <a:sym typeface="+mn-ea"/>
              </a:rPr>
              <a:t>Jetson Nano</a:t>
            </a:r>
            <a:r>
              <a:rPr lang="zh-CN" altLang="en-US" sz="2400" b="1" dirty="0">
                <a:solidFill>
                  <a:schemeClr val="tx1"/>
                </a:solidFill>
                <a:latin typeface="Times New Roman" panose="02020603050405020304" pitchFamily="18" charset="0"/>
                <a:ea typeface="楷体" panose="02010609060101010101" pitchFamily="49" charset="-122"/>
                <a:sym typeface="+mn-ea"/>
              </a:rPr>
              <a:t>这类算力受限平台部署</a:t>
            </a:r>
            <a:r>
              <a:rPr lang="zh-CN" altLang="en-US" sz="2400" dirty="0">
                <a:solidFill>
                  <a:schemeClr val="tx1"/>
                </a:solidFill>
                <a:latin typeface="Times New Roman" panose="02020603050405020304" pitchFamily="18" charset="0"/>
                <a:ea typeface="楷体" panose="02010609060101010101" pitchFamily="49" charset="-122"/>
                <a:sym typeface="+mn-ea"/>
              </a:rPr>
              <a:t>。</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spTree>
    <p:extLst>
      <p:ext uri="{BB962C8B-B14F-4D97-AF65-F5344CB8AC3E}">
        <p14:creationId xmlns:p14="http://schemas.microsoft.com/office/powerpoint/2010/main" val="3692749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5499012" y="254000"/>
            <a:ext cx="6692987"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04</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205245" y="581816"/>
            <a:ext cx="11781509" cy="4149727"/>
            <a:chOff x="4809" y="3716"/>
            <a:chExt cx="8528" cy="12959"/>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3716"/>
              <a:ext cx="8302" cy="12959"/>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70000" lnSpcReduction="20000"/>
            </a:bodyPr>
            <a:lstStyle/>
            <a:p>
              <a:pPr algn="just">
                <a:lnSpc>
                  <a:spcPct val="170000"/>
                </a:lnSpc>
                <a:spcBef>
                  <a:spcPts val="0"/>
                </a:spcBef>
                <a:spcAft>
                  <a:spcPts val="0"/>
                </a:spcAft>
              </a:pPr>
              <a:r>
                <a:rPr lang="en-US" altLang="zh-CN" sz="2400" b="1" dirty="0">
                  <a:solidFill>
                    <a:schemeClr val="tx1"/>
                  </a:solidFill>
                  <a:latin typeface="Times New Roman" panose="02020603050405020304" pitchFamily="18" charset="0"/>
                  <a:ea typeface="楷体" panose="02010609060101010101" pitchFamily="49" charset="-122"/>
                  <a:sym typeface="+mn-ea"/>
                </a:rPr>
                <a:t>2.</a:t>
              </a:r>
              <a:r>
                <a:rPr lang="zh-CN" altLang="en-US" sz="2400" b="1" dirty="0">
                  <a:solidFill>
                    <a:schemeClr val="tx1"/>
                  </a:solidFill>
                  <a:latin typeface="Times New Roman" panose="02020603050405020304" pitchFamily="18" charset="0"/>
                  <a:ea typeface="楷体" panose="02010609060101010101" pitchFamily="49" charset="-122"/>
                  <a:sym typeface="+mn-ea"/>
                </a:rPr>
                <a:t>模型核心单元级联分析：</a:t>
              </a:r>
              <a:endParaRPr lang="en-US" altLang="zh-CN" sz="2400" b="1"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第一级：该单元通过</a:t>
              </a:r>
              <a:r>
                <a:rPr lang="en-US" altLang="zh-CN" sz="2400" dirty="0">
                  <a:solidFill>
                    <a:schemeClr val="tx1"/>
                  </a:solidFill>
                  <a:latin typeface="Times New Roman" panose="02020603050405020304" pitchFamily="18" charset="0"/>
                  <a:ea typeface="楷体" panose="02010609060101010101" pitchFamily="49" charset="-122"/>
                  <a:sym typeface="+mn-ea"/>
                </a:rPr>
                <a:t>1×1</a:t>
              </a:r>
              <a:r>
                <a:rPr lang="zh-CN" altLang="en-US" sz="2400" dirty="0">
                  <a:solidFill>
                    <a:schemeClr val="tx1"/>
                  </a:solidFill>
                  <a:latin typeface="Times New Roman" panose="02020603050405020304" pitchFamily="18" charset="0"/>
                  <a:ea typeface="楷体" panose="02010609060101010101" pitchFamily="49" charset="-122"/>
                  <a:sym typeface="+mn-ea"/>
                </a:rPr>
                <a:t>卷积层（</a:t>
              </a:r>
              <a:r>
                <a:rPr lang="en-US" altLang="zh-CN" sz="2400" dirty="0">
                  <a:solidFill>
                    <a:schemeClr val="tx1"/>
                  </a:solidFill>
                  <a:latin typeface="Times New Roman" panose="02020603050405020304" pitchFamily="18" charset="0"/>
                  <a:ea typeface="楷体" panose="02010609060101010101" pitchFamily="49" charset="-122"/>
                  <a:sym typeface="+mn-ea"/>
                </a:rPr>
                <a:t>Expand</a:t>
              </a:r>
              <a:r>
                <a:rPr lang="zh-CN" altLang="en-US" sz="2400" dirty="0">
                  <a:solidFill>
                    <a:schemeClr val="tx1"/>
                  </a:solidFill>
                  <a:latin typeface="Times New Roman" panose="02020603050405020304" pitchFamily="18" charset="0"/>
                  <a:ea typeface="楷体" panose="02010609060101010101" pitchFamily="49" charset="-122"/>
                  <a:sym typeface="+mn-ea"/>
                </a:rPr>
                <a:t>层），将图像</a:t>
              </a:r>
              <a:r>
                <a:rPr lang="zh-CN" altLang="en-US" sz="2400" b="1" dirty="0">
                  <a:solidFill>
                    <a:schemeClr val="tx1"/>
                  </a:solidFill>
                  <a:latin typeface="Times New Roman" panose="02020603050405020304" pitchFamily="18" charset="0"/>
                  <a:ea typeface="楷体" panose="02010609060101010101" pitchFamily="49" charset="-122"/>
                  <a:sym typeface="+mn-ea"/>
                </a:rPr>
                <a:t>初始特征通道</a:t>
              </a:r>
              <a:r>
                <a:rPr lang="zh-CN" altLang="en-US" sz="2400" dirty="0">
                  <a:solidFill>
                    <a:schemeClr val="tx1"/>
                  </a:solidFill>
                  <a:latin typeface="Times New Roman" panose="02020603050405020304" pitchFamily="18" charset="0"/>
                  <a:ea typeface="楷体" panose="02010609060101010101" pitchFamily="49" charset="-122"/>
                  <a:sym typeface="+mn-ea"/>
                </a:rPr>
                <a:t>（维度记为</a:t>
              </a:r>
              <a:r>
                <a:rPr lang="en-US" altLang="zh-CN" sz="2400" dirty="0">
                  <a:solidFill>
                    <a:schemeClr val="tx1"/>
                  </a:solidFill>
                  <a:latin typeface="Times New Roman" panose="02020603050405020304" pitchFamily="18" charset="0"/>
                  <a:ea typeface="楷体" panose="02010609060101010101" pitchFamily="49" charset="-122"/>
                  <a:sym typeface="+mn-ea"/>
                </a:rPr>
                <a:t>C</a:t>
              </a:r>
              <a:r>
                <a:rPr lang="zh-CN" altLang="en-US" sz="2400" dirty="0">
                  <a:solidFill>
                    <a:schemeClr val="tx1"/>
                  </a:solidFill>
                  <a:latin typeface="Times New Roman" panose="02020603050405020304" pitchFamily="18" charset="0"/>
                  <a:ea typeface="楷体" panose="02010609060101010101" pitchFamily="49" charset="-122"/>
                  <a:sym typeface="+mn-ea"/>
                </a:rPr>
                <a:t>）</a:t>
              </a:r>
              <a:r>
                <a:rPr lang="zh-CN" altLang="en-US" sz="2400" b="1" dirty="0">
                  <a:solidFill>
                    <a:schemeClr val="tx1"/>
                  </a:solidFill>
                  <a:latin typeface="Times New Roman" panose="02020603050405020304" pitchFamily="18" charset="0"/>
                  <a:ea typeface="楷体" panose="02010609060101010101" pitchFamily="49" charset="-122"/>
                  <a:sym typeface="+mn-ea"/>
                </a:rPr>
                <a:t>扩张至</a:t>
              </a:r>
              <a:r>
                <a:rPr lang="en-US" altLang="zh-CN" sz="2400" b="1" dirty="0" err="1">
                  <a:solidFill>
                    <a:schemeClr val="tx1"/>
                  </a:solidFill>
                  <a:latin typeface="Times New Roman" panose="02020603050405020304" pitchFamily="18" charset="0"/>
                  <a:ea typeface="楷体" panose="02010609060101010101" pitchFamily="49" charset="-122"/>
                  <a:sym typeface="+mn-ea"/>
                </a:rPr>
                <a:t>tC</a:t>
              </a:r>
              <a:r>
                <a:rPr lang="zh-CN" altLang="en-US" sz="2400" dirty="0">
                  <a:solidFill>
                    <a:schemeClr val="tx1"/>
                  </a:solidFill>
                  <a:latin typeface="Times New Roman" panose="02020603050405020304" pitchFamily="18" charset="0"/>
                  <a:ea typeface="楷体" panose="02010609060101010101" pitchFamily="49" charset="-122"/>
                  <a:sym typeface="+mn-ea"/>
                </a:rPr>
                <a:t>（</a:t>
              </a:r>
              <a:r>
                <a:rPr lang="en-US" altLang="zh-CN" sz="2400" dirty="0">
                  <a:solidFill>
                    <a:schemeClr val="tx1"/>
                  </a:solidFill>
                  <a:latin typeface="Times New Roman" panose="02020603050405020304" pitchFamily="18" charset="0"/>
                  <a:ea typeface="楷体" panose="02010609060101010101" pitchFamily="49" charset="-122"/>
                  <a:sym typeface="+mn-ea"/>
                </a:rPr>
                <a:t>t</a:t>
              </a:r>
              <a:r>
                <a:rPr lang="zh-CN" altLang="en-US" sz="2400" dirty="0">
                  <a:solidFill>
                    <a:schemeClr val="tx1"/>
                  </a:solidFill>
                  <a:latin typeface="Times New Roman" panose="02020603050405020304" pitchFamily="18" charset="0"/>
                  <a:ea typeface="楷体" panose="02010609060101010101" pitchFamily="49" charset="-122"/>
                  <a:sym typeface="+mn-ea"/>
                </a:rPr>
                <a:t>扩张因子）；此步骤在</a:t>
              </a:r>
              <a:r>
                <a:rPr lang="zh-CN" altLang="en-US" sz="2400" b="1" dirty="0">
                  <a:solidFill>
                    <a:schemeClr val="tx1"/>
                  </a:solidFill>
                  <a:latin typeface="Times New Roman" panose="02020603050405020304" pitchFamily="18" charset="0"/>
                  <a:ea typeface="楷体" panose="02010609060101010101" pitchFamily="49" charset="-122"/>
                  <a:sym typeface="+mn-ea"/>
                </a:rPr>
                <a:t>高维空间</a:t>
              </a:r>
              <a:r>
                <a:rPr lang="zh-CN" altLang="en-US" sz="2400" dirty="0">
                  <a:solidFill>
                    <a:schemeClr val="tx1"/>
                  </a:solidFill>
                  <a:latin typeface="Times New Roman" panose="02020603050405020304" pitchFamily="18" charset="0"/>
                  <a:ea typeface="楷体" panose="02010609060101010101" pitchFamily="49" charset="-122"/>
                  <a:sym typeface="+mn-ea"/>
                </a:rPr>
                <a:t>中，</a:t>
              </a:r>
              <a:r>
                <a:rPr lang="zh-CN" altLang="en-US" sz="2400" b="1" dirty="0">
                  <a:solidFill>
                    <a:schemeClr val="tx1"/>
                  </a:solidFill>
                  <a:latin typeface="Times New Roman" panose="02020603050405020304" pitchFamily="18" charset="0"/>
                  <a:ea typeface="楷体" panose="02010609060101010101" pitchFamily="49" charset="-122"/>
                  <a:sym typeface="+mn-ea"/>
                </a:rPr>
                <a:t>借助</a:t>
              </a:r>
              <a:r>
                <a:rPr lang="en-US" altLang="zh-CN" sz="2400" b="1" dirty="0">
                  <a:solidFill>
                    <a:schemeClr val="tx1"/>
                  </a:solidFill>
                  <a:latin typeface="Times New Roman" panose="02020603050405020304" pitchFamily="18" charset="0"/>
                  <a:ea typeface="楷体" panose="02010609060101010101" pitchFamily="49" charset="-122"/>
                  <a:sym typeface="+mn-ea"/>
                </a:rPr>
                <a:t>ReLU6</a:t>
              </a:r>
              <a:r>
                <a:rPr lang="zh-CN" altLang="en-US" sz="2400" b="1" dirty="0">
                  <a:solidFill>
                    <a:schemeClr val="tx1"/>
                  </a:solidFill>
                  <a:latin typeface="Times New Roman" panose="02020603050405020304" pitchFamily="18" charset="0"/>
                  <a:ea typeface="楷体" panose="02010609060101010101" pitchFamily="49" charset="-122"/>
                  <a:sym typeface="+mn-ea"/>
                </a:rPr>
                <a:t>非线性激活增强垃圾特征的表达能力（如塑料瓶的曲面轮廓等细粒度信息）</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第二级：在扩张后的高维特征通道上，通过</a:t>
              </a:r>
              <a:r>
                <a:rPr lang="en-US" altLang="zh-CN" sz="2400" b="1" dirty="0">
                  <a:solidFill>
                    <a:schemeClr val="tx1"/>
                  </a:solidFill>
                  <a:latin typeface="Times New Roman" panose="02020603050405020304" pitchFamily="18" charset="0"/>
                  <a:ea typeface="楷体" panose="02010609060101010101" pitchFamily="49" charset="-122"/>
                  <a:sym typeface="+mn-ea"/>
                </a:rPr>
                <a:t>3×3</a:t>
              </a:r>
              <a:r>
                <a:rPr lang="zh-CN" altLang="en-US" sz="2400" b="1" dirty="0">
                  <a:solidFill>
                    <a:schemeClr val="tx1"/>
                  </a:solidFill>
                  <a:latin typeface="Times New Roman" panose="02020603050405020304" pitchFamily="18" charset="0"/>
                  <a:ea typeface="楷体" panose="02010609060101010101" pitchFamily="49" charset="-122"/>
                  <a:sym typeface="+mn-ea"/>
                </a:rPr>
                <a:t>深度卷积层</a:t>
              </a:r>
              <a:r>
                <a:rPr lang="zh-CN" altLang="en-US" sz="2400" dirty="0">
                  <a:solidFill>
                    <a:schemeClr val="tx1"/>
                  </a:solidFill>
                  <a:latin typeface="Times New Roman" panose="02020603050405020304" pitchFamily="18" charset="0"/>
                  <a:ea typeface="楷体" panose="02010609060101010101" pitchFamily="49" charset="-122"/>
                  <a:sym typeface="+mn-ea"/>
                </a:rPr>
                <a:t>对每个通道</a:t>
              </a:r>
              <a:r>
                <a:rPr lang="zh-CN" altLang="en-US" sz="2400" b="1" dirty="0">
                  <a:solidFill>
                    <a:schemeClr val="tx1"/>
                  </a:solidFill>
                  <a:latin typeface="Times New Roman" panose="02020603050405020304" pitchFamily="18" charset="0"/>
                  <a:ea typeface="楷体" panose="02010609060101010101" pitchFamily="49" charset="-122"/>
                  <a:sym typeface="+mn-ea"/>
                </a:rPr>
                <a:t>独立提取空间局部纹理</a:t>
              </a:r>
              <a:r>
                <a:rPr lang="zh-CN" altLang="en-US" sz="2400" dirty="0">
                  <a:solidFill>
                    <a:schemeClr val="tx1"/>
                  </a:solidFill>
                  <a:latin typeface="Times New Roman" panose="02020603050405020304" pitchFamily="18" charset="0"/>
                  <a:ea typeface="楷体" panose="02010609060101010101" pitchFamily="49" charset="-122"/>
                  <a:sym typeface="+mn-ea"/>
                </a:rPr>
                <a:t>（包括</a:t>
              </a:r>
              <a:r>
                <a:rPr lang="zh-CN" altLang="en-US" sz="2400" b="1" dirty="0">
                  <a:solidFill>
                    <a:schemeClr val="tx1"/>
                  </a:solidFill>
                  <a:latin typeface="Times New Roman" panose="02020603050405020304" pitchFamily="18" charset="0"/>
                  <a:ea typeface="楷体" panose="02010609060101010101" pitchFamily="49" charset="-122"/>
                  <a:sym typeface="+mn-ea"/>
                </a:rPr>
                <a:t>颜色特征、边缘特征、纹理特征</a:t>
              </a:r>
              <a:r>
                <a:rPr lang="zh-CN" altLang="en-US" sz="2400" dirty="0">
                  <a:solidFill>
                    <a:schemeClr val="tx1"/>
                  </a:solidFill>
                  <a:latin typeface="Times New Roman" panose="02020603050405020304" pitchFamily="18" charset="0"/>
                  <a:ea typeface="楷体" panose="02010609060101010101" pitchFamily="49" charset="-122"/>
                  <a:sym typeface="+mn-ea"/>
                </a:rPr>
                <a:t>的各个聚焦的通道，通道共同构成了描述垃圾图像的“特征空间”，每个通道可看作一张</a:t>
              </a:r>
              <a:r>
                <a:rPr lang="zh-CN" altLang="en-US" sz="2400" b="1" dirty="0">
                  <a:solidFill>
                    <a:schemeClr val="tx1"/>
                  </a:solidFill>
                  <a:latin typeface="Times New Roman" panose="02020603050405020304" pitchFamily="18" charset="0"/>
                  <a:ea typeface="楷体" panose="02010609060101010101" pitchFamily="49" charset="-122"/>
                  <a:sym typeface="+mn-ea"/>
                </a:rPr>
                <a:t>独立的“特征子图”</a:t>
              </a:r>
              <a:r>
                <a:rPr lang="zh-CN" altLang="en-US" sz="2400" dirty="0">
                  <a:solidFill>
                    <a:schemeClr val="tx1"/>
                  </a:solidFill>
                  <a:latin typeface="Times New Roman" panose="02020603050405020304" pitchFamily="18" charset="0"/>
                  <a:ea typeface="楷体" panose="02010609060101010101" pitchFamily="49" charset="-122"/>
                  <a:sym typeface="+mn-ea"/>
                </a:rPr>
                <a:t>），以此捕捉不同垃圾的专属特征（如易拉罐的金属反光纹理、果皮的不规则边缘等）。</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第三级：通过</a:t>
              </a:r>
              <a:r>
                <a:rPr lang="en-US" altLang="zh-CN" sz="2400" dirty="0">
                  <a:solidFill>
                    <a:schemeClr val="tx1"/>
                  </a:solidFill>
                  <a:latin typeface="Times New Roman" panose="02020603050405020304" pitchFamily="18" charset="0"/>
                  <a:ea typeface="楷体" panose="02010609060101010101" pitchFamily="49" charset="-122"/>
                  <a:sym typeface="+mn-ea"/>
                </a:rPr>
                <a:t>1×1</a:t>
              </a:r>
              <a:r>
                <a:rPr lang="zh-CN" altLang="en-US" sz="2400" b="1" dirty="0">
                  <a:solidFill>
                    <a:schemeClr val="tx1"/>
                  </a:solidFill>
                  <a:latin typeface="Times New Roman" panose="02020603050405020304" pitchFamily="18" charset="0"/>
                  <a:ea typeface="楷体" panose="02010609060101010101" pitchFamily="49" charset="-122"/>
                  <a:sym typeface="+mn-ea"/>
                </a:rPr>
                <a:t>线性卷积层</a:t>
              </a:r>
              <a:r>
                <a:rPr lang="zh-CN" altLang="en-US" sz="2400" dirty="0">
                  <a:solidFill>
                    <a:schemeClr val="tx1"/>
                  </a:solidFill>
                  <a:latin typeface="Times New Roman" panose="02020603050405020304" pitchFamily="18" charset="0"/>
                  <a:ea typeface="楷体" panose="02010609060101010101" pitchFamily="49" charset="-122"/>
                  <a:sym typeface="+mn-ea"/>
                </a:rPr>
                <a:t>将高维通道</a:t>
              </a:r>
              <a:r>
                <a:rPr lang="zh-CN" altLang="en-US" sz="2400" b="1" dirty="0">
                  <a:solidFill>
                    <a:schemeClr val="tx1"/>
                  </a:solidFill>
                  <a:latin typeface="Times New Roman" panose="02020603050405020304" pitchFamily="18" charset="0"/>
                  <a:ea typeface="楷体" panose="02010609060101010101" pitchFamily="49" charset="-122"/>
                  <a:sym typeface="+mn-ea"/>
                </a:rPr>
                <a:t>投影回原维度</a:t>
              </a:r>
              <a:r>
                <a:rPr lang="en-US" altLang="zh-CN" sz="2400" b="1" dirty="0">
                  <a:solidFill>
                    <a:schemeClr val="tx1"/>
                  </a:solidFill>
                  <a:latin typeface="Times New Roman" panose="02020603050405020304" pitchFamily="18" charset="0"/>
                  <a:ea typeface="楷体" panose="02010609060101010101" pitchFamily="49" charset="-122"/>
                  <a:sym typeface="+mn-ea"/>
                </a:rPr>
                <a:t>C</a:t>
              </a:r>
              <a:r>
                <a:rPr lang="zh-CN" altLang="en-US" sz="2400" dirty="0">
                  <a:solidFill>
                    <a:schemeClr val="tx1"/>
                  </a:solidFill>
                  <a:latin typeface="Times New Roman" panose="02020603050405020304" pitchFamily="18" charset="0"/>
                  <a:ea typeface="楷体" panose="02010609060101010101" pitchFamily="49" charset="-122"/>
                  <a:sym typeface="+mn-ea"/>
                </a:rPr>
                <a:t>；当卷积步幅为</a:t>
              </a:r>
              <a:r>
                <a:rPr lang="en-US" altLang="zh-CN" sz="2400" dirty="0">
                  <a:solidFill>
                    <a:schemeClr val="tx1"/>
                  </a:solidFill>
                  <a:latin typeface="Times New Roman" panose="02020603050405020304" pitchFamily="18" charset="0"/>
                  <a:ea typeface="楷体" panose="02010609060101010101" pitchFamily="49" charset="-122"/>
                  <a:sym typeface="+mn-ea"/>
                </a:rPr>
                <a:t>1</a:t>
              </a:r>
              <a:r>
                <a:rPr lang="zh-CN" altLang="en-US" sz="2400" dirty="0">
                  <a:solidFill>
                    <a:schemeClr val="tx1"/>
                  </a:solidFill>
                  <a:latin typeface="Times New Roman" panose="02020603050405020304" pitchFamily="18" charset="0"/>
                  <a:ea typeface="楷体" panose="02010609060101010101" pitchFamily="49" charset="-122"/>
                  <a:sym typeface="+mn-ea"/>
                </a:rPr>
                <a:t>且输入输出通道一致时，投影结果与单元原始输入进行</a:t>
              </a:r>
              <a:r>
                <a:rPr lang="zh-CN" altLang="en-US" sz="2400" b="1" dirty="0">
                  <a:solidFill>
                    <a:schemeClr val="tx1"/>
                  </a:solidFill>
                  <a:latin typeface="Times New Roman" panose="02020603050405020304" pitchFamily="18" charset="0"/>
                  <a:ea typeface="楷体" panose="02010609060101010101" pitchFamily="49" charset="-122"/>
                  <a:sym typeface="+mn-ea"/>
                </a:rPr>
                <a:t>残差连接，以此</a:t>
              </a:r>
              <a:r>
                <a:rPr lang="zh-CN" altLang="en-US" sz="2400" dirty="0">
                  <a:solidFill>
                    <a:schemeClr val="tx1"/>
                  </a:solidFill>
                  <a:latin typeface="Times New Roman" panose="02020603050405020304" pitchFamily="18" charset="0"/>
                  <a:ea typeface="楷体" panose="02010609060101010101" pitchFamily="49" charset="-122"/>
                  <a:sym typeface="+mn-ea"/>
                </a:rPr>
                <a:t>保留垃圾图像的初始特征信息，缓解</a:t>
              </a:r>
              <a:r>
                <a:rPr lang="en-US" altLang="zh-CN" sz="2400" dirty="0">
                  <a:solidFill>
                    <a:schemeClr val="tx1"/>
                  </a:solidFill>
                  <a:latin typeface="Times New Roman" panose="02020603050405020304" pitchFamily="18" charset="0"/>
                  <a:ea typeface="楷体" panose="02010609060101010101" pitchFamily="49" charset="-122"/>
                  <a:sym typeface="+mn-ea"/>
                </a:rPr>
                <a:t>Jetson</a:t>
              </a:r>
              <a:r>
                <a:rPr lang="zh-CN" altLang="en-US" sz="2400" dirty="0">
                  <a:solidFill>
                    <a:schemeClr val="tx1"/>
                  </a:solidFill>
                  <a:latin typeface="Times New Roman" panose="02020603050405020304" pitchFamily="18" charset="0"/>
                  <a:ea typeface="楷体" panose="02010609060101010101" pitchFamily="49" charset="-122"/>
                  <a:sym typeface="+mn-ea"/>
                </a:rPr>
                <a:t>端深层推理时的梯度消失问题（如避免结构较为复杂的垃圾（混合多种材质的废弃物，如两个部分的塑料瓶）的多特征叠加导致的</a:t>
              </a:r>
              <a:r>
                <a:rPr lang="zh-CN" altLang="en-US" sz="2400" b="1" dirty="0">
                  <a:solidFill>
                    <a:schemeClr val="tx1"/>
                  </a:solidFill>
                  <a:latin typeface="Times New Roman" panose="02020603050405020304" pitchFamily="18" charset="0"/>
                  <a:ea typeface="楷体" panose="02010609060101010101" pitchFamily="49" charset="-122"/>
                  <a:sym typeface="+mn-ea"/>
                </a:rPr>
                <a:t>信息衰减</a:t>
              </a:r>
              <a:r>
                <a:rPr lang="zh-CN" altLang="en-US" sz="2400" dirty="0">
                  <a:solidFill>
                    <a:schemeClr val="tx1"/>
                  </a:solidFill>
                  <a:latin typeface="Times New Roman" panose="02020603050405020304" pitchFamily="18" charset="0"/>
                  <a:ea typeface="楷体" panose="02010609060101010101" pitchFamily="49" charset="-122"/>
                  <a:sym typeface="+mn-ea"/>
                </a:rPr>
                <a:t>）。</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1083079" y="79548"/>
            <a:ext cx="4497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楷体" panose="02010609060101010101" pitchFamily="49" charset="-122"/>
                <a:ea typeface="楷体" panose="02010609060101010101" pitchFamily="49" charset="-122"/>
              </a:rPr>
              <a:t>模型训练与运用的基本原理</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48AAB2BF-5A48-68E1-F020-710DEB4A1677}"/>
              </a:ext>
            </a:extLst>
          </p:cNvPr>
          <p:cNvSpPr/>
          <p:nvPr/>
        </p:nvSpPr>
        <p:spPr>
          <a:xfrm>
            <a:off x="481507" y="3715952"/>
            <a:ext cx="5813368" cy="2817116"/>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7E6FCDB-58AF-BA4B-D730-38A715EA2D2D}"/>
              </a:ext>
            </a:extLst>
          </p:cNvPr>
          <p:cNvSpPr/>
          <p:nvPr/>
        </p:nvSpPr>
        <p:spPr>
          <a:xfrm>
            <a:off x="589139" y="934518"/>
            <a:ext cx="11755260" cy="1447554"/>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0718E3-1686-5296-F859-587DD57433AC}"/>
              </a:ext>
            </a:extLst>
          </p:cNvPr>
          <p:cNvPicPr>
            <a:picLocks noChangeAspect="1"/>
          </p:cNvPicPr>
          <p:nvPr/>
        </p:nvPicPr>
        <p:blipFill>
          <a:blip r:embed="rId3"/>
          <a:stretch>
            <a:fillRect/>
          </a:stretch>
        </p:blipFill>
        <p:spPr>
          <a:xfrm>
            <a:off x="1438301" y="4784630"/>
            <a:ext cx="9713147" cy="1783745"/>
          </a:xfrm>
          <a:prstGeom prst="rect">
            <a:avLst/>
          </a:prstGeom>
        </p:spPr>
      </p:pic>
    </p:spTree>
    <p:extLst>
      <p:ext uri="{BB962C8B-B14F-4D97-AF65-F5344CB8AC3E}">
        <p14:creationId xmlns:p14="http://schemas.microsoft.com/office/powerpoint/2010/main" val="2980141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5499012" y="254000"/>
            <a:ext cx="6692987"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04</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205245" y="663450"/>
            <a:ext cx="11781509" cy="2205874"/>
            <a:chOff x="4809" y="4320"/>
            <a:chExt cx="8528" cy="13429"/>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4790"/>
              <a:ext cx="8302" cy="12959"/>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92500" lnSpcReduction="20000"/>
            </a:bodyPr>
            <a:lstStyle/>
            <a:p>
              <a:pPr algn="just">
                <a:lnSpc>
                  <a:spcPct val="170000"/>
                </a:lnSpc>
                <a:spcBef>
                  <a:spcPts val="0"/>
                </a:spcBef>
                <a:spcAft>
                  <a:spcPts val="0"/>
                </a:spcAft>
              </a:pPr>
              <a:r>
                <a:rPr lang="en-US" altLang="zh-CN" sz="2400" b="1" dirty="0">
                  <a:solidFill>
                    <a:schemeClr val="tx1"/>
                  </a:solidFill>
                  <a:latin typeface="Times New Roman" panose="02020603050405020304" pitchFamily="18" charset="0"/>
                  <a:ea typeface="楷体" panose="02010609060101010101" pitchFamily="49" charset="-122"/>
                  <a:sym typeface="+mn-ea"/>
                </a:rPr>
                <a:t>3.</a:t>
              </a:r>
              <a:r>
                <a:rPr lang="zh-CN" altLang="en-US" sz="2400" b="1" dirty="0">
                  <a:solidFill>
                    <a:schemeClr val="tx1"/>
                  </a:solidFill>
                  <a:latin typeface="Times New Roman" panose="02020603050405020304" pitchFamily="18" charset="0"/>
                  <a:ea typeface="楷体" panose="02010609060101010101" pitchFamily="49" charset="-122"/>
                  <a:sym typeface="+mn-ea"/>
                </a:rPr>
                <a:t>模型计算得各垃圾类概率分析：</a:t>
              </a:r>
              <a:r>
                <a:rPr lang="zh-CN" altLang="en-US" sz="2400" dirty="0">
                  <a:solidFill>
                    <a:schemeClr val="tx1"/>
                  </a:solidFill>
                  <a:latin typeface="Times New Roman" panose="02020603050405020304" pitchFamily="18" charset="0"/>
                  <a:ea typeface="楷体" panose="02010609060101010101" pitchFamily="49" charset="-122"/>
                  <a:sym typeface="+mn-ea"/>
                </a:rPr>
                <a:t>此模型最终输出，即为对于</a:t>
              </a:r>
              <a:r>
                <a:rPr lang="zh-CN" altLang="en-US" sz="2400" b="1" dirty="0">
                  <a:solidFill>
                    <a:schemeClr val="tx1"/>
                  </a:solidFill>
                  <a:latin typeface="Times New Roman" panose="02020603050405020304" pitchFamily="18" charset="0"/>
                  <a:ea typeface="楷体" panose="02010609060101010101" pitchFamily="49" charset="-122"/>
                  <a:sym typeface="+mn-ea"/>
                </a:rPr>
                <a:t>输入图片中所属垃圾类的概率</a:t>
              </a:r>
              <a:r>
                <a:rPr lang="zh-CN" altLang="en-US" sz="2400" dirty="0">
                  <a:solidFill>
                    <a:schemeClr val="tx1"/>
                  </a:solidFill>
                  <a:latin typeface="Times New Roman" panose="02020603050405020304" pitchFamily="18" charset="0"/>
                  <a:ea typeface="楷体" panose="02010609060101010101" pitchFamily="49" charset="-122"/>
                  <a:sym typeface="+mn-ea"/>
                </a:rPr>
                <a:t>（四类垃圾</a:t>
              </a:r>
              <a:r>
                <a:rPr lang="en-US" altLang="zh-CN" sz="2400" dirty="0">
                  <a:solidFill>
                    <a:schemeClr val="tx1"/>
                  </a:solidFill>
                  <a:latin typeface="Times New Roman" panose="02020603050405020304" pitchFamily="18" charset="0"/>
                  <a:ea typeface="楷体" panose="02010609060101010101" pitchFamily="49" charset="-122"/>
                  <a:sym typeface="+mn-ea"/>
                </a:rPr>
                <a:t>+Null</a:t>
              </a:r>
              <a:r>
                <a:rPr lang="zh-CN" altLang="en-US" sz="2400" dirty="0">
                  <a:solidFill>
                    <a:schemeClr val="tx1"/>
                  </a:solidFill>
                  <a:latin typeface="Times New Roman" panose="02020603050405020304" pitchFamily="18" charset="0"/>
                  <a:ea typeface="楷体" panose="02010609060101010101" pitchFamily="49" charset="-122"/>
                  <a:sym typeface="+mn-ea"/>
                </a:rPr>
                <a:t>类），为此项目设计了对应的分类头结构</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首先，通过</a:t>
              </a:r>
              <a:r>
                <a:rPr lang="zh-CN" altLang="en-US" sz="2400" b="1" dirty="0">
                  <a:solidFill>
                    <a:schemeClr val="tx1"/>
                  </a:solidFill>
                  <a:latin typeface="Times New Roman" panose="02020603050405020304" pitchFamily="18" charset="0"/>
                  <a:ea typeface="楷体" panose="02010609060101010101" pitchFamily="49" charset="-122"/>
                  <a:sym typeface="+mn-ea"/>
                </a:rPr>
                <a:t>全局平均池化操作</a:t>
              </a:r>
              <a:r>
                <a:rPr lang="zh-CN" altLang="en-US" sz="2400" dirty="0">
                  <a:solidFill>
                    <a:schemeClr val="tx1"/>
                  </a:solidFill>
                  <a:latin typeface="Times New Roman" panose="02020603050405020304" pitchFamily="18" charset="0"/>
                  <a:ea typeface="楷体" panose="02010609060101010101" pitchFamily="49" charset="-122"/>
                  <a:sym typeface="+mn-ea"/>
                </a:rPr>
                <a:t>将</a:t>
              </a:r>
              <a:r>
                <a:rPr lang="zh-CN" altLang="en-US" sz="2400" b="1" dirty="0">
                  <a:solidFill>
                    <a:schemeClr val="tx1"/>
                  </a:solidFill>
                  <a:latin typeface="Times New Roman" panose="02020603050405020304" pitchFamily="18" charset="0"/>
                  <a:ea typeface="楷体" panose="02010609060101010101" pitchFamily="49" charset="-122"/>
                  <a:sym typeface="+mn-ea"/>
                </a:rPr>
                <a:t>每个特征通道的空间信息汇总成一个单一数值</a:t>
              </a:r>
              <a:r>
                <a:rPr lang="zh-CN" altLang="en-US" sz="2400" dirty="0">
                  <a:solidFill>
                    <a:schemeClr val="tx1"/>
                  </a:solidFill>
                  <a:latin typeface="Times New Roman" panose="02020603050405020304" pitchFamily="18" charset="0"/>
                  <a:ea typeface="楷体" panose="02010609060101010101" pitchFamily="49" charset="-122"/>
                  <a:sym typeface="+mn-ea"/>
                </a:rPr>
                <a:t>，最终得到一维特征向量</a:t>
              </a:r>
              <a:r>
                <a:rPr lang="en-US" altLang="zh-CN" sz="2400" dirty="0">
                  <a:solidFill>
                    <a:schemeClr val="tx1"/>
                  </a:solidFill>
                  <a:latin typeface="Times New Roman" panose="02020603050405020304" pitchFamily="18" charset="0"/>
                  <a:ea typeface="楷体" panose="02010609060101010101" pitchFamily="49" charset="-122"/>
                  <a:sym typeface="+mn-ea"/>
                </a:rPr>
                <a:t>g</a:t>
              </a:r>
              <a:r>
                <a:rPr lang="zh-CN" altLang="en-US" sz="2400" dirty="0">
                  <a:solidFill>
                    <a:schemeClr val="tx1"/>
                  </a:solidFill>
                  <a:latin typeface="Times New Roman" panose="02020603050405020304" pitchFamily="18" charset="0"/>
                  <a:ea typeface="楷体" panose="02010609060101010101" pitchFamily="49" charset="-122"/>
                  <a:sym typeface="+mn-ea"/>
                </a:rPr>
                <a:t>，其计算公式为</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1083079" y="79548"/>
            <a:ext cx="4497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楷体" panose="02010609060101010101" pitchFamily="49" charset="-122"/>
                <a:ea typeface="楷体" panose="02010609060101010101" pitchFamily="49" charset="-122"/>
              </a:rPr>
              <a:t>模型训练与运用的基本原理</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48AAB2BF-5A48-68E1-F020-710DEB4A1677}"/>
              </a:ext>
            </a:extLst>
          </p:cNvPr>
          <p:cNvSpPr/>
          <p:nvPr/>
        </p:nvSpPr>
        <p:spPr>
          <a:xfrm>
            <a:off x="481507" y="3715952"/>
            <a:ext cx="5813368" cy="2817116"/>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7E6FCDB-58AF-BA4B-D730-38A715EA2D2D}"/>
              </a:ext>
            </a:extLst>
          </p:cNvPr>
          <p:cNvSpPr/>
          <p:nvPr/>
        </p:nvSpPr>
        <p:spPr>
          <a:xfrm>
            <a:off x="589139" y="934518"/>
            <a:ext cx="11755260" cy="1447554"/>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14" name="对象 13">
            <a:extLst>
              <a:ext uri="{FF2B5EF4-FFF2-40B4-BE49-F238E27FC236}">
                <a16:creationId xmlns:a16="http://schemas.microsoft.com/office/drawing/2014/main" id="{D7B4203E-3CD6-F5B7-6DF9-68199B856A08}"/>
              </a:ext>
            </a:extLst>
          </p:cNvPr>
          <p:cNvGraphicFramePr>
            <a:graphicFrameLocks noChangeAspect="1"/>
          </p:cNvGraphicFramePr>
          <p:nvPr/>
        </p:nvGraphicFramePr>
        <p:xfrm>
          <a:off x="4536923" y="3041380"/>
          <a:ext cx="2088140" cy="730850"/>
        </p:xfrm>
        <a:graphic>
          <a:graphicData uri="http://schemas.openxmlformats.org/presentationml/2006/ole">
            <mc:AlternateContent xmlns:mc="http://schemas.openxmlformats.org/markup-compatibility/2006">
              <mc:Choice xmlns:v="urn:schemas-microsoft-com:vml" Requires="v">
                <p:oleObj name="Equation" r:id="rId3" imgW="1269720" imgH="444240" progId="Equation.DSMT4">
                  <p:embed/>
                </p:oleObj>
              </mc:Choice>
              <mc:Fallback>
                <p:oleObj name="Equation" r:id="rId3" imgW="1269720" imgH="444240" progId="Equation.DSMT4">
                  <p:embed/>
                  <p:pic>
                    <p:nvPicPr>
                      <p:cNvPr id="14" name="对象 13">
                        <a:extLst>
                          <a:ext uri="{FF2B5EF4-FFF2-40B4-BE49-F238E27FC236}">
                            <a16:creationId xmlns:a16="http://schemas.microsoft.com/office/drawing/2014/main" id="{D7B4203E-3CD6-F5B7-6DF9-68199B856A08}"/>
                          </a:ext>
                        </a:extLst>
                      </p:cNvPr>
                      <p:cNvPicPr/>
                      <p:nvPr/>
                    </p:nvPicPr>
                    <p:blipFill>
                      <a:blip r:embed="rId4"/>
                      <a:stretch>
                        <a:fillRect/>
                      </a:stretch>
                    </p:blipFill>
                    <p:spPr>
                      <a:xfrm>
                        <a:off x="4536923" y="3041380"/>
                        <a:ext cx="2088140" cy="730850"/>
                      </a:xfrm>
                      <a:prstGeom prst="rect">
                        <a:avLst/>
                      </a:prstGeom>
                    </p:spPr>
                  </p:pic>
                </p:oleObj>
              </mc:Fallback>
            </mc:AlternateContent>
          </a:graphicData>
        </a:graphic>
      </p:graphicFrame>
      <p:sp>
        <p:nvSpPr>
          <p:cNvPr id="15" name="wps上下边框">
            <a:extLst>
              <a:ext uri="{FF2B5EF4-FFF2-40B4-BE49-F238E27FC236}">
                <a16:creationId xmlns:a16="http://schemas.microsoft.com/office/drawing/2014/main" id="{9F3275EA-4638-5047-5C0F-F6B8FB789CFB}"/>
              </a:ext>
            </a:extLst>
          </p:cNvPr>
          <p:cNvSpPr/>
          <p:nvPr/>
        </p:nvSpPr>
        <p:spPr>
          <a:xfrm>
            <a:off x="263031" y="3843393"/>
            <a:ext cx="11469288" cy="1388229"/>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70000" lnSpcReduction="20000"/>
          </a:bodyPr>
          <a:lstStyle/>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其中</a:t>
            </a:r>
            <a:r>
              <a:rPr lang="en-US" altLang="zh-CN" sz="2400" dirty="0">
                <a:solidFill>
                  <a:schemeClr val="tx1"/>
                </a:solidFill>
                <a:latin typeface="Times New Roman" panose="02020603050405020304" pitchFamily="18" charset="0"/>
                <a:ea typeface="楷体" panose="02010609060101010101" pitchFamily="49" charset="-122"/>
                <a:sym typeface="+mn-ea"/>
              </a:rPr>
              <a:t>W</a:t>
            </a:r>
            <a:r>
              <a:rPr lang="zh-CN" altLang="en-US" sz="2400" dirty="0">
                <a:solidFill>
                  <a:schemeClr val="tx1"/>
                </a:solidFill>
                <a:latin typeface="Times New Roman" panose="02020603050405020304" pitchFamily="18" charset="0"/>
                <a:ea typeface="楷体" panose="02010609060101010101" pitchFamily="49" charset="-122"/>
                <a:sym typeface="+mn-ea"/>
              </a:rPr>
              <a:t>是全连接层的权重矩阵，</a:t>
            </a:r>
            <a:r>
              <a:rPr lang="en-US" altLang="zh-CN" sz="2400" dirty="0">
                <a:solidFill>
                  <a:schemeClr val="tx1"/>
                </a:solidFill>
                <a:latin typeface="Times New Roman" panose="02020603050405020304" pitchFamily="18" charset="0"/>
                <a:ea typeface="楷体" panose="02010609060101010101" pitchFamily="49" charset="-122"/>
                <a:sym typeface="+mn-ea"/>
              </a:rPr>
              <a:t>b</a:t>
            </a:r>
            <a:r>
              <a:rPr lang="zh-CN" altLang="en-US" sz="2400" dirty="0">
                <a:solidFill>
                  <a:schemeClr val="tx1"/>
                </a:solidFill>
                <a:latin typeface="Times New Roman" panose="02020603050405020304" pitchFamily="18" charset="0"/>
                <a:ea typeface="楷体" panose="02010609060101010101" pitchFamily="49" charset="-122"/>
                <a:sym typeface="+mn-ea"/>
              </a:rPr>
              <a:t>是偏置项，</a:t>
            </a:r>
            <a:r>
              <a:rPr lang="en-US" altLang="zh-CN" sz="2400" dirty="0">
                <a:solidFill>
                  <a:schemeClr val="tx1"/>
                </a:solidFill>
                <a:latin typeface="Times New Roman" panose="02020603050405020304" pitchFamily="18" charset="0"/>
                <a:ea typeface="楷体" panose="02010609060101010101" pitchFamily="49" charset="-122"/>
                <a:sym typeface="+mn-ea"/>
              </a:rPr>
              <a:t>z</a:t>
            </a:r>
            <a:r>
              <a:rPr lang="zh-CN" altLang="en-US" sz="2400" dirty="0">
                <a:solidFill>
                  <a:schemeClr val="tx1"/>
                </a:solidFill>
                <a:latin typeface="Times New Roman" panose="02020603050405020304" pitchFamily="18" charset="0"/>
                <a:ea typeface="楷体" panose="02010609060101010101" pitchFamily="49" charset="-122"/>
                <a:sym typeface="+mn-ea"/>
              </a:rPr>
              <a:t>包含</a:t>
            </a:r>
            <a:r>
              <a:rPr lang="en-US" altLang="zh-CN" sz="2400" dirty="0">
                <a:solidFill>
                  <a:schemeClr val="tx1"/>
                </a:solidFill>
                <a:latin typeface="Times New Roman" panose="02020603050405020304" pitchFamily="18" charset="0"/>
                <a:ea typeface="楷体" panose="02010609060101010101" pitchFamily="49" charset="-122"/>
                <a:sym typeface="+mn-ea"/>
              </a:rPr>
              <a:t>5</a:t>
            </a:r>
            <a:r>
              <a:rPr lang="zh-CN" altLang="en-US" sz="2400" dirty="0">
                <a:solidFill>
                  <a:schemeClr val="tx1"/>
                </a:solidFill>
                <a:latin typeface="Times New Roman" panose="02020603050405020304" pitchFamily="18" charset="0"/>
                <a:ea typeface="楷体" panose="02010609060101010101" pitchFamily="49" charset="-122"/>
                <a:sym typeface="+mn-ea"/>
              </a:rPr>
              <a:t>个数值（对应本项目设定的</a:t>
            </a:r>
            <a:r>
              <a:rPr lang="en-US" altLang="zh-CN" sz="2400" dirty="0">
                <a:solidFill>
                  <a:schemeClr val="tx1"/>
                </a:solidFill>
                <a:latin typeface="Times New Roman" panose="02020603050405020304" pitchFamily="18" charset="0"/>
                <a:ea typeface="楷体" panose="02010609060101010101" pitchFamily="49" charset="-122"/>
                <a:sym typeface="+mn-ea"/>
              </a:rPr>
              <a:t>5</a:t>
            </a:r>
            <a:r>
              <a:rPr lang="zh-CN" altLang="en-US" sz="2400" dirty="0">
                <a:solidFill>
                  <a:schemeClr val="tx1"/>
                </a:solidFill>
                <a:latin typeface="Times New Roman" panose="02020603050405020304" pitchFamily="18" charset="0"/>
                <a:ea typeface="楷体" panose="02010609060101010101" pitchFamily="49" charset="-122"/>
                <a:sym typeface="+mn-ea"/>
              </a:rPr>
              <a:t>垃圾：塑料、纸张、厨余、其他、</a:t>
            </a:r>
            <a:r>
              <a:rPr lang="en-US" altLang="zh-CN" sz="2400" dirty="0">
                <a:solidFill>
                  <a:schemeClr val="tx1"/>
                </a:solidFill>
                <a:latin typeface="Times New Roman" panose="02020603050405020304" pitchFamily="18" charset="0"/>
                <a:ea typeface="楷体" panose="02010609060101010101" pitchFamily="49" charset="-122"/>
                <a:sym typeface="+mn-ea"/>
              </a:rPr>
              <a:t>NULL</a:t>
            </a:r>
            <a:r>
              <a:rPr lang="zh-CN" altLang="en-US" sz="2400" dirty="0">
                <a:solidFill>
                  <a:schemeClr val="tx1"/>
                </a:solidFill>
                <a:latin typeface="Times New Roman" panose="02020603050405020304" pitchFamily="18" charset="0"/>
                <a:ea typeface="楷体" panose="02010609060101010101" pitchFamily="49" charset="-122"/>
                <a:sym typeface="+mn-ea"/>
              </a:rPr>
              <a:t>），每个数值</a:t>
            </a:r>
            <a:r>
              <a:rPr lang="zh-CN" altLang="en-US" sz="2400" b="1" dirty="0">
                <a:solidFill>
                  <a:schemeClr val="tx1"/>
                </a:solidFill>
                <a:latin typeface="Times New Roman" panose="02020603050405020304" pitchFamily="18" charset="0"/>
                <a:ea typeface="楷体" panose="02010609060101010101" pitchFamily="49" charset="-122"/>
                <a:sym typeface="+mn-ea"/>
              </a:rPr>
              <a:t>代表输入图像属于对应垃圾类别的原始得分</a:t>
            </a:r>
            <a:r>
              <a:rPr lang="zh-CN" altLang="en-US" sz="2400" dirty="0">
                <a:solidFill>
                  <a:schemeClr val="tx1"/>
                </a:solidFill>
                <a:latin typeface="Times New Roman" panose="02020603050405020304" pitchFamily="18" charset="0"/>
                <a:ea typeface="楷体" panose="02010609060101010101" pitchFamily="49" charset="-122"/>
                <a:sym typeface="+mn-ea"/>
              </a:rPr>
              <a:t>，得分越高说明图像与该类垃圾的特征匹配度越高接下来，</a:t>
            </a:r>
            <a:r>
              <a:rPr lang="zh-CN" altLang="en-US" sz="2400" b="1" dirty="0">
                <a:solidFill>
                  <a:schemeClr val="tx1"/>
                </a:solidFill>
                <a:latin typeface="Times New Roman" panose="02020603050405020304" pitchFamily="18" charset="0"/>
                <a:ea typeface="楷体" panose="02010609060101010101" pitchFamily="49" charset="-122"/>
                <a:sym typeface="+mn-ea"/>
              </a:rPr>
              <a:t>通过</a:t>
            </a:r>
            <a:r>
              <a:rPr lang="en-US" altLang="zh-CN" sz="2400" b="1" dirty="0" err="1">
                <a:solidFill>
                  <a:schemeClr val="tx1"/>
                </a:solidFill>
                <a:latin typeface="Times New Roman" panose="02020603050405020304" pitchFamily="18" charset="0"/>
                <a:ea typeface="楷体" panose="02010609060101010101" pitchFamily="49" charset="-122"/>
                <a:sym typeface="+mn-ea"/>
              </a:rPr>
              <a:t>softmax</a:t>
            </a:r>
            <a:r>
              <a:rPr lang="zh-CN" altLang="en-US" sz="2400" b="1" dirty="0">
                <a:solidFill>
                  <a:schemeClr val="tx1"/>
                </a:solidFill>
                <a:latin typeface="Times New Roman" panose="02020603050405020304" pitchFamily="18" charset="0"/>
                <a:ea typeface="楷体" panose="02010609060101010101" pitchFamily="49" charset="-122"/>
                <a:sym typeface="+mn-ea"/>
              </a:rPr>
              <a:t>函数</a:t>
            </a:r>
            <a:r>
              <a:rPr lang="zh-CN" altLang="en-US" sz="2400" dirty="0">
                <a:solidFill>
                  <a:schemeClr val="tx1"/>
                </a:solidFill>
                <a:latin typeface="Times New Roman" panose="02020603050405020304" pitchFamily="18" charset="0"/>
                <a:ea typeface="楷体" panose="02010609060101010101" pitchFamily="49" charset="-122"/>
                <a:sym typeface="+mn-ea"/>
              </a:rPr>
              <a:t>将上述</a:t>
            </a:r>
            <a:r>
              <a:rPr lang="zh-CN" altLang="en-US" sz="2400" b="1" dirty="0">
                <a:solidFill>
                  <a:schemeClr val="tx1"/>
                </a:solidFill>
                <a:latin typeface="Times New Roman" panose="02020603050405020304" pitchFamily="18" charset="0"/>
                <a:ea typeface="楷体" panose="02010609060101010101" pitchFamily="49" charset="-122"/>
                <a:sym typeface="+mn-ea"/>
              </a:rPr>
              <a:t>原始得分转化为</a:t>
            </a:r>
            <a:r>
              <a:rPr lang="en-US" altLang="zh-CN" sz="2400" b="1" dirty="0">
                <a:solidFill>
                  <a:schemeClr val="tx1"/>
                </a:solidFill>
                <a:latin typeface="Times New Roman" panose="02020603050405020304" pitchFamily="18" charset="0"/>
                <a:ea typeface="楷体" panose="02010609060101010101" pitchFamily="49" charset="-122"/>
                <a:sym typeface="+mn-ea"/>
              </a:rPr>
              <a:t>0</a:t>
            </a:r>
            <a:r>
              <a:rPr lang="zh-CN" altLang="en-US" sz="2400" b="1" dirty="0">
                <a:solidFill>
                  <a:schemeClr val="tx1"/>
                </a:solidFill>
                <a:latin typeface="Times New Roman" panose="02020603050405020304" pitchFamily="18" charset="0"/>
                <a:ea typeface="楷体" panose="02010609060101010101" pitchFamily="49" charset="-122"/>
                <a:sym typeface="+mn-ea"/>
              </a:rPr>
              <a:t>到</a:t>
            </a:r>
            <a:r>
              <a:rPr lang="en-US" altLang="zh-CN" sz="2400" b="1" dirty="0">
                <a:solidFill>
                  <a:schemeClr val="tx1"/>
                </a:solidFill>
                <a:latin typeface="Times New Roman" panose="02020603050405020304" pitchFamily="18" charset="0"/>
                <a:ea typeface="楷体" panose="02010609060101010101" pitchFamily="49" charset="-122"/>
                <a:sym typeface="+mn-ea"/>
              </a:rPr>
              <a:t>1</a:t>
            </a:r>
            <a:r>
              <a:rPr lang="zh-CN" altLang="en-US" sz="2400" b="1" dirty="0">
                <a:solidFill>
                  <a:schemeClr val="tx1"/>
                </a:solidFill>
                <a:latin typeface="Times New Roman" panose="02020603050405020304" pitchFamily="18" charset="0"/>
                <a:ea typeface="楷体" panose="02010609060101010101" pitchFamily="49" charset="-122"/>
                <a:sym typeface="+mn-ea"/>
              </a:rPr>
              <a:t>之间的类别概率</a:t>
            </a:r>
            <a:r>
              <a:rPr lang="zh-CN" altLang="en-US" sz="2400" dirty="0">
                <a:solidFill>
                  <a:schemeClr val="tx1"/>
                </a:solidFill>
                <a:latin typeface="Times New Roman" panose="02020603050405020304" pitchFamily="18" charset="0"/>
                <a:ea typeface="楷体" panose="02010609060101010101" pitchFamily="49" charset="-122"/>
                <a:sym typeface="+mn-ea"/>
              </a:rPr>
              <a:t>，且</a:t>
            </a:r>
            <a:r>
              <a:rPr lang="zh-CN" altLang="en-US" sz="2400" b="1" dirty="0">
                <a:solidFill>
                  <a:schemeClr val="tx1"/>
                </a:solidFill>
                <a:latin typeface="Times New Roman" panose="02020603050405020304" pitchFamily="18" charset="0"/>
                <a:ea typeface="楷体" panose="02010609060101010101" pitchFamily="49" charset="-122"/>
                <a:sym typeface="+mn-ea"/>
              </a:rPr>
              <a:t>所有类别概率之和为</a:t>
            </a:r>
            <a:r>
              <a:rPr lang="en-US" altLang="zh-CN" sz="2400" b="1" dirty="0">
                <a:solidFill>
                  <a:schemeClr val="tx1"/>
                </a:solidFill>
                <a:latin typeface="Times New Roman" panose="02020603050405020304" pitchFamily="18" charset="0"/>
                <a:ea typeface="楷体" panose="02010609060101010101" pitchFamily="49" charset="-122"/>
                <a:sym typeface="+mn-ea"/>
              </a:rPr>
              <a:t>1</a:t>
            </a:r>
            <a:r>
              <a:rPr lang="zh-CN" altLang="en-US" sz="2400" dirty="0">
                <a:solidFill>
                  <a:schemeClr val="tx1"/>
                </a:solidFill>
                <a:latin typeface="Times New Roman" panose="02020603050405020304" pitchFamily="18" charset="0"/>
                <a:ea typeface="楷体" panose="02010609060101010101" pitchFamily="49" charset="-122"/>
                <a:sym typeface="+mn-ea"/>
              </a:rPr>
              <a:t>：</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aphicFrame>
        <p:nvGraphicFramePr>
          <p:cNvPr id="16" name="对象 15">
            <a:extLst>
              <a:ext uri="{FF2B5EF4-FFF2-40B4-BE49-F238E27FC236}">
                <a16:creationId xmlns:a16="http://schemas.microsoft.com/office/drawing/2014/main" id="{61E944AA-2544-F29A-D74F-D2834C4988DA}"/>
              </a:ext>
            </a:extLst>
          </p:cNvPr>
          <p:cNvGraphicFramePr>
            <a:graphicFrameLocks noChangeAspect="1"/>
          </p:cNvGraphicFramePr>
          <p:nvPr>
            <p:extLst>
              <p:ext uri="{D42A27DB-BD31-4B8C-83A1-F6EECF244321}">
                <p14:modId xmlns:p14="http://schemas.microsoft.com/office/powerpoint/2010/main" val="243033552"/>
              </p:ext>
            </p:extLst>
          </p:nvPr>
        </p:nvGraphicFramePr>
        <p:xfrm>
          <a:off x="4638264" y="5302785"/>
          <a:ext cx="2188462" cy="1367789"/>
        </p:xfrm>
        <a:graphic>
          <a:graphicData uri="http://schemas.openxmlformats.org/presentationml/2006/ole">
            <mc:AlternateContent xmlns:mc="http://schemas.openxmlformats.org/markup-compatibility/2006">
              <mc:Choice xmlns:v="urn:schemas-microsoft-com:vml" Requires="v">
                <p:oleObj name="Equation" r:id="rId5" imgW="1015920" imgH="634680" progId="Equation.DSMT4">
                  <p:embed/>
                </p:oleObj>
              </mc:Choice>
              <mc:Fallback>
                <p:oleObj name="Equation" r:id="rId5" imgW="1015920" imgH="634680" progId="Equation.DSMT4">
                  <p:embed/>
                  <p:pic>
                    <p:nvPicPr>
                      <p:cNvPr id="16" name="对象 15">
                        <a:extLst>
                          <a:ext uri="{FF2B5EF4-FFF2-40B4-BE49-F238E27FC236}">
                            <a16:creationId xmlns:a16="http://schemas.microsoft.com/office/drawing/2014/main" id="{61E944AA-2544-F29A-D74F-D2834C4988DA}"/>
                          </a:ext>
                        </a:extLst>
                      </p:cNvPr>
                      <p:cNvPicPr/>
                      <p:nvPr/>
                    </p:nvPicPr>
                    <p:blipFill>
                      <a:blip r:embed="rId6"/>
                      <a:stretch>
                        <a:fillRect/>
                      </a:stretch>
                    </p:blipFill>
                    <p:spPr>
                      <a:xfrm>
                        <a:off x="4638264" y="5302785"/>
                        <a:ext cx="2188462" cy="1367789"/>
                      </a:xfrm>
                      <a:prstGeom prst="rect">
                        <a:avLst/>
                      </a:prstGeom>
                    </p:spPr>
                  </p:pic>
                </p:oleObj>
              </mc:Fallback>
            </mc:AlternateContent>
          </a:graphicData>
        </a:graphic>
      </p:graphicFrame>
    </p:spTree>
    <p:extLst>
      <p:ext uri="{BB962C8B-B14F-4D97-AF65-F5344CB8AC3E}">
        <p14:creationId xmlns:p14="http://schemas.microsoft.com/office/powerpoint/2010/main" val="3212455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5499012" y="254000"/>
            <a:ext cx="6692987"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04</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205245" y="663450"/>
            <a:ext cx="11781509" cy="5604920"/>
            <a:chOff x="4809" y="4320"/>
            <a:chExt cx="8528" cy="13429"/>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4790"/>
              <a:ext cx="8302" cy="12959"/>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92500" lnSpcReduction="20000"/>
            </a:bodyPr>
            <a:lstStyle/>
            <a:p>
              <a:pPr algn="just">
                <a:lnSpc>
                  <a:spcPct val="170000"/>
                </a:lnSpc>
                <a:spcBef>
                  <a:spcPts val="0"/>
                </a:spcBef>
                <a:spcAft>
                  <a:spcPts val="0"/>
                </a:spcAft>
              </a:pPr>
              <a:r>
                <a:rPr lang="en-US" altLang="zh-CN" sz="2400" b="1" dirty="0">
                  <a:solidFill>
                    <a:schemeClr val="tx1"/>
                  </a:solidFill>
                  <a:latin typeface="Times New Roman" panose="02020603050405020304" pitchFamily="18" charset="0"/>
                  <a:ea typeface="楷体" panose="02010609060101010101" pitchFamily="49" charset="-122"/>
                  <a:sym typeface="+mn-ea"/>
                </a:rPr>
                <a:t>4.</a:t>
              </a:r>
              <a:r>
                <a:rPr lang="zh-CN" altLang="en-US" sz="2400" b="1" dirty="0">
                  <a:solidFill>
                    <a:schemeClr val="tx1"/>
                  </a:solidFill>
                  <a:latin typeface="Times New Roman" panose="02020603050405020304" pitchFamily="18" charset="0"/>
                  <a:ea typeface="楷体" panose="02010609060101010101" pitchFamily="49" charset="-122"/>
                  <a:sym typeface="+mn-ea"/>
                </a:rPr>
                <a:t>过拟合问题的处理：</a:t>
              </a:r>
              <a:endParaRPr lang="en-US" altLang="zh-CN" sz="2400" b="1"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zh-CN" altLang="en-US" sz="2400" b="1" dirty="0">
                  <a:solidFill>
                    <a:schemeClr val="tx1"/>
                  </a:solidFill>
                  <a:latin typeface="Times New Roman" panose="02020603050405020304" pitchFamily="18" charset="0"/>
                  <a:ea typeface="楷体" panose="02010609060101010101" pitchFamily="49" charset="-122"/>
                  <a:sym typeface="+mn-ea"/>
                </a:rPr>
                <a:t>由于样本仅</a:t>
              </a:r>
              <a:r>
                <a:rPr lang="en-US" altLang="zh-CN" sz="2400" b="1" dirty="0">
                  <a:solidFill>
                    <a:schemeClr val="tx1"/>
                  </a:solidFill>
                  <a:latin typeface="Times New Roman" panose="02020603050405020304" pitchFamily="18" charset="0"/>
                  <a:ea typeface="楷体" panose="02010609060101010101" pitchFamily="49" charset="-122"/>
                  <a:sym typeface="+mn-ea"/>
                </a:rPr>
                <a:t>1474</a:t>
              </a:r>
              <a:r>
                <a:rPr lang="zh-CN" altLang="en-US" sz="2400" b="1" dirty="0">
                  <a:solidFill>
                    <a:schemeClr val="tx1"/>
                  </a:solidFill>
                  <a:latin typeface="Times New Roman" panose="02020603050405020304" pitchFamily="18" charset="0"/>
                  <a:ea typeface="楷体" panose="02010609060101010101" pitchFamily="49" charset="-122"/>
                  <a:sym typeface="+mn-ea"/>
                </a:rPr>
                <a:t>张（属于小样本场景），</a:t>
              </a:r>
              <a:r>
                <a:rPr lang="zh-CN" altLang="en-US" sz="2400" dirty="0">
                  <a:solidFill>
                    <a:schemeClr val="tx1"/>
                  </a:solidFill>
                  <a:latin typeface="Times New Roman" panose="02020603050405020304" pitchFamily="18" charset="0"/>
                  <a:ea typeface="楷体" panose="02010609060101010101" pitchFamily="49" charset="-122"/>
                  <a:sym typeface="+mn-ea"/>
                </a:rPr>
                <a:t>容易出现</a:t>
              </a:r>
              <a:r>
                <a:rPr lang="zh-CN" altLang="en-US" sz="2400" b="1" dirty="0">
                  <a:solidFill>
                    <a:schemeClr val="tx1"/>
                  </a:solidFill>
                  <a:latin typeface="Times New Roman" panose="02020603050405020304" pitchFamily="18" charset="0"/>
                  <a:ea typeface="楷体" panose="02010609060101010101" pitchFamily="49" charset="-122"/>
                  <a:sym typeface="+mn-ea"/>
                </a:rPr>
                <a:t>“过拟合”</a:t>
              </a:r>
              <a:r>
                <a:rPr lang="zh-CN" altLang="en-US" sz="2400" dirty="0">
                  <a:solidFill>
                    <a:schemeClr val="tx1"/>
                  </a:solidFill>
                  <a:latin typeface="Times New Roman" panose="02020603050405020304" pitchFamily="18" charset="0"/>
                  <a:ea typeface="楷体" panose="02010609060101010101" pitchFamily="49" charset="-122"/>
                  <a:sym typeface="+mn-ea"/>
                </a:rPr>
                <a:t>问题</a:t>
              </a:r>
              <a:r>
                <a:rPr lang="en-US" altLang="zh-CN" sz="2400" dirty="0">
                  <a:solidFill>
                    <a:schemeClr val="tx1"/>
                  </a:solidFill>
                  <a:latin typeface="Times New Roman" panose="02020603050405020304" pitchFamily="18" charset="0"/>
                  <a:ea typeface="楷体" panose="02010609060101010101" pitchFamily="49" charset="-122"/>
                  <a:sym typeface="+mn-ea"/>
                </a:rPr>
                <a:t>——</a:t>
              </a:r>
              <a:r>
                <a:rPr lang="zh-CN" altLang="en-US" sz="2400" dirty="0">
                  <a:solidFill>
                    <a:schemeClr val="tx1"/>
                  </a:solidFill>
                  <a:latin typeface="Times New Roman" panose="02020603050405020304" pitchFamily="18" charset="0"/>
                  <a:ea typeface="楷体" panose="02010609060101010101" pitchFamily="49" charset="-122"/>
                  <a:sym typeface="+mn-ea"/>
                </a:rPr>
                <a:t>即训练时分类准确率很高，但面对实际场景中采集的新垃圾图像时分类出错，为此我们在分类头中加入两项优化措施：</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en-US" altLang="zh-CN" sz="2400" dirty="0">
                  <a:solidFill>
                    <a:schemeClr val="tx1"/>
                  </a:solidFill>
                  <a:latin typeface="Times New Roman" panose="02020603050405020304" pitchFamily="18" charset="0"/>
                  <a:ea typeface="楷体" panose="02010609060101010101" pitchFamily="49" charset="-122"/>
                  <a:sym typeface="+mn-ea"/>
                </a:rPr>
                <a:t>a.</a:t>
              </a:r>
              <a:r>
                <a:rPr lang="zh-CN" altLang="en-US" sz="2400" dirty="0">
                  <a:solidFill>
                    <a:schemeClr val="tx1"/>
                  </a:solidFill>
                  <a:latin typeface="Times New Roman" panose="02020603050405020304" pitchFamily="18" charset="0"/>
                  <a:ea typeface="楷体" panose="02010609060101010101" pitchFamily="49" charset="-122"/>
                  <a:sym typeface="+mn-ea"/>
                </a:rPr>
                <a:t>是</a:t>
              </a:r>
              <a:r>
                <a:rPr lang="en-US" altLang="zh-CN" sz="2400" b="1" dirty="0">
                  <a:solidFill>
                    <a:schemeClr val="tx1"/>
                  </a:solidFill>
                  <a:latin typeface="Times New Roman" panose="02020603050405020304" pitchFamily="18" charset="0"/>
                  <a:ea typeface="楷体" panose="02010609060101010101" pitchFamily="49" charset="-122"/>
                  <a:sym typeface="+mn-ea"/>
                </a:rPr>
                <a:t>Dropout</a:t>
              </a:r>
              <a:r>
                <a:rPr lang="zh-CN" altLang="en-US" sz="2400" b="1" dirty="0">
                  <a:solidFill>
                    <a:schemeClr val="tx1"/>
                  </a:solidFill>
                  <a:latin typeface="Times New Roman" panose="02020603050405020304" pitchFamily="18" charset="0"/>
                  <a:ea typeface="楷体" panose="02010609060101010101" pitchFamily="49" charset="-122"/>
                  <a:sym typeface="+mn-ea"/>
                </a:rPr>
                <a:t>层</a:t>
              </a:r>
              <a:r>
                <a:rPr lang="zh-CN" altLang="en-US" sz="2400" dirty="0">
                  <a:solidFill>
                    <a:schemeClr val="tx1"/>
                  </a:solidFill>
                  <a:latin typeface="Times New Roman" panose="02020603050405020304" pitchFamily="18" charset="0"/>
                  <a:ea typeface="楷体" panose="02010609060101010101" pitchFamily="49" charset="-122"/>
                  <a:sym typeface="+mn-ea"/>
                </a:rPr>
                <a:t>（设置丢弃概率</a:t>
              </a:r>
              <a:r>
                <a:rPr lang="en-US" altLang="zh-CN" sz="2400" dirty="0">
                  <a:solidFill>
                    <a:schemeClr val="tx1"/>
                  </a:solidFill>
                  <a:latin typeface="Times New Roman" panose="02020603050405020304" pitchFamily="18" charset="0"/>
                  <a:ea typeface="楷体" panose="02010609060101010101" pitchFamily="49" charset="-122"/>
                  <a:sym typeface="+mn-ea"/>
                </a:rPr>
                <a:t>p= 0.5</a:t>
              </a:r>
              <a:r>
                <a:rPr lang="zh-CN" altLang="en-US" sz="2400" dirty="0">
                  <a:solidFill>
                    <a:schemeClr val="tx1"/>
                  </a:solidFill>
                  <a:latin typeface="Times New Roman" panose="02020603050405020304" pitchFamily="18" charset="0"/>
                  <a:ea typeface="楷体" panose="02010609060101010101" pitchFamily="49" charset="-122"/>
                  <a:sym typeface="+mn-ea"/>
                </a:rPr>
                <a:t>），训练过程中</a:t>
              </a:r>
              <a:r>
                <a:rPr lang="zh-CN" altLang="en-US" sz="2400" b="1" dirty="0">
                  <a:solidFill>
                    <a:schemeClr val="tx1"/>
                  </a:solidFill>
                  <a:latin typeface="Times New Roman" panose="02020603050405020304" pitchFamily="18" charset="0"/>
                  <a:ea typeface="楷体" panose="02010609060101010101" pitchFamily="49" charset="-122"/>
                  <a:sym typeface="+mn-ea"/>
                </a:rPr>
                <a:t>随机丢弃</a:t>
              </a:r>
              <a:r>
                <a:rPr lang="en-US" altLang="zh-CN" sz="2400" b="1" dirty="0">
                  <a:solidFill>
                    <a:schemeClr val="tx1"/>
                  </a:solidFill>
                  <a:latin typeface="Times New Roman" panose="02020603050405020304" pitchFamily="18" charset="0"/>
                  <a:ea typeface="楷体" panose="02010609060101010101" pitchFamily="49" charset="-122"/>
                  <a:sym typeface="+mn-ea"/>
                </a:rPr>
                <a:t>50%</a:t>
              </a:r>
              <a:r>
                <a:rPr lang="zh-CN" altLang="en-US" sz="2400" b="1" dirty="0">
                  <a:solidFill>
                    <a:schemeClr val="tx1"/>
                  </a:solidFill>
                  <a:latin typeface="Times New Roman" panose="02020603050405020304" pitchFamily="18" charset="0"/>
                  <a:ea typeface="楷体" panose="02010609060101010101" pitchFamily="49" charset="-122"/>
                  <a:sym typeface="+mn-ea"/>
                </a:rPr>
                <a:t>的特征向量元素</a:t>
              </a:r>
              <a:r>
                <a:rPr lang="zh-CN" altLang="en-US" sz="2400" dirty="0">
                  <a:solidFill>
                    <a:schemeClr val="tx1"/>
                  </a:solidFill>
                  <a:latin typeface="Times New Roman" panose="02020603050405020304" pitchFamily="18" charset="0"/>
                  <a:ea typeface="楷体" panose="02010609060101010101" pitchFamily="49" charset="-122"/>
                  <a:sym typeface="+mn-ea"/>
                </a:rPr>
                <a:t>，避免模型过度依赖某几个单一特征（比如仅靠“白色”特征就判断为纸张类垃圾）；从训练结果看，验证集正确概率不会达到</a:t>
              </a:r>
              <a:r>
                <a:rPr lang="en-US" altLang="zh-CN" sz="2400" dirty="0">
                  <a:solidFill>
                    <a:schemeClr val="tx1"/>
                  </a:solidFill>
                  <a:latin typeface="Times New Roman" panose="02020603050405020304" pitchFamily="18" charset="0"/>
                  <a:ea typeface="楷体" panose="02010609060101010101" pitchFamily="49" charset="-122"/>
                  <a:sym typeface="+mn-ea"/>
                </a:rPr>
                <a:t>100%</a:t>
              </a:r>
              <a:r>
                <a:rPr lang="zh-CN" altLang="en-US" sz="2400" dirty="0">
                  <a:solidFill>
                    <a:schemeClr val="tx1"/>
                  </a:solidFill>
                  <a:latin typeface="Times New Roman" panose="02020603050405020304" pitchFamily="18" charset="0"/>
                  <a:ea typeface="楷体" panose="02010609060101010101" pitchFamily="49" charset="-122"/>
                  <a:sym typeface="+mn-ea"/>
                </a:rPr>
                <a:t>，以此避免过拟合。</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en-US" altLang="zh-CN" sz="2400" dirty="0">
                  <a:solidFill>
                    <a:schemeClr val="tx1"/>
                  </a:solidFill>
                  <a:latin typeface="Times New Roman" panose="02020603050405020304" pitchFamily="18" charset="0"/>
                  <a:ea typeface="楷体" panose="02010609060101010101" pitchFamily="49" charset="-122"/>
                  <a:sym typeface="+mn-ea"/>
                </a:rPr>
                <a:t>b.</a:t>
              </a:r>
              <a:r>
                <a:rPr lang="zh-CN" altLang="en-US" sz="2400" dirty="0">
                  <a:solidFill>
                    <a:schemeClr val="tx1"/>
                  </a:solidFill>
                  <a:latin typeface="Times New Roman" panose="02020603050405020304" pitchFamily="18" charset="0"/>
                  <a:ea typeface="楷体" panose="02010609060101010101" pitchFamily="49" charset="-122"/>
                  <a:sym typeface="+mn-ea"/>
                </a:rPr>
                <a:t>是</a:t>
              </a:r>
              <a:r>
                <a:rPr lang="en-US" altLang="zh-CN" sz="2400" b="1" dirty="0">
                  <a:solidFill>
                    <a:schemeClr val="tx1"/>
                  </a:solidFill>
                  <a:latin typeface="Times New Roman" panose="02020603050405020304" pitchFamily="18" charset="0"/>
                  <a:ea typeface="楷体" panose="02010609060101010101" pitchFamily="49" charset="-122"/>
                  <a:sym typeface="+mn-ea"/>
                </a:rPr>
                <a:t>L2</a:t>
              </a:r>
              <a:r>
                <a:rPr lang="zh-CN" altLang="en-US" sz="2400" b="1" dirty="0">
                  <a:solidFill>
                    <a:schemeClr val="tx1"/>
                  </a:solidFill>
                  <a:latin typeface="Times New Roman" panose="02020603050405020304" pitchFamily="18" charset="0"/>
                  <a:ea typeface="楷体" panose="02010609060101010101" pitchFamily="49" charset="-122"/>
                  <a:sym typeface="+mn-ea"/>
                </a:rPr>
                <a:t>正则化</a:t>
              </a:r>
              <a:r>
                <a:rPr lang="zh-CN" altLang="en-US" sz="2400" dirty="0">
                  <a:solidFill>
                    <a:schemeClr val="tx1"/>
                  </a:solidFill>
                  <a:latin typeface="Times New Roman" panose="02020603050405020304" pitchFamily="18" charset="0"/>
                  <a:ea typeface="楷体" panose="02010609060101010101" pitchFamily="49" charset="-122"/>
                  <a:sym typeface="+mn-ea"/>
                </a:rPr>
                <a:t>（设置正则系数</a:t>
              </a:r>
              <a:r>
                <a:rPr lang="en-US" altLang="zh-CN" sz="2400" dirty="0">
                  <a:solidFill>
                    <a:schemeClr val="tx1"/>
                  </a:solidFill>
                  <a:latin typeface="Times New Roman" panose="02020603050405020304" pitchFamily="18" charset="0"/>
                  <a:ea typeface="楷体" panose="02010609060101010101" pitchFamily="49" charset="-122"/>
                  <a:sym typeface="+mn-ea"/>
                </a:rPr>
                <a:t>λ= 0.01</a:t>
              </a:r>
              <a:r>
                <a:rPr lang="zh-CN" altLang="en-US" sz="2400" dirty="0">
                  <a:solidFill>
                    <a:schemeClr val="tx1"/>
                  </a:solidFill>
                  <a:latin typeface="Times New Roman" panose="02020603050405020304" pitchFamily="18" charset="0"/>
                  <a:ea typeface="楷体" panose="02010609060101010101" pitchFamily="49" charset="-122"/>
                  <a:sym typeface="+mn-ea"/>
                </a:rPr>
                <a:t>），将</a:t>
              </a:r>
              <a:r>
                <a:rPr lang="zh-CN" altLang="en-US" sz="2400" b="1" dirty="0">
                  <a:solidFill>
                    <a:schemeClr val="tx1"/>
                  </a:solidFill>
                  <a:latin typeface="Times New Roman" panose="02020603050405020304" pitchFamily="18" charset="0"/>
                  <a:ea typeface="楷体" panose="02010609060101010101" pitchFamily="49" charset="-122"/>
                  <a:sym typeface="+mn-ea"/>
                </a:rPr>
                <a:t>正则项加入总损失函数</a:t>
              </a:r>
              <a:r>
                <a:rPr lang="zh-CN" altLang="en-US" sz="2400" dirty="0">
                  <a:solidFill>
                    <a:schemeClr val="tx1"/>
                  </a:solidFill>
                  <a:latin typeface="Times New Roman" panose="02020603050405020304" pitchFamily="18" charset="0"/>
                  <a:ea typeface="楷体" panose="02010609060101010101" pitchFamily="49" charset="-122"/>
                  <a:sym typeface="+mn-ea"/>
                </a:rPr>
                <a:t>，该操作能约束权重的数值大小，防止模型对个别垃圾样本的特征过度敏感，最终提升模型对实际场景中各类垃圾的分类泛化能力。</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1083079" y="79548"/>
            <a:ext cx="4497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楷体" panose="02010609060101010101" pitchFamily="49" charset="-122"/>
                <a:ea typeface="楷体" panose="02010609060101010101" pitchFamily="49" charset="-122"/>
              </a:rPr>
              <a:t>模型训练与运用的基本原理</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48AAB2BF-5A48-68E1-F020-710DEB4A1677}"/>
              </a:ext>
            </a:extLst>
          </p:cNvPr>
          <p:cNvSpPr/>
          <p:nvPr/>
        </p:nvSpPr>
        <p:spPr>
          <a:xfrm>
            <a:off x="481507" y="3715952"/>
            <a:ext cx="5813368" cy="2817116"/>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7E6FCDB-58AF-BA4B-D730-38A715EA2D2D}"/>
              </a:ext>
            </a:extLst>
          </p:cNvPr>
          <p:cNvSpPr/>
          <p:nvPr/>
        </p:nvSpPr>
        <p:spPr>
          <a:xfrm>
            <a:off x="589139" y="934518"/>
            <a:ext cx="11755260" cy="1447554"/>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74609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5499012" y="254000"/>
            <a:ext cx="6692987"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05</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205245" y="663450"/>
            <a:ext cx="11781509" cy="5604920"/>
            <a:chOff x="4809" y="4320"/>
            <a:chExt cx="8528" cy="13429"/>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4790"/>
              <a:ext cx="8302" cy="12959"/>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lnSpcReduction="10000"/>
            </a:bodyPr>
            <a:lstStyle/>
            <a:p>
              <a:pPr algn="just">
                <a:lnSpc>
                  <a:spcPct val="170000"/>
                </a:lnSpc>
                <a:spcBef>
                  <a:spcPts val="0"/>
                </a:spcBef>
                <a:spcAft>
                  <a:spcPts val="0"/>
                </a:spcAft>
              </a:pPr>
              <a:r>
                <a:rPr lang="en-US" altLang="zh-CN" sz="2400" dirty="0">
                  <a:solidFill>
                    <a:schemeClr val="tx1"/>
                  </a:solidFill>
                  <a:latin typeface="Times New Roman" panose="02020603050405020304" pitchFamily="18" charset="0"/>
                  <a:ea typeface="楷体" panose="02010609060101010101" pitchFamily="49" charset="-122"/>
                  <a:sym typeface="+mn-ea"/>
                </a:rPr>
                <a:t>1.</a:t>
              </a:r>
              <a:r>
                <a:rPr lang="zh-CN" altLang="en-US" sz="2400" dirty="0">
                  <a:solidFill>
                    <a:schemeClr val="tx1"/>
                  </a:solidFill>
                  <a:latin typeface="Times New Roman" panose="02020603050405020304" pitchFamily="18" charset="0"/>
                  <a:ea typeface="楷体" panose="02010609060101010101" pitchFamily="49" charset="-122"/>
                  <a:sym typeface="+mn-ea"/>
                </a:rPr>
                <a:t>模型训练完成后，需要迁移到</a:t>
              </a:r>
              <a:r>
                <a:rPr lang="en-US" altLang="zh-CN" sz="2400" dirty="0">
                  <a:solidFill>
                    <a:schemeClr val="tx1"/>
                  </a:solidFill>
                  <a:latin typeface="Times New Roman" panose="02020603050405020304" pitchFamily="18" charset="0"/>
                  <a:ea typeface="楷体" panose="02010609060101010101" pitchFamily="49" charset="-122"/>
                  <a:sym typeface="+mn-ea"/>
                </a:rPr>
                <a:t>Jetson Nano B01</a:t>
              </a:r>
              <a:r>
                <a:rPr lang="zh-CN" altLang="en-US" sz="2400" dirty="0">
                  <a:solidFill>
                    <a:schemeClr val="tx1"/>
                  </a:solidFill>
                  <a:latin typeface="Times New Roman" panose="02020603050405020304" pitchFamily="18" charset="0"/>
                  <a:ea typeface="楷体" panose="02010609060101010101" pitchFamily="49" charset="-122"/>
                  <a:sym typeface="+mn-ea"/>
                </a:rPr>
                <a:t>开发板进行实时推理。</a:t>
              </a:r>
              <a:r>
                <a:rPr lang="en-US" altLang="zh-CN" sz="2400" dirty="0">
                  <a:solidFill>
                    <a:schemeClr val="tx1"/>
                  </a:solidFill>
                  <a:latin typeface="Times New Roman" panose="02020603050405020304" pitchFamily="18" charset="0"/>
                  <a:ea typeface="楷体" panose="02010609060101010101" pitchFamily="49" charset="-122"/>
                  <a:sym typeface="+mn-ea"/>
                </a:rPr>
                <a:t>Jetson Nano B01</a:t>
              </a:r>
              <a:r>
                <a:rPr lang="zh-CN" altLang="en-US" sz="2400" dirty="0">
                  <a:solidFill>
                    <a:schemeClr val="tx1"/>
                  </a:solidFill>
                  <a:latin typeface="Times New Roman" panose="02020603050405020304" pitchFamily="18" charset="0"/>
                  <a:ea typeface="楷体" panose="02010609060101010101" pitchFamily="49" charset="-122"/>
                  <a:sym typeface="+mn-ea"/>
                </a:rPr>
                <a:t>搭载</a:t>
              </a:r>
              <a:r>
                <a:rPr lang="en-US" altLang="zh-CN" sz="2400" dirty="0">
                  <a:solidFill>
                    <a:schemeClr val="tx1"/>
                  </a:solidFill>
                  <a:latin typeface="Times New Roman" panose="02020603050405020304" pitchFamily="18" charset="0"/>
                  <a:ea typeface="楷体" panose="02010609060101010101" pitchFamily="49" charset="-122"/>
                  <a:sym typeface="+mn-ea"/>
                </a:rPr>
                <a:t>128</a:t>
              </a:r>
              <a:r>
                <a:rPr lang="zh-CN" altLang="en-US" sz="2400" dirty="0">
                  <a:solidFill>
                    <a:schemeClr val="tx1"/>
                  </a:solidFill>
                  <a:latin typeface="Times New Roman" panose="02020603050405020304" pitchFamily="18" charset="0"/>
                  <a:ea typeface="楷体" panose="02010609060101010101" pitchFamily="49" charset="-122"/>
                  <a:sym typeface="+mn-ea"/>
                </a:rPr>
                <a:t>核</a:t>
              </a:r>
              <a:r>
                <a:rPr lang="en-US" altLang="zh-CN" sz="2400" dirty="0">
                  <a:solidFill>
                    <a:schemeClr val="tx1"/>
                  </a:solidFill>
                  <a:latin typeface="Times New Roman" panose="02020603050405020304" pitchFamily="18" charset="0"/>
                  <a:ea typeface="楷体" panose="02010609060101010101" pitchFamily="49" charset="-122"/>
                  <a:sym typeface="+mn-ea"/>
                </a:rPr>
                <a:t>Maxwell GPU</a:t>
              </a:r>
              <a:r>
                <a:rPr lang="zh-CN" altLang="en-US" sz="2400" dirty="0">
                  <a:solidFill>
                    <a:schemeClr val="tx1"/>
                  </a:solidFill>
                  <a:latin typeface="Times New Roman" panose="02020603050405020304" pitchFamily="18" charset="0"/>
                  <a:ea typeface="楷体" panose="02010609060101010101" pitchFamily="49" charset="-122"/>
                  <a:sym typeface="+mn-ea"/>
                </a:rPr>
                <a:t>，支持</a:t>
              </a:r>
              <a:r>
                <a:rPr lang="en-US" altLang="zh-CN" sz="2400" dirty="0">
                  <a:solidFill>
                    <a:schemeClr val="tx1"/>
                  </a:solidFill>
                  <a:latin typeface="Times New Roman" panose="02020603050405020304" pitchFamily="18" charset="0"/>
                  <a:ea typeface="楷体" panose="02010609060101010101" pitchFamily="49" charset="-122"/>
                  <a:sym typeface="+mn-ea"/>
                </a:rPr>
                <a:t>CUDA</a:t>
              </a:r>
              <a:r>
                <a:rPr lang="zh-CN" altLang="en-US" sz="2400" dirty="0">
                  <a:solidFill>
                    <a:schemeClr val="tx1"/>
                  </a:solidFill>
                  <a:latin typeface="Times New Roman" panose="02020603050405020304" pitchFamily="18" charset="0"/>
                  <a:ea typeface="楷体" panose="02010609060101010101" pitchFamily="49" charset="-122"/>
                  <a:sym typeface="+mn-ea"/>
                </a:rPr>
                <a:t>加速。先需要配置</a:t>
              </a:r>
              <a:r>
                <a:rPr lang="en-US" altLang="zh-CN" sz="2400" dirty="0">
                  <a:solidFill>
                    <a:schemeClr val="tx1"/>
                  </a:solidFill>
                  <a:latin typeface="Times New Roman" panose="02020603050405020304" pitchFamily="18" charset="0"/>
                  <a:ea typeface="楷体" panose="02010609060101010101" pitchFamily="49" charset="-122"/>
                  <a:sym typeface="+mn-ea"/>
                </a:rPr>
                <a:t>Jetson Nano</a:t>
              </a:r>
              <a:r>
                <a:rPr lang="zh-CN" altLang="en-US" sz="2400" dirty="0">
                  <a:solidFill>
                    <a:schemeClr val="tx1"/>
                  </a:solidFill>
                  <a:latin typeface="Times New Roman" panose="02020603050405020304" pitchFamily="18" charset="0"/>
                  <a:ea typeface="楷体" panose="02010609060101010101" pitchFamily="49" charset="-122"/>
                  <a:sym typeface="+mn-ea"/>
                </a:rPr>
                <a:t>的</a:t>
              </a:r>
              <a:r>
                <a:rPr lang="en-US" altLang="zh-CN" sz="2400" dirty="0">
                  <a:solidFill>
                    <a:schemeClr val="tx1"/>
                  </a:solidFill>
                  <a:latin typeface="Times New Roman" panose="02020603050405020304" pitchFamily="18" charset="0"/>
                  <a:ea typeface="楷体" panose="02010609060101010101" pitchFamily="49" charset="-122"/>
                  <a:sym typeface="+mn-ea"/>
                </a:rPr>
                <a:t>TensorFlow</a:t>
              </a:r>
              <a:r>
                <a:rPr lang="zh-CN" altLang="en-US" sz="2400" dirty="0">
                  <a:solidFill>
                    <a:schemeClr val="tx1"/>
                  </a:solidFill>
                  <a:latin typeface="Times New Roman" panose="02020603050405020304" pitchFamily="18" charset="0"/>
                  <a:ea typeface="楷体" panose="02010609060101010101" pitchFamily="49" charset="-122"/>
                  <a:sym typeface="+mn-ea"/>
                </a:rPr>
                <a:t>环境和</a:t>
              </a:r>
              <a:r>
                <a:rPr lang="en-US" altLang="zh-CN" sz="2400" b="1" dirty="0">
                  <a:solidFill>
                    <a:schemeClr val="tx1"/>
                  </a:solidFill>
                  <a:latin typeface="Times New Roman" panose="02020603050405020304" pitchFamily="18" charset="0"/>
                  <a:ea typeface="楷体" panose="02010609060101010101" pitchFamily="49" charset="-122"/>
                  <a:sym typeface="+mn-ea"/>
                </a:rPr>
                <a:t>GPU</a:t>
              </a:r>
              <a:r>
                <a:rPr lang="zh-CN" altLang="en-US" sz="2400" b="1" dirty="0">
                  <a:solidFill>
                    <a:schemeClr val="tx1"/>
                  </a:solidFill>
                  <a:latin typeface="Times New Roman" panose="02020603050405020304" pitchFamily="18" charset="0"/>
                  <a:ea typeface="楷体" panose="02010609060101010101" pitchFamily="49" charset="-122"/>
                  <a:sym typeface="+mn-ea"/>
                </a:rPr>
                <a:t>内存动态</a:t>
              </a:r>
              <a:r>
                <a:rPr lang="zh-CN" altLang="en-US" sz="2400" dirty="0">
                  <a:solidFill>
                    <a:schemeClr val="tx1"/>
                  </a:solidFill>
                  <a:latin typeface="Times New Roman" panose="02020603050405020304" pitchFamily="18" charset="0"/>
                  <a:ea typeface="楷体" panose="02010609060101010101" pitchFamily="49" charset="-122"/>
                  <a:sym typeface="+mn-ea"/>
                </a:rPr>
                <a:t>增长。默认情况下，</a:t>
              </a:r>
              <a:r>
                <a:rPr lang="en-US" altLang="zh-CN" sz="2400" dirty="0">
                  <a:solidFill>
                    <a:schemeClr val="tx1"/>
                  </a:solidFill>
                  <a:latin typeface="Times New Roman" panose="02020603050405020304" pitchFamily="18" charset="0"/>
                  <a:ea typeface="楷体" panose="02010609060101010101" pitchFamily="49" charset="-122"/>
                  <a:sym typeface="+mn-ea"/>
                </a:rPr>
                <a:t>TensorFlow</a:t>
              </a:r>
              <a:r>
                <a:rPr lang="zh-CN" altLang="en-US" sz="2400" dirty="0">
                  <a:solidFill>
                    <a:schemeClr val="tx1"/>
                  </a:solidFill>
                  <a:latin typeface="Times New Roman" panose="02020603050405020304" pitchFamily="18" charset="0"/>
                  <a:ea typeface="楷体" panose="02010609060101010101" pitchFamily="49" charset="-122"/>
                  <a:sym typeface="+mn-ea"/>
                </a:rPr>
                <a:t>会一次性申请</a:t>
              </a:r>
              <a:r>
                <a:rPr lang="en-US" altLang="zh-CN" sz="2400" dirty="0">
                  <a:solidFill>
                    <a:schemeClr val="tx1"/>
                  </a:solidFill>
                  <a:latin typeface="Times New Roman" panose="02020603050405020304" pitchFamily="18" charset="0"/>
                  <a:ea typeface="楷体" panose="02010609060101010101" pitchFamily="49" charset="-122"/>
                  <a:sym typeface="+mn-ea"/>
                </a:rPr>
                <a:t>GPU</a:t>
              </a:r>
              <a:r>
                <a:rPr lang="zh-CN" altLang="en-US" sz="2400" dirty="0">
                  <a:solidFill>
                    <a:schemeClr val="tx1"/>
                  </a:solidFill>
                  <a:latin typeface="Times New Roman" panose="02020603050405020304" pitchFamily="18" charset="0"/>
                  <a:ea typeface="楷体" panose="02010609060101010101" pitchFamily="49" charset="-122"/>
                  <a:sym typeface="+mn-ea"/>
                </a:rPr>
                <a:t>的全部内存，可能导致内存溢出。</a:t>
              </a:r>
              <a:r>
                <a:rPr lang="zh-CN" altLang="en-US" sz="2400" b="1" dirty="0">
                  <a:solidFill>
                    <a:schemeClr val="tx1"/>
                  </a:solidFill>
                  <a:latin typeface="Times New Roman" panose="02020603050405020304" pitchFamily="18" charset="0"/>
                  <a:ea typeface="楷体" panose="02010609060101010101" pitchFamily="49" charset="-122"/>
                  <a:sym typeface="+mn-ea"/>
                </a:rPr>
                <a:t>通过以下配置允许</a:t>
              </a:r>
              <a:r>
                <a:rPr lang="en-US" altLang="zh-CN" sz="2400" b="1" dirty="0">
                  <a:solidFill>
                    <a:schemeClr val="tx1"/>
                  </a:solidFill>
                  <a:latin typeface="Times New Roman" panose="02020603050405020304" pitchFamily="18" charset="0"/>
                  <a:ea typeface="楷体" panose="02010609060101010101" pitchFamily="49" charset="-122"/>
                  <a:sym typeface="+mn-ea"/>
                </a:rPr>
                <a:t>GPU</a:t>
              </a:r>
              <a:r>
                <a:rPr lang="zh-CN" altLang="en-US" sz="2400" b="1" dirty="0">
                  <a:solidFill>
                    <a:schemeClr val="tx1"/>
                  </a:solidFill>
                  <a:latin typeface="Times New Roman" panose="02020603050405020304" pitchFamily="18" charset="0"/>
                  <a:ea typeface="楷体" panose="02010609060101010101" pitchFamily="49" charset="-122"/>
                  <a:sym typeface="+mn-ea"/>
                </a:rPr>
                <a:t>内存动态增长</a:t>
              </a:r>
              <a:r>
                <a:rPr lang="zh-CN" altLang="en-US" sz="2400" dirty="0">
                  <a:solidFill>
                    <a:schemeClr val="tx1"/>
                  </a:solidFill>
                  <a:latin typeface="Times New Roman" panose="02020603050405020304" pitchFamily="18" charset="0"/>
                  <a:ea typeface="楷体" panose="02010609060101010101" pitchFamily="49" charset="-122"/>
                  <a:sym typeface="+mn-ea"/>
                </a:rPr>
                <a:t>，只在需要时申请内存。</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en-US" altLang="zh-CN" sz="2400" dirty="0">
                  <a:solidFill>
                    <a:schemeClr val="tx1"/>
                  </a:solidFill>
                  <a:latin typeface="Times New Roman" panose="02020603050405020304" pitchFamily="18" charset="0"/>
                  <a:ea typeface="楷体" panose="02010609060101010101" pitchFamily="49" charset="-122"/>
                  <a:sym typeface="+mn-ea"/>
                </a:rPr>
                <a:t>2.</a:t>
              </a:r>
              <a:r>
                <a:rPr lang="zh-CN" altLang="en-US" sz="2400" dirty="0">
                  <a:solidFill>
                    <a:schemeClr val="tx1"/>
                  </a:solidFill>
                  <a:latin typeface="Times New Roman" panose="02020603050405020304" pitchFamily="18" charset="0"/>
                  <a:ea typeface="楷体" panose="02010609060101010101" pitchFamily="49" charset="-122"/>
                  <a:sym typeface="+mn-ea"/>
                </a:rPr>
                <a:t>在与模型预训练相同的</a:t>
              </a:r>
              <a:r>
                <a:rPr lang="zh-CN" altLang="en-US" sz="2400" b="1" dirty="0">
                  <a:solidFill>
                    <a:schemeClr val="tx1"/>
                  </a:solidFill>
                  <a:latin typeface="Times New Roman" panose="02020603050405020304" pitchFamily="18" charset="0"/>
                  <a:ea typeface="楷体" panose="02010609060101010101" pitchFamily="49" charset="-122"/>
                  <a:sym typeface="+mn-ea"/>
                </a:rPr>
                <a:t>图像预处理（处理至</a:t>
              </a:r>
              <a:r>
                <a:rPr lang="en-US" altLang="zh-CN" sz="2400" b="1" dirty="0">
                  <a:solidFill>
                    <a:schemeClr val="tx1"/>
                  </a:solidFill>
                  <a:latin typeface="Times New Roman" panose="02020603050405020304" pitchFamily="18" charset="0"/>
                  <a:ea typeface="楷体" panose="02010609060101010101" pitchFamily="49" charset="-122"/>
                  <a:sym typeface="+mn-ea"/>
                </a:rPr>
                <a:t>244*244</a:t>
              </a:r>
              <a:r>
                <a:rPr lang="zh-CN" altLang="en-US" sz="2400" b="1" dirty="0">
                  <a:solidFill>
                    <a:schemeClr val="tx1"/>
                  </a:solidFill>
                  <a:latin typeface="Times New Roman" panose="02020603050405020304" pitchFamily="18" charset="0"/>
                  <a:ea typeface="楷体" panose="02010609060101010101" pitchFamily="49" charset="-122"/>
                  <a:sym typeface="+mn-ea"/>
                </a:rPr>
                <a:t>）</a:t>
              </a:r>
              <a:r>
                <a:rPr lang="zh-CN" altLang="en-US" sz="2400" dirty="0">
                  <a:solidFill>
                    <a:schemeClr val="tx1"/>
                  </a:solidFill>
                  <a:latin typeface="Times New Roman" panose="02020603050405020304" pitchFamily="18" charset="0"/>
                  <a:ea typeface="楷体" panose="02010609060101010101" pitchFamily="49" charset="-122"/>
                  <a:sym typeface="+mn-ea"/>
                </a:rPr>
                <a:t>后，为确保比赛决策的稳定性，并应对</a:t>
              </a:r>
              <a:r>
                <a:rPr lang="zh-CN" altLang="en-US" sz="2400" b="1" dirty="0">
                  <a:solidFill>
                    <a:schemeClr val="tx1"/>
                  </a:solidFill>
                  <a:latin typeface="Times New Roman" panose="02020603050405020304" pitchFamily="18" charset="0"/>
                  <a:ea typeface="楷体" panose="02010609060101010101" pitchFamily="49" charset="-122"/>
                  <a:sym typeface="+mn-ea"/>
                </a:rPr>
                <a:t>垃圾移动</a:t>
              </a:r>
              <a:r>
                <a:rPr lang="zh-CN" altLang="en-US" sz="2400" dirty="0">
                  <a:solidFill>
                    <a:schemeClr val="tx1"/>
                  </a:solidFill>
                  <a:latin typeface="Times New Roman" panose="02020603050405020304" pitchFamily="18" charset="0"/>
                  <a:ea typeface="楷体" panose="02010609060101010101" pitchFamily="49" charset="-122"/>
                  <a:sym typeface="+mn-ea"/>
                </a:rPr>
                <a:t>等情况，只能牺牲处理时间，进行</a:t>
              </a:r>
              <a:r>
                <a:rPr lang="zh-CN" altLang="en-US" sz="2400" b="1" dirty="0">
                  <a:solidFill>
                    <a:schemeClr val="tx1"/>
                  </a:solidFill>
                  <a:latin typeface="Times New Roman" panose="02020603050405020304" pitchFamily="18" charset="0"/>
                  <a:ea typeface="楷体" panose="02010609060101010101" pitchFamily="49" charset="-122"/>
                  <a:sym typeface="+mn-ea"/>
                </a:rPr>
                <a:t>时间窗口投票</a:t>
              </a:r>
              <a:r>
                <a:rPr lang="zh-CN" altLang="en-US" sz="2400" dirty="0">
                  <a:solidFill>
                    <a:schemeClr val="tx1"/>
                  </a:solidFill>
                  <a:latin typeface="Times New Roman" panose="02020603050405020304" pitchFamily="18" charset="0"/>
                  <a:ea typeface="楷体" panose="02010609060101010101" pitchFamily="49" charset="-122"/>
                  <a:sym typeface="+mn-ea"/>
                </a:rPr>
                <a:t>，即系统维护一个大小为</a:t>
              </a:r>
              <a:r>
                <a:rPr lang="en-US" altLang="zh-CN" sz="2400" dirty="0">
                  <a:solidFill>
                    <a:schemeClr val="tx1"/>
                  </a:solidFill>
                  <a:latin typeface="Times New Roman" panose="02020603050405020304" pitchFamily="18" charset="0"/>
                  <a:ea typeface="楷体" panose="02010609060101010101" pitchFamily="49" charset="-122"/>
                  <a:sym typeface="+mn-ea"/>
                </a:rPr>
                <a:t>10</a:t>
              </a:r>
              <a:r>
                <a:rPr lang="zh-CN" altLang="en-US" sz="2400" dirty="0">
                  <a:solidFill>
                    <a:schemeClr val="tx1"/>
                  </a:solidFill>
                  <a:latin typeface="Times New Roman" panose="02020603050405020304" pitchFamily="18" charset="0"/>
                  <a:ea typeface="楷体" panose="02010609060101010101" pitchFamily="49" charset="-122"/>
                  <a:sym typeface="+mn-ea"/>
                </a:rPr>
                <a:t>的预测历史缓冲区。对于新收到的帧，计算该缓冲区内各类别的出现频次，</a:t>
              </a:r>
              <a:r>
                <a:rPr lang="zh-CN" altLang="en-US" sz="2400" b="1" dirty="0">
                  <a:solidFill>
                    <a:schemeClr val="tx1"/>
                  </a:solidFill>
                  <a:latin typeface="Times New Roman" panose="02020603050405020304" pitchFamily="18" charset="0"/>
                  <a:ea typeface="楷体" panose="02010609060101010101" pitchFamily="49" charset="-122"/>
                  <a:sym typeface="+mn-ea"/>
                </a:rPr>
                <a:t>选择频次最高的类别</a:t>
              </a:r>
              <a:r>
                <a:rPr lang="zh-CN" altLang="en-US" sz="2400" dirty="0">
                  <a:solidFill>
                    <a:schemeClr val="tx1"/>
                  </a:solidFill>
                  <a:latin typeface="Times New Roman" panose="02020603050405020304" pitchFamily="18" charset="0"/>
                  <a:ea typeface="楷体" panose="02010609060101010101" pitchFamily="49" charset="-122"/>
                  <a:sym typeface="+mn-ea"/>
                </a:rPr>
                <a:t>作为最终预测结果。</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1083079" y="79548"/>
            <a:ext cx="4497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b="0" i="0" dirty="0">
                <a:effectLst/>
                <a:latin typeface="Times New Roman" panose="02020603050405020304" pitchFamily="18" charset="0"/>
                <a:ea typeface="楷体" panose="02010609060101010101" pitchFamily="49" charset="-122"/>
                <a:cs typeface="Times New Roman" panose="02020603050405020304" pitchFamily="18" charset="0"/>
              </a:rPr>
              <a:t>Jetson Nano</a:t>
            </a:r>
            <a:r>
              <a:rPr lang="zh-CN" altLang="en-US" b="0" i="0" dirty="0">
                <a:effectLst/>
                <a:latin typeface="楷体" panose="02010609060101010101" pitchFamily="49" charset="-122"/>
                <a:ea typeface="楷体" panose="02010609060101010101" pitchFamily="49" charset="-122"/>
              </a:rPr>
              <a:t>部署与实时推理</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48AAB2BF-5A48-68E1-F020-710DEB4A1677}"/>
              </a:ext>
            </a:extLst>
          </p:cNvPr>
          <p:cNvSpPr/>
          <p:nvPr/>
        </p:nvSpPr>
        <p:spPr>
          <a:xfrm>
            <a:off x="481507" y="3715952"/>
            <a:ext cx="5813368" cy="2817116"/>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7E6FCDB-58AF-BA4B-D730-38A715EA2D2D}"/>
              </a:ext>
            </a:extLst>
          </p:cNvPr>
          <p:cNvSpPr/>
          <p:nvPr/>
        </p:nvSpPr>
        <p:spPr>
          <a:xfrm>
            <a:off x="589139" y="934518"/>
            <a:ext cx="11755260" cy="1447554"/>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07996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grpSp>
        <p:nvGrpSpPr>
          <p:cNvPr id="11" name="组合 10" descr="7b0a202020202274657874626f78223a2022220a7d0a"/>
          <p:cNvGrpSpPr/>
          <p:nvPr/>
        </p:nvGrpSpPr>
        <p:grpSpPr>
          <a:xfrm>
            <a:off x="481177" y="733887"/>
            <a:ext cx="10994390" cy="3453622"/>
            <a:chOff x="4778" y="4320"/>
            <a:chExt cx="8559" cy="4514"/>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endParaRPr>
            </a:p>
          </p:txBody>
        </p:sp>
        <p:sp>
          <p:nvSpPr>
            <p:cNvPr id="13" name="wps上下边框"/>
            <p:cNvSpPr/>
            <p:nvPr/>
          </p:nvSpPr>
          <p:spPr>
            <a:xfrm>
              <a:off x="4778" y="4397"/>
              <a:ext cx="8504" cy="4437"/>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a:bodyPr>
            <a:lstStyle/>
            <a:p>
              <a:pPr algn="just">
                <a:lnSpc>
                  <a:spcPct val="170000"/>
                </a:lnSpc>
                <a:spcBef>
                  <a:spcPts val="0"/>
                </a:spcBef>
                <a:spcAft>
                  <a:spcPts val="0"/>
                </a:spcAft>
              </a:pPr>
              <a:r>
                <a:rPr lang="zh-CN" altLang="en-US" sz="1780" dirty="0">
                  <a:solidFill>
                    <a:schemeClr val="tx1"/>
                  </a:solidFill>
                  <a:latin typeface="Times New Roman" panose="02020603050405020304" pitchFamily="18" charset="0"/>
                  <a:ea typeface="楷体" panose="02010609060101010101" pitchFamily="49" charset="-122"/>
                  <a:sym typeface="+mn-ea"/>
                </a:rPr>
                <a:t>针对生活垃圾分类的智能化需求及工创赛的具体要求，本项目设计并实现了一套基于</a:t>
              </a:r>
              <a:r>
                <a:rPr lang="zh-CN" altLang="en-US" sz="1780" b="1" dirty="0">
                  <a:solidFill>
                    <a:schemeClr val="tx1"/>
                  </a:solidFill>
                  <a:latin typeface="Times New Roman" panose="02020603050405020304" pitchFamily="18" charset="0"/>
                  <a:ea typeface="楷体" panose="02010609060101010101" pitchFamily="49" charset="-122"/>
                  <a:sym typeface="+mn-ea"/>
                </a:rPr>
                <a:t>深度学习的视觉垃圾分类系统</a:t>
              </a:r>
              <a:r>
                <a:rPr lang="zh-CN" altLang="en-US" sz="1780" dirty="0">
                  <a:solidFill>
                    <a:schemeClr val="tx1"/>
                  </a:solidFill>
                  <a:latin typeface="Times New Roman" panose="02020603050405020304" pitchFamily="18" charset="0"/>
                  <a:ea typeface="楷体" panose="02010609060101010101" pitchFamily="49" charset="-122"/>
                  <a:sym typeface="+mn-ea"/>
                </a:rPr>
                <a:t>。该系统采用的分布式架构，以</a:t>
              </a:r>
              <a:r>
                <a:rPr lang="en-US" altLang="zh-CN" sz="1780" b="1" dirty="0">
                  <a:solidFill>
                    <a:schemeClr val="tx1"/>
                  </a:solidFill>
                  <a:latin typeface="Times New Roman" panose="02020603050405020304" pitchFamily="18" charset="0"/>
                  <a:ea typeface="楷体" panose="02010609060101010101" pitchFamily="49" charset="-122"/>
                  <a:sym typeface="+mn-ea"/>
                </a:rPr>
                <a:t>MobileNetV2</a:t>
              </a:r>
              <a:r>
                <a:rPr lang="zh-CN" altLang="en-US" sz="1780" b="1" dirty="0">
                  <a:solidFill>
                    <a:schemeClr val="tx1"/>
                  </a:solidFill>
                  <a:latin typeface="Times New Roman" panose="02020603050405020304" pitchFamily="18" charset="0"/>
                  <a:ea typeface="楷体" panose="02010609060101010101" pitchFamily="49" charset="-122"/>
                  <a:sym typeface="+mn-ea"/>
                </a:rPr>
                <a:t>为核心算法</a:t>
              </a:r>
              <a:r>
                <a:rPr lang="zh-CN" altLang="en-US" sz="1780" dirty="0">
                  <a:solidFill>
                    <a:schemeClr val="tx1"/>
                  </a:solidFill>
                  <a:latin typeface="Times New Roman" panose="02020603050405020304" pitchFamily="18" charset="0"/>
                  <a:ea typeface="楷体" panose="02010609060101010101" pitchFamily="49" charset="-122"/>
                  <a:sym typeface="+mn-ea"/>
                </a:rPr>
                <a:t>，结合</a:t>
              </a:r>
              <a:r>
                <a:rPr lang="zh-CN" altLang="en-US" sz="1780" b="1" dirty="0">
                  <a:solidFill>
                    <a:schemeClr val="tx1"/>
                  </a:solidFill>
                  <a:latin typeface="Times New Roman" panose="02020603050405020304" pitchFamily="18" charset="0"/>
                  <a:ea typeface="楷体" panose="02010609060101010101" pitchFamily="49" charset="-122"/>
                  <a:sym typeface="+mn-ea"/>
                </a:rPr>
                <a:t>迁移学习</a:t>
              </a:r>
              <a:r>
                <a:rPr lang="zh-CN" altLang="en-US" sz="1780" dirty="0">
                  <a:solidFill>
                    <a:schemeClr val="tx1"/>
                  </a:solidFill>
                  <a:latin typeface="Times New Roman" panose="02020603050405020304" pitchFamily="18" charset="0"/>
                  <a:ea typeface="楷体" panose="02010609060101010101" pitchFamily="49" charset="-122"/>
                  <a:sym typeface="+mn-ea"/>
                </a:rPr>
                <a:t>技术，在</a:t>
              </a:r>
              <a:r>
                <a:rPr lang="en-US" altLang="zh-CN" sz="1780" b="1" dirty="0">
                  <a:solidFill>
                    <a:schemeClr val="tx1"/>
                  </a:solidFill>
                  <a:latin typeface="Times New Roman" panose="02020603050405020304" pitchFamily="18" charset="0"/>
                  <a:ea typeface="楷体" panose="02010609060101010101" pitchFamily="49" charset="-122"/>
                  <a:sym typeface="+mn-ea"/>
                </a:rPr>
                <a:t>NVIDIA Jetson Nano B01</a:t>
              </a:r>
              <a:r>
                <a:rPr lang="zh-CN" altLang="en-US" sz="1780" dirty="0">
                  <a:solidFill>
                    <a:schemeClr val="tx1"/>
                  </a:solidFill>
                  <a:latin typeface="Times New Roman" panose="02020603050405020304" pitchFamily="18" charset="0"/>
                  <a:ea typeface="楷体" panose="02010609060101010101" pitchFamily="49" charset="-122"/>
                  <a:sym typeface="+mn-ea"/>
                </a:rPr>
                <a:t>平台上实现了对</a:t>
              </a:r>
              <a:r>
                <a:rPr lang="zh-CN" altLang="en-US" sz="1780" b="1" dirty="0">
                  <a:solidFill>
                    <a:schemeClr val="tx1"/>
                  </a:solidFill>
                  <a:latin typeface="Times New Roman" panose="02020603050405020304" pitchFamily="18" charset="0"/>
                  <a:ea typeface="楷体" panose="02010609060101010101" pitchFamily="49" charset="-122"/>
                  <a:sym typeface="+mn-ea"/>
                </a:rPr>
                <a:t>可回收、厨余、有害及其他四类垃圾</a:t>
              </a:r>
              <a:r>
                <a:rPr lang="zh-CN" altLang="en-US" sz="1780" dirty="0">
                  <a:solidFill>
                    <a:schemeClr val="tx1"/>
                  </a:solidFill>
                  <a:latin typeface="Times New Roman" panose="02020603050405020304" pitchFamily="18" charset="0"/>
                  <a:ea typeface="楷体" panose="02010609060101010101" pitchFamily="49" charset="-122"/>
                  <a:sym typeface="+mn-ea"/>
                </a:rPr>
                <a:t>的高效识别。项目通过构建包含</a:t>
              </a:r>
              <a:r>
                <a:rPr lang="en-US" altLang="zh-CN" sz="1780" dirty="0">
                  <a:solidFill>
                    <a:schemeClr val="tx1"/>
                  </a:solidFill>
                  <a:latin typeface="Times New Roman" panose="02020603050405020304" pitchFamily="18" charset="0"/>
                  <a:ea typeface="楷体" panose="02010609060101010101" pitchFamily="49" charset="-122"/>
                  <a:sym typeface="+mn-ea"/>
                </a:rPr>
                <a:t>1474</a:t>
              </a:r>
              <a:r>
                <a:rPr lang="zh-CN" altLang="en-US" sz="1780" dirty="0">
                  <a:solidFill>
                    <a:schemeClr val="tx1"/>
                  </a:solidFill>
                  <a:latin typeface="Times New Roman" panose="02020603050405020304" pitchFamily="18" charset="0"/>
                  <a:ea typeface="楷体" panose="02010609060101010101" pitchFamily="49" charset="-122"/>
                  <a:sym typeface="+mn-ea"/>
                </a:rPr>
                <a:t>张样本的专用数据集，并采用一致性的图像预处理与数据增强策略，有效解决了小样本下的</a:t>
              </a:r>
              <a:r>
                <a:rPr lang="zh-CN" altLang="en-US" sz="1780" b="1" dirty="0">
                  <a:solidFill>
                    <a:schemeClr val="tx1"/>
                  </a:solidFill>
                  <a:latin typeface="Times New Roman" panose="02020603050405020304" pitchFamily="18" charset="0"/>
                  <a:ea typeface="楷体" panose="02010609060101010101" pitchFamily="49" charset="-122"/>
                  <a:sym typeface="+mn-ea"/>
                </a:rPr>
                <a:t>过拟合</a:t>
              </a:r>
              <a:r>
                <a:rPr lang="zh-CN" altLang="en-US" sz="1780" dirty="0">
                  <a:solidFill>
                    <a:schemeClr val="tx1"/>
                  </a:solidFill>
                  <a:latin typeface="Times New Roman" panose="02020603050405020304" pitchFamily="18" charset="0"/>
                  <a:ea typeface="楷体" panose="02010609060101010101" pitchFamily="49" charset="-122"/>
                  <a:sym typeface="+mn-ea"/>
                </a:rPr>
                <a:t>问题，</a:t>
              </a:r>
              <a:r>
                <a:rPr lang="zh-CN" altLang="en-US" sz="1780" b="1" dirty="0">
                  <a:solidFill>
                    <a:schemeClr val="tx1"/>
                  </a:solidFill>
                  <a:latin typeface="Times New Roman" panose="02020603050405020304" pitchFamily="18" charset="0"/>
                  <a:ea typeface="楷体" panose="02010609060101010101" pitchFamily="49" charset="-122"/>
                  <a:sym typeface="+mn-ea"/>
                </a:rPr>
                <a:t>验证集准确率达</a:t>
              </a:r>
              <a:r>
                <a:rPr lang="en-US" altLang="zh-CN" sz="1780" b="1" dirty="0">
                  <a:solidFill>
                    <a:schemeClr val="tx1"/>
                  </a:solidFill>
                  <a:latin typeface="Times New Roman" panose="02020603050405020304" pitchFamily="18" charset="0"/>
                  <a:ea typeface="楷体" panose="02010609060101010101" pitchFamily="49" charset="-122"/>
                  <a:sym typeface="+mn-ea"/>
                </a:rPr>
                <a:t>99.66%</a:t>
              </a:r>
              <a:r>
                <a:rPr lang="zh-CN" altLang="en-US" sz="1780" dirty="0">
                  <a:solidFill>
                    <a:schemeClr val="tx1"/>
                  </a:solidFill>
                  <a:latin typeface="Times New Roman" panose="02020603050405020304" pitchFamily="18" charset="0"/>
                  <a:ea typeface="楷体" panose="02010609060101010101" pitchFamily="49" charset="-122"/>
                  <a:sym typeface="+mn-ea"/>
                </a:rPr>
                <a:t>。在部署阶段，引入时间窗口投票机制，显著提升了连续识别的稳定性。最终测试表明，该系统具备每秒</a:t>
              </a:r>
              <a:r>
                <a:rPr lang="en-US" altLang="zh-CN" sz="1780" dirty="0">
                  <a:solidFill>
                    <a:schemeClr val="tx1"/>
                  </a:solidFill>
                  <a:latin typeface="Times New Roman" panose="02020603050405020304" pitchFamily="18" charset="0"/>
                  <a:ea typeface="楷体" panose="02010609060101010101" pitchFamily="49" charset="-122"/>
                  <a:sym typeface="+mn-ea"/>
                </a:rPr>
                <a:t>10</a:t>
              </a:r>
              <a:r>
                <a:rPr lang="zh-CN" altLang="en-US" sz="1780" dirty="0">
                  <a:solidFill>
                    <a:schemeClr val="tx1"/>
                  </a:solidFill>
                  <a:latin typeface="Times New Roman" panose="02020603050405020304" pitchFamily="18" charset="0"/>
                  <a:ea typeface="楷体" panose="02010609060101010101" pitchFamily="49" charset="-122"/>
                  <a:sym typeface="+mn-ea"/>
                </a:rPr>
                <a:t>帧的实时推理能力，</a:t>
              </a:r>
              <a:r>
                <a:rPr lang="zh-CN" altLang="en-US" sz="1780" b="1" dirty="0">
                  <a:solidFill>
                    <a:schemeClr val="tx1"/>
                  </a:solidFill>
                  <a:latin typeface="Times New Roman" panose="02020603050405020304" pitchFamily="18" charset="0"/>
                  <a:ea typeface="楷体" panose="02010609060101010101" pitchFamily="49" charset="-122"/>
                  <a:sym typeface="+mn-ea"/>
                </a:rPr>
                <a:t>在比赛决赛中面对未知样本展现出一定的泛化性能</a:t>
              </a:r>
              <a:r>
                <a:rPr lang="zh-CN" altLang="en-US" sz="1780" dirty="0">
                  <a:solidFill>
                    <a:schemeClr val="tx1"/>
                  </a:solidFill>
                  <a:latin typeface="Times New Roman" panose="02020603050405020304" pitchFamily="18" charset="0"/>
                  <a:ea typeface="楷体" panose="02010609060101010101" pitchFamily="49" charset="-122"/>
                  <a:sym typeface="+mn-ea"/>
                </a:rPr>
                <a:t>，最终获省级铜奖。</a:t>
              </a:r>
            </a:p>
          </p:txBody>
        </p:sp>
      </p:grpSp>
      <p:pic>
        <p:nvPicPr>
          <p:cNvPr id="18" name="图片 17">
            <a:extLst>
              <a:ext uri="{FF2B5EF4-FFF2-40B4-BE49-F238E27FC236}">
                <a16:creationId xmlns:a16="http://schemas.microsoft.com/office/drawing/2014/main" id="{C14AF507-AB2B-07D0-21E0-5A145A3A89C4}"/>
              </a:ext>
            </a:extLst>
          </p:cNvPr>
          <p:cNvPicPr>
            <a:picLocks noChangeAspect="1"/>
          </p:cNvPicPr>
          <p:nvPr/>
        </p:nvPicPr>
        <p:blipFill>
          <a:blip r:embed="rId2"/>
          <a:stretch>
            <a:fillRect/>
          </a:stretch>
        </p:blipFill>
        <p:spPr>
          <a:xfrm>
            <a:off x="799511" y="4311970"/>
            <a:ext cx="2473696" cy="2196036"/>
          </a:xfrm>
          <a:prstGeom prst="rect">
            <a:avLst/>
          </a:prstGeom>
        </p:spPr>
      </p:pic>
      <p:sp>
        <p:nvSpPr>
          <p:cNvPr id="20" name="矩形 19">
            <a:extLst>
              <a:ext uri="{FF2B5EF4-FFF2-40B4-BE49-F238E27FC236}">
                <a16:creationId xmlns:a16="http://schemas.microsoft.com/office/drawing/2014/main" id="{FFD1F2CA-2906-912D-7C3B-34F96695FE00}"/>
              </a:ext>
            </a:extLst>
          </p:cNvPr>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ea typeface="楷体" panose="02010609060101010101" pitchFamily="49" charset="-122"/>
            </a:endParaRPr>
          </a:p>
        </p:txBody>
      </p:sp>
      <p:sp>
        <p:nvSpPr>
          <p:cNvPr id="21" name="矩形 20">
            <a:extLst>
              <a:ext uri="{FF2B5EF4-FFF2-40B4-BE49-F238E27FC236}">
                <a16:creationId xmlns:a16="http://schemas.microsoft.com/office/drawing/2014/main" id="{882BE455-5F9D-1828-AC9C-06A110B69786}"/>
              </a:ext>
            </a:extLst>
          </p:cNvPr>
          <p:cNvSpPr/>
          <p:nvPr/>
        </p:nvSpPr>
        <p:spPr>
          <a:xfrm>
            <a:off x="3810000" y="254000"/>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ea typeface="楷体" panose="02010609060101010101" pitchFamily="49" charset="-122"/>
            </a:endParaRPr>
          </a:p>
        </p:txBody>
      </p:sp>
      <p:grpSp>
        <p:nvGrpSpPr>
          <p:cNvPr id="22" name="组合 21">
            <a:extLst>
              <a:ext uri="{FF2B5EF4-FFF2-40B4-BE49-F238E27FC236}">
                <a16:creationId xmlns:a16="http://schemas.microsoft.com/office/drawing/2014/main" id="{0813424F-CFBD-E6F0-50A3-F396FEDB671A}"/>
              </a:ext>
            </a:extLst>
          </p:cNvPr>
          <p:cNvGrpSpPr/>
          <p:nvPr/>
        </p:nvGrpSpPr>
        <p:grpSpPr bwMode="auto">
          <a:xfrm>
            <a:off x="550863" y="62502"/>
            <a:ext cx="3529384" cy="605835"/>
            <a:chOff x="551544" y="62963"/>
            <a:chExt cx="3528073" cy="604788"/>
          </a:xfrm>
        </p:grpSpPr>
        <p:sp>
          <p:nvSpPr>
            <p:cNvPr id="23" name="文本框 4">
              <a:extLst>
                <a:ext uri="{FF2B5EF4-FFF2-40B4-BE49-F238E27FC236}">
                  <a16:creationId xmlns:a16="http://schemas.microsoft.com/office/drawing/2014/main" id="{EB8BABE1-E35D-0A72-DB90-E8E5C827A968}"/>
                </a:ext>
              </a:extLst>
            </p:cNvPr>
            <p:cNvSpPr txBox="1">
              <a:spLocks noChangeArrowheads="1"/>
            </p:cNvSpPr>
            <p:nvPr/>
          </p:nvSpPr>
          <p:spPr bwMode="auto">
            <a:xfrm>
              <a:off x="787777" y="62963"/>
              <a:ext cx="3291840" cy="58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200" dirty="0">
                  <a:solidFill>
                    <a:srgbClr val="044875"/>
                  </a:solidFill>
                  <a:latin typeface="楷体" panose="02010609060101010101" pitchFamily="49" charset="-122"/>
                  <a:ea typeface="楷体" panose="02010609060101010101" pitchFamily="49" charset="-122"/>
                </a:rPr>
                <a:t>项目要点</a:t>
              </a:r>
            </a:p>
          </p:txBody>
        </p:sp>
        <p:sp>
          <p:nvSpPr>
            <p:cNvPr id="24" name="文本框 23">
              <a:extLst>
                <a:ext uri="{FF2B5EF4-FFF2-40B4-BE49-F238E27FC236}">
                  <a16:creationId xmlns:a16="http://schemas.microsoft.com/office/drawing/2014/main" id="{EF23A93D-4BDE-50DB-529A-88D6D5C81319}"/>
                </a:ext>
              </a:extLst>
            </p:cNvPr>
            <p:cNvSpPr txBox="1"/>
            <p:nvPr/>
          </p:nvSpPr>
          <p:spPr>
            <a:xfrm>
              <a:off x="551544" y="82976"/>
              <a:ext cx="723631" cy="584775"/>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楷体" panose="02010609060101010101" pitchFamily="49" charset="-122"/>
                </a:rPr>
                <a:t>00</a:t>
              </a:r>
              <a:endParaRPr lang="zh-CN" altLang="en-US" sz="3200" dirty="0">
                <a:solidFill>
                  <a:schemeClr val="bg2">
                    <a:lumMod val="25000"/>
                  </a:schemeClr>
                </a:solidFill>
                <a:latin typeface="Impact" panose="020B0806030902050204" pitchFamily="34" charset="0"/>
                <a:ea typeface="楷体" panose="02010609060101010101" pitchFamily="49" charset="-122"/>
              </a:endParaRPr>
            </a:p>
          </p:txBody>
        </p:sp>
      </p:grpSp>
      <p:pic>
        <p:nvPicPr>
          <p:cNvPr id="26" name="图片 25" descr="卡通画&#10;&#10;AI 生成的内容可能不正确。">
            <a:extLst>
              <a:ext uri="{FF2B5EF4-FFF2-40B4-BE49-F238E27FC236}">
                <a16:creationId xmlns:a16="http://schemas.microsoft.com/office/drawing/2014/main" id="{180FDCC9-8F4C-FFA0-5BB0-E30779C107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7" name="文本框 26">
            <a:extLst>
              <a:ext uri="{FF2B5EF4-FFF2-40B4-BE49-F238E27FC236}">
                <a16:creationId xmlns:a16="http://schemas.microsoft.com/office/drawing/2014/main" id="{D7C1905B-DD28-C490-2F29-AB439260D15D}"/>
              </a:ext>
            </a:extLst>
          </p:cNvPr>
          <p:cNvSpPr txBox="1"/>
          <p:nvPr/>
        </p:nvSpPr>
        <p:spPr>
          <a:xfrm>
            <a:off x="3457860" y="5063328"/>
            <a:ext cx="2325085" cy="646331"/>
          </a:xfrm>
          <a:prstGeom prst="rect">
            <a:avLst/>
          </a:prstGeom>
          <a:noFill/>
        </p:spPr>
        <p:txBody>
          <a:bodyPr wrap="square" rtlCol="0">
            <a:spAutoFit/>
          </a:bodyPr>
          <a:lstStyle/>
          <a:p>
            <a:r>
              <a:rPr lang="en-US" altLang="zh-CN" sz="1800" b="1" dirty="0">
                <a:solidFill>
                  <a:schemeClr val="tx1"/>
                </a:solidFill>
                <a:latin typeface="Times New Roman" panose="02020603050405020304" pitchFamily="18" charset="0"/>
                <a:ea typeface="楷体" panose="02010609060101010101" pitchFamily="49" charset="-122"/>
                <a:sym typeface="+mn-ea"/>
              </a:rPr>
              <a:t>NVIDIA Jetson Nano B01 </a:t>
            </a:r>
            <a:r>
              <a:rPr lang="zh-CN" altLang="en-US" sz="1800" b="1" dirty="0">
                <a:solidFill>
                  <a:schemeClr val="tx1"/>
                </a:solidFill>
                <a:latin typeface="Times New Roman" panose="02020603050405020304" pitchFamily="18" charset="0"/>
                <a:ea typeface="楷体" panose="02010609060101010101" pitchFamily="49" charset="-122"/>
                <a:sym typeface="+mn-ea"/>
              </a:rPr>
              <a:t>边缘运算硬件</a:t>
            </a:r>
            <a:endParaRPr lang="zh-CN" altLang="en-US" dirty="0"/>
          </a:p>
        </p:txBody>
      </p:sp>
      <p:pic>
        <p:nvPicPr>
          <p:cNvPr id="31" name="图片 30">
            <a:extLst>
              <a:ext uri="{FF2B5EF4-FFF2-40B4-BE49-F238E27FC236}">
                <a16:creationId xmlns:a16="http://schemas.microsoft.com/office/drawing/2014/main" id="{7E8CDAF5-6F1E-2287-C0D1-34D8412D6343}"/>
              </a:ext>
            </a:extLst>
          </p:cNvPr>
          <p:cNvPicPr>
            <a:picLocks noChangeAspect="1"/>
          </p:cNvPicPr>
          <p:nvPr/>
        </p:nvPicPr>
        <p:blipFill>
          <a:blip r:embed="rId4"/>
          <a:stretch>
            <a:fillRect/>
          </a:stretch>
        </p:blipFill>
        <p:spPr>
          <a:xfrm>
            <a:off x="6184943" y="4244884"/>
            <a:ext cx="1905920" cy="2283220"/>
          </a:xfrm>
          <a:prstGeom prst="rect">
            <a:avLst/>
          </a:prstGeom>
        </p:spPr>
      </p:pic>
      <p:sp>
        <p:nvSpPr>
          <p:cNvPr id="32" name="文本框 31">
            <a:extLst>
              <a:ext uri="{FF2B5EF4-FFF2-40B4-BE49-F238E27FC236}">
                <a16:creationId xmlns:a16="http://schemas.microsoft.com/office/drawing/2014/main" id="{F3F27BEA-4BAB-597A-D675-A8C6AB16CCA4}"/>
              </a:ext>
            </a:extLst>
          </p:cNvPr>
          <p:cNvSpPr txBox="1"/>
          <p:nvPr/>
        </p:nvSpPr>
        <p:spPr>
          <a:xfrm>
            <a:off x="8428202" y="5099630"/>
            <a:ext cx="2325085" cy="400110"/>
          </a:xfrm>
          <a:prstGeom prst="rect">
            <a:avLst/>
          </a:prstGeom>
          <a:noFill/>
        </p:spPr>
        <p:txBody>
          <a:bodyPr wrap="square" rtlCol="0">
            <a:spAutoFit/>
          </a:bodyPr>
          <a:lstStyle/>
          <a:p>
            <a:r>
              <a:rPr lang="zh-CN" altLang="en-US" sz="2000" dirty="0">
                <a:latin typeface="楷体" panose="02010609060101010101" pitchFamily="49" charset="-122"/>
                <a:ea typeface="楷体" panose="02010609060101010101" pitchFamily="49" charset="-122"/>
              </a:rPr>
              <a:t>垃圾分类装置实物</a:t>
            </a:r>
          </a:p>
        </p:txBody>
      </p:sp>
    </p:spTree>
    <p:extLst>
      <p:ext uri="{BB962C8B-B14F-4D97-AF65-F5344CB8AC3E}">
        <p14:creationId xmlns:p14="http://schemas.microsoft.com/office/powerpoint/2010/main" val="3890196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righ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ldLvl="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5499012" y="254000"/>
            <a:ext cx="6692987"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05</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矩形 11"/>
          <p:cNvSpPr/>
          <p:nvPr/>
        </p:nvSpPr>
        <p:spPr>
          <a:xfrm>
            <a:off x="231494" y="663450"/>
            <a:ext cx="11755260" cy="1783441"/>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1083079" y="79548"/>
            <a:ext cx="4497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b="0" i="0" dirty="0">
                <a:effectLst/>
                <a:latin typeface="Times New Roman" panose="02020603050405020304" pitchFamily="18" charset="0"/>
                <a:ea typeface="楷体" panose="02010609060101010101" pitchFamily="49" charset="-122"/>
                <a:cs typeface="Times New Roman" panose="02020603050405020304" pitchFamily="18" charset="0"/>
              </a:rPr>
              <a:t>Jetson Nano</a:t>
            </a:r>
            <a:r>
              <a:rPr lang="zh-CN" altLang="en-US" b="0" i="0" dirty="0">
                <a:effectLst/>
                <a:latin typeface="楷体" panose="02010609060101010101" pitchFamily="49" charset="-122"/>
                <a:ea typeface="楷体" panose="02010609060101010101" pitchFamily="49" charset="-122"/>
              </a:rPr>
              <a:t>部署与实时推理</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48AAB2BF-5A48-68E1-F020-710DEB4A1677}"/>
              </a:ext>
            </a:extLst>
          </p:cNvPr>
          <p:cNvSpPr/>
          <p:nvPr/>
        </p:nvSpPr>
        <p:spPr>
          <a:xfrm>
            <a:off x="481507" y="3715952"/>
            <a:ext cx="5813368" cy="2817116"/>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7E6FCDB-58AF-BA4B-D730-38A715EA2D2D}"/>
              </a:ext>
            </a:extLst>
          </p:cNvPr>
          <p:cNvSpPr/>
          <p:nvPr/>
        </p:nvSpPr>
        <p:spPr>
          <a:xfrm>
            <a:off x="589139" y="934518"/>
            <a:ext cx="11755260" cy="1447554"/>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6D0809DD-5864-1C45-0D4D-88F6F22966B7}"/>
              </a:ext>
            </a:extLst>
          </p:cNvPr>
          <p:cNvPicPr>
            <a:picLocks noChangeAspect="1"/>
          </p:cNvPicPr>
          <p:nvPr/>
        </p:nvPicPr>
        <p:blipFill>
          <a:blip r:embed="rId3"/>
          <a:stretch>
            <a:fillRect/>
          </a:stretch>
        </p:blipFill>
        <p:spPr>
          <a:xfrm>
            <a:off x="1786184" y="602768"/>
            <a:ext cx="9017381" cy="5635863"/>
          </a:xfrm>
          <a:prstGeom prst="rect">
            <a:avLst/>
          </a:prstGeom>
        </p:spPr>
      </p:pic>
      <p:sp>
        <p:nvSpPr>
          <p:cNvPr id="16" name="文本框 15">
            <a:extLst>
              <a:ext uri="{FF2B5EF4-FFF2-40B4-BE49-F238E27FC236}">
                <a16:creationId xmlns:a16="http://schemas.microsoft.com/office/drawing/2014/main" id="{2253A295-8E07-9FF8-1978-84BD61DC5640}"/>
              </a:ext>
            </a:extLst>
          </p:cNvPr>
          <p:cNvSpPr txBox="1"/>
          <p:nvPr/>
        </p:nvSpPr>
        <p:spPr>
          <a:xfrm>
            <a:off x="3846345" y="6245539"/>
            <a:ext cx="5240847" cy="369332"/>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垃圾分类识别系统，在</a:t>
            </a:r>
            <a:r>
              <a:rPr lang="en-US" altLang="zh-CN" dirty="0">
                <a:latin typeface="楷体" panose="02010609060101010101" pitchFamily="49" charset="-122"/>
                <a:ea typeface="楷体" panose="02010609060101010101" pitchFamily="49" charset="-122"/>
              </a:rPr>
              <a:t>Jetson</a:t>
            </a:r>
            <a:r>
              <a:rPr lang="zh-CN" altLang="en-US" dirty="0">
                <a:latin typeface="楷体" panose="02010609060101010101" pitchFamily="49" charset="-122"/>
                <a:ea typeface="楷体" panose="02010609060101010101" pitchFamily="49" charset="-122"/>
              </a:rPr>
              <a:t>上的总控制流程图</a:t>
            </a:r>
          </a:p>
        </p:txBody>
      </p:sp>
    </p:spTree>
    <p:extLst>
      <p:ext uri="{BB962C8B-B14F-4D97-AF65-F5344CB8AC3E}">
        <p14:creationId xmlns:p14="http://schemas.microsoft.com/office/powerpoint/2010/main" val="3043645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5499012" y="254000"/>
            <a:ext cx="6692987"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06</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205245" y="663449"/>
            <a:ext cx="11781509" cy="3163146"/>
            <a:chOff x="4809" y="4320"/>
            <a:chExt cx="8528" cy="13429"/>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4790"/>
              <a:ext cx="8302" cy="12959"/>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85000" lnSpcReduction="10000"/>
            </a:bodyPr>
            <a:lstStyle/>
            <a:p>
              <a:pPr algn="just">
                <a:lnSpc>
                  <a:spcPct val="170000"/>
                </a:lnSpc>
                <a:spcBef>
                  <a:spcPts val="0"/>
                </a:spcBef>
                <a:spcAft>
                  <a:spcPts val="0"/>
                </a:spcAft>
              </a:pPr>
              <a:r>
                <a:rPr lang="en-US" altLang="zh-CN" sz="2400" dirty="0">
                  <a:solidFill>
                    <a:schemeClr val="tx1"/>
                  </a:solidFill>
                  <a:latin typeface="Times New Roman" panose="02020603050405020304" pitchFamily="18" charset="0"/>
                  <a:ea typeface="楷体" panose="02010609060101010101" pitchFamily="49" charset="-122"/>
                  <a:sym typeface="+mn-ea"/>
                </a:rPr>
                <a:t>1.STM32</a:t>
              </a:r>
              <a:r>
                <a:rPr lang="zh-CN" altLang="en-US" sz="2400" dirty="0">
                  <a:solidFill>
                    <a:schemeClr val="tx1"/>
                  </a:solidFill>
                  <a:latin typeface="Times New Roman" panose="02020603050405020304" pitchFamily="18" charset="0"/>
                  <a:ea typeface="楷体" panose="02010609060101010101" pitchFamily="49" charset="-122"/>
                  <a:sym typeface="+mn-ea"/>
                </a:rPr>
                <a:t>控制分类双舵机云台与开盖舵机：</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en-US" altLang="zh-CN" sz="2400" dirty="0">
                  <a:solidFill>
                    <a:schemeClr val="tx1"/>
                  </a:solidFill>
                  <a:latin typeface="Times New Roman" panose="02020603050405020304" pitchFamily="18" charset="0"/>
                  <a:ea typeface="楷体" panose="02010609060101010101" pitchFamily="49" charset="-122"/>
                  <a:sym typeface="+mn-ea"/>
                </a:rPr>
                <a:t>STM32F103C8T6</a:t>
              </a:r>
              <a:r>
                <a:rPr lang="zh-CN" altLang="en-US" sz="2400" dirty="0">
                  <a:solidFill>
                    <a:schemeClr val="tx1"/>
                  </a:solidFill>
                  <a:latin typeface="Times New Roman" panose="02020603050405020304" pitchFamily="18" charset="0"/>
                  <a:ea typeface="楷体" panose="02010609060101010101" pitchFamily="49" charset="-122"/>
                  <a:sym typeface="+mn-ea"/>
                </a:rPr>
                <a:t>通过</a:t>
              </a:r>
              <a:r>
                <a:rPr lang="zh-CN" altLang="en-US" sz="2400" b="1" dirty="0">
                  <a:solidFill>
                    <a:schemeClr val="tx1"/>
                  </a:solidFill>
                  <a:latin typeface="Times New Roman" panose="02020603050405020304" pitchFamily="18" charset="0"/>
                  <a:ea typeface="楷体" panose="02010609060101010101" pitchFamily="49" charset="-122"/>
                  <a:sym typeface="+mn-ea"/>
                </a:rPr>
                <a:t>定时器的</a:t>
              </a:r>
              <a:r>
                <a:rPr lang="en-US" altLang="zh-CN" sz="2400" b="1" dirty="0">
                  <a:solidFill>
                    <a:schemeClr val="tx1"/>
                  </a:solidFill>
                  <a:latin typeface="Times New Roman" panose="02020603050405020304" pitchFamily="18" charset="0"/>
                  <a:ea typeface="楷体" panose="02010609060101010101" pitchFamily="49" charset="-122"/>
                  <a:sym typeface="+mn-ea"/>
                </a:rPr>
                <a:t>PWM</a:t>
              </a:r>
              <a:r>
                <a:rPr lang="zh-CN" altLang="en-US" sz="2400" dirty="0">
                  <a:solidFill>
                    <a:schemeClr val="tx1"/>
                  </a:solidFill>
                  <a:latin typeface="Times New Roman" panose="02020603050405020304" pitchFamily="18" charset="0"/>
                  <a:ea typeface="楷体" panose="02010609060101010101" pitchFamily="49" charset="-122"/>
                  <a:sym typeface="+mn-ea"/>
                </a:rPr>
                <a:t>输出控制两个舵机的动作。</a:t>
              </a:r>
              <a:r>
                <a:rPr lang="zh-CN" altLang="en-US" sz="2400" b="1" dirty="0">
                  <a:solidFill>
                    <a:schemeClr val="tx1"/>
                  </a:solidFill>
                  <a:latin typeface="Times New Roman" panose="02020603050405020304" pitchFamily="18" charset="0"/>
                  <a:ea typeface="楷体" panose="02010609060101010101" pitchFamily="49" charset="-122"/>
                  <a:sym typeface="+mn-ea"/>
                </a:rPr>
                <a:t>开盖舵机</a:t>
              </a:r>
              <a:r>
                <a:rPr lang="zh-CN" altLang="en-US" sz="2400" dirty="0">
                  <a:solidFill>
                    <a:schemeClr val="tx1"/>
                  </a:solidFill>
                  <a:latin typeface="Times New Roman" panose="02020603050405020304" pitchFamily="18" charset="0"/>
                  <a:ea typeface="楷体" panose="02010609060101010101" pitchFamily="49" charset="-122"/>
                  <a:sym typeface="+mn-ea"/>
                </a:rPr>
                <a:t>（</a:t>
              </a:r>
              <a:r>
                <a:rPr lang="en-US" altLang="zh-CN" sz="2400" dirty="0">
                  <a:solidFill>
                    <a:schemeClr val="tx1"/>
                  </a:solidFill>
                  <a:latin typeface="Times New Roman" panose="02020603050405020304" pitchFamily="18" charset="0"/>
                  <a:ea typeface="楷体" panose="02010609060101010101" pitchFamily="49" charset="-122"/>
                  <a:sym typeface="+mn-ea"/>
                </a:rPr>
                <a:t>MG996R</a:t>
              </a:r>
              <a:r>
                <a:rPr lang="zh-CN" altLang="en-US" sz="2400" dirty="0">
                  <a:solidFill>
                    <a:schemeClr val="tx1"/>
                  </a:solidFill>
                  <a:latin typeface="Times New Roman" panose="02020603050405020304" pitchFamily="18" charset="0"/>
                  <a:ea typeface="楷体" panose="02010609060101010101" pitchFamily="49" charset="-122"/>
                  <a:sym typeface="+mn-ea"/>
                </a:rPr>
                <a:t>，</a:t>
              </a:r>
              <a:r>
                <a:rPr lang="en-US" altLang="zh-CN" sz="2400" dirty="0">
                  <a:solidFill>
                    <a:schemeClr val="tx1"/>
                  </a:solidFill>
                  <a:latin typeface="Times New Roman" panose="02020603050405020304" pitchFamily="18" charset="0"/>
                  <a:ea typeface="楷体" panose="02010609060101010101" pitchFamily="49" charset="-122"/>
                  <a:sym typeface="+mn-ea"/>
                </a:rPr>
                <a:t>180°</a:t>
              </a:r>
              <a:r>
                <a:rPr lang="zh-CN" altLang="en-US" sz="2400" dirty="0">
                  <a:solidFill>
                    <a:schemeClr val="tx1"/>
                  </a:solidFill>
                  <a:latin typeface="Times New Roman" panose="02020603050405020304" pitchFamily="18" charset="0"/>
                  <a:ea typeface="楷体" panose="02010609060101010101" pitchFamily="49" charset="-122"/>
                  <a:sym typeface="+mn-ea"/>
                </a:rPr>
                <a:t>范围）通过</a:t>
              </a:r>
              <a:r>
                <a:rPr lang="en-US" altLang="zh-CN" sz="2400" dirty="0">
                  <a:solidFill>
                    <a:schemeClr val="tx1"/>
                  </a:solidFill>
                  <a:latin typeface="Times New Roman" panose="02020603050405020304" pitchFamily="18" charset="0"/>
                  <a:ea typeface="楷体" panose="02010609060101010101" pitchFamily="49" charset="-122"/>
                  <a:sym typeface="+mn-ea"/>
                </a:rPr>
                <a:t>TIM1</a:t>
              </a:r>
              <a:r>
                <a:rPr lang="zh-CN" altLang="en-US" sz="2400" dirty="0">
                  <a:solidFill>
                    <a:schemeClr val="tx1"/>
                  </a:solidFill>
                  <a:latin typeface="Times New Roman" panose="02020603050405020304" pitchFamily="18" charset="0"/>
                  <a:ea typeface="楷体" panose="02010609060101010101" pitchFamily="49" charset="-122"/>
                  <a:sym typeface="+mn-ea"/>
                </a:rPr>
                <a:t>通道</a:t>
              </a:r>
              <a:r>
                <a:rPr lang="en-US" altLang="zh-CN" sz="2400" dirty="0">
                  <a:solidFill>
                    <a:schemeClr val="tx1"/>
                  </a:solidFill>
                  <a:latin typeface="Times New Roman" panose="02020603050405020304" pitchFamily="18" charset="0"/>
                  <a:ea typeface="楷体" panose="02010609060101010101" pitchFamily="49" charset="-122"/>
                  <a:sym typeface="+mn-ea"/>
                </a:rPr>
                <a:t>1</a:t>
              </a:r>
              <a:r>
                <a:rPr lang="zh-CN" altLang="en-US" sz="2400" dirty="0">
                  <a:solidFill>
                    <a:schemeClr val="tx1"/>
                  </a:solidFill>
                  <a:latin typeface="Times New Roman" panose="02020603050405020304" pitchFamily="18" charset="0"/>
                  <a:ea typeface="楷体" panose="02010609060101010101" pitchFamily="49" charset="-122"/>
                  <a:sym typeface="+mn-ea"/>
                </a:rPr>
                <a:t>的</a:t>
              </a:r>
              <a:r>
                <a:rPr lang="en-US" altLang="zh-CN" sz="2400" dirty="0">
                  <a:solidFill>
                    <a:schemeClr val="tx1"/>
                  </a:solidFill>
                  <a:latin typeface="Times New Roman" panose="02020603050405020304" pitchFamily="18" charset="0"/>
                  <a:ea typeface="楷体" panose="02010609060101010101" pitchFamily="49" charset="-122"/>
                  <a:sym typeface="+mn-ea"/>
                </a:rPr>
                <a:t>PWM</a:t>
              </a:r>
              <a:r>
                <a:rPr lang="zh-CN" altLang="en-US" sz="2400" dirty="0">
                  <a:solidFill>
                    <a:schemeClr val="tx1"/>
                  </a:solidFill>
                  <a:latin typeface="Times New Roman" panose="02020603050405020304" pitchFamily="18" charset="0"/>
                  <a:ea typeface="楷体" panose="02010609060101010101" pitchFamily="49" charset="-122"/>
                  <a:sym typeface="+mn-ea"/>
                </a:rPr>
                <a:t>信号控制，脉宽范围</a:t>
              </a:r>
              <a:r>
                <a:rPr lang="en-US" altLang="zh-CN" sz="2400" dirty="0">
                  <a:solidFill>
                    <a:schemeClr val="tx1"/>
                  </a:solidFill>
                  <a:latin typeface="Times New Roman" panose="02020603050405020304" pitchFamily="18" charset="0"/>
                  <a:ea typeface="楷体" panose="02010609060101010101" pitchFamily="49" charset="-122"/>
                  <a:sym typeface="+mn-ea"/>
                </a:rPr>
                <a:t>0.5-2.5ms</a:t>
              </a:r>
              <a:r>
                <a:rPr lang="zh-CN" altLang="en-US" sz="2400" dirty="0">
                  <a:solidFill>
                    <a:schemeClr val="tx1"/>
                  </a:solidFill>
                  <a:latin typeface="Times New Roman" panose="02020603050405020304" pitchFamily="18" charset="0"/>
                  <a:ea typeface="楷体" panose="02010609060101010101" pitchFamily="49" charset="-122"/>
                  <a:sym typeface="+mn-ea"/>
                </a:rPr>
                <a:t>对应</a:t>
              </a:r>
              <a:r>
                <a:rPr lang="en-US" altLang="zh-CN" sz="2400" dirty="0">
                  <a:solidFill>
                    <a:schemeClr val="tx1"/>
                  </a:solidFill>
                  <a:latin typeface="Times New Roman" panose="02020603050405020304" pitchFamily="18" charset="0"/>
                  <a:ea typeface="楷体" panose="02010609060101010101" pitchFamily="49" charset="-122"/>
                  <a:sym typeface="+mn-ea"/>
                </a:rPr>
                <a:t>0-180°</a:t>
              </a:r>
              <a:r>
                <a:rPr lang="zh-CN" altLang="en-US" sz="2400" dirty="0">
                  <a:solidFill>
                    <a:schemeClr val="tx1"/>
                  </a:solidFill>
                  <a:latin typeface="Times New Roman" panose="02020603050405020304" pitchFamily="18" charset="0"/>
                  <a:ea typeface="楷体" panose="02010609060101010101" pitchFamily="49" charset="-122"/>
                  <a:sym typeface="+mn-ea"/>
                </a:rPr>
                <a:t>的旋转。初始位置设为</a:t>
              </a:r>
              <a:r>
                <a:rPr lang="en-US" altLang="zh-CN" sz="2400" dirty="0">
                  <a:solidFill>
                    <a:schemeClr val="tx1"/>
                  </a:solidFill>
                  <a:latin typeface="Times New Roman" panose="02020603050405020304" pitchFamily="18" charset="0"/>
                  <a:ea typeface="楷体" panose="02010609060101010101" pitchFamily="49" charset="-122"/>
                  <a:sym typeface="+mn-ea"/>
                </a:rPr>
                <a:t>88°</a:t>
              </a:r>
              <a:r>
                <a:rPr lang="zh-CN" altLang="en-US" sz="2400" dirty="0">
                  <a:solidFill>
                    <a:schemeClr val="tx1"/>
                  </a:solidFill>
                  <a:latin typeface="Times New Roman" panose="02020603050405020304" pitchFamily="18" charset="0"/>
                  <a:ea typeface="楷体" panose="02010609060101010101" pitchFamily="49" charset="-122"/>
                  <a:sym typeface="+mn-ea"/>
                </a:rPr>
                <a:t>，盖子处于关闭状态。当识别到垃圾后，舵机旋转至</a:t>
              </a:r>
              <a:r>
                <a:rPr lang="en-US" altLang="zh-CN" sz="2400" dirty="0">
                  <a:solidFill>
                    <a:schemeClr val="tx1"/>
                  </a:solidFill>
                  <a:latin typeface="Times New Roman" panose="02020603050405020304" pitchFamily="18" charset="0"/>
                  <a:ea typeface="楷体" panose="02010609060101010101" pitchFamily="49" charset="-122"/>
                  <a:sym typeface="+mn-ea"/>
                </a:rPr>
                <a:t>90°</a:t>
              </a:r>
              <a:r>
                <a:rPr lang="zh-CN" altLang="en-US" sz="2400" dirty="0">
                  <a:solidFill>
                    <a:schemeClr val="tx1"/>
                  </a:solidFill>
                  <a:latin typeface="Times New Roman" panose="02020603050405020304" pitchFamily="18" charset="0"/>
                  <a:ea typeface="楷体" panose="02010609060101010101" pitchFamily="49" charset="-122"/>
                  <a:sym typeface="+mn-ea"/>
                </a:rPr>
                <a:t>以上开启盖子，垃圾落入对应的垃圾桶。</a:t>
              </a:r>
              <a:r>
                <a:rPr lang="zh-CN" altLang="en-US" sz="2400" b="1" dirty="0">
                  <a:solidFill>
                    <a:schemeClr val="tx1"/>
                  </a:solidFill>
                  <a:latin typeface="Times New Roman" panose="02020603050405020304" pitchFamily="18" charset="0"/>
                  <a:ea typeface="楷体" panose="02010609060101010101" pitchFamily="49" charset="-122"/>
                  <a:sym typeface="+mn-ea"/>
                </a:rPr>
                <a:t>旋转云台舵机</a:t>
              </a:r>
              <a:r>
                <a:rPr lang="zh-CN" altLang="en-US" sz="2400" dirty="0">
                  <a:solidFill>
                    <a:schemeClr val="tx1"/>
                  </a:solidFill>
                  <a:latin typeface="Times New Roman" panose="02020603050405020304" pitchFamily="18" charset="0"/>
                  <a:ea typeface="楷体" panose="02010609060101010101" pitchFamily="49" charset="-122"/>
                  <a:sym typeface="+mn-ea"/>
                </a:rPr>
                <a:t>（</a:t>
              </a:r>
              <a:r>
                <a:rPr lang="en-US" altLang="zh-CN" sz="2400" dirty="0">
                  <a:solidFill>
                    <a:schemeClr val="tx1"/>
                  </a:solidFill>
                  <a:latin typeface="Times New Roman" panose="02020603050405020304" pitchFamily="18" charset="0"/>
                  <a:ea typeface="楷体" panose="02010609060101010101" pitchFamily="49" charset="-122"/>
                  <a:sym typeface="+mn-ea"/>
                </a:rPr>
                <a:t>270°</a:t>
              </a:r>
              <a:r>
                <a:rPr lang="zh-CN" altLang="en-US" sz="2400" dirty="0">
                  <a:solidFill>
                    <a:schemeClr val="tx1"/>
                  </a:solidFill>
                  <a:latin typeface="Times New Roman" panose="02020603050405020304" pitchFamily="18" charset="0"/>
                  <a:ea typeface="楷体" panose="02010609060101010101" pitchFamily="49" charset="-122"/>
                  <a:sym typeface="+mn-ea"/>
                </a:rPr>
                <a:t>大角度舵机）通过</a:t>
              </a:r>
              <a:r>
                <a:rPr lang="en-US" altLang="zh-CN" sz="2400" dirty="0">
                  <a:solidFill>
                    <a:schemeClr val="tx1"/>
                  </a:solidFill>
                  <a:latin typeface="Times New Roman" panose="02020603050405020304" pitchFamily="18" charset="0"/>
                  <a:ea typeface="楷体" panose="02010609060101010101" pitchFamily="49" charset="-122"/>
                  <a:sym typeface="+mn-ea"/>
                </a:rPr>
                <a:t>TIM1</a:t>
              </a:r>
              <a:r>
                <a:rPr lang="zh-CN" altLang="en-US" sz="2400" dirty="0">
                  <a:solidFill>
                    <a:schemeClr val="tx1"/>
                  </a:solidFill>
                  <a:latin typeface="Times New Roman" panose="02020603050405020304" pitchFamily="18" charset="0"/>
                  <a:ea typeface="楷体" panose="02010609060101010101" pitchFamily="49" charset="-122"/>
                  <a:sym typeface="+mn-ea"/>
                </a:rPr>
                <a:t>通道</a:t>
              </a:r>
              <a:r>
                <a:rPr lang="en-US" altLang="zh-CN" sz="2400" dirty="0">
                  <a:solidFill>
                    <a:schemeClr val="tx1"/>
                  </a:solidFill>
                  <a:latin typeface="Times New Roman" panose="02020603050405020304" pitchFamily="18" charset="0"/>
                  <a:ea typeface="楷体" panose="02010609060101010101" pitchFamily="49" charset="-122"/>
                  <a:sym typeface="+mn-ea"/>
                </a:rPr>
                <a:t>2</a:t>
              </a:r>
              <a:r>
                <a:rPr lang="zh-CN" altLang="en-US" sz="2400" dirty="0">
                  <a:solidFill>
                    <a:schemeClr val="tx1"/>
                  </a:solidFill>
                  <a:latin typeface="Times New Roman" panose="02020603050405020304" pitchFamily="18" charset="0"/>
                  <a:ea typeface="楷体" panose="02010609060101010101" pitchFamily="49" charset="-122"/>
                  <a:sym typeface="+mn-ea"/>
                </a:rPr>
                <a:t>的</a:t>
              </a:r>
              <a:r>
                <a:rPr lang="en-US" altLang="zh-CN" sz="2400" dirty="0">
                  <a:solidFill>
                    <a:schemeClr val="tx1"/>
                  </a:solidFill>
                  <a:latin typeface="Times New Roman" panose="02020603050405020304" pitchFamily="18" charset="0"/>
                  <a:ea typeface="楷体" panose="02010609060101010101" pitchFamily="49" charset="-122"/>
                  <a:sym typeface="+mn-ea"/>
                </a:rPr>
                <a:t>PWM</a:t>
              </a:r>
              <a:r>
                <a:rPr lang="zh-CN" altLang="en-US" sz="2400" dirty="0">
                  <a:solidFill>
                    <a:schemeClr val="tx1"/>
                  </a:solidFill>
                  <a:latin typeface="Times New Roman" panose="02020603050405020304" pitchFamily="18" charset="0"/>
                  <a:ea typeface="楷体" panose="02010609060101010101" pitchFamily="49" charset="-122"/>
                  <a:sym typeface="+mn-ea"/>
                </a:rPr>
                <a:t>信号控制，四个垃圾桶对应的云台角度分别为</a:t>
              </a:r>
              <a:r>
                <a:rPr lang="en-US" altLang="zh-CN" sz="2400" dirty="0">
                  <a:solidFill>
                    <a:schemeClr val="tx1"/>
                  </a:solidFill>
                  <a:latin typeface="Times New Roman" panose="02020603050405020304" pitchFamily="18" charset="0"/>
                  <a:ea typeface="楷体" panose="02010609060101010101" pitchFamily="49" charset="-122"/>
                  <a:sym typeface="+mn-ea"/>
                </a:rPr>
                <a:t>6°</a:t>
              </a:r>
              <a:r>
                <a:rPr lang="zh-CN" altLang="en-US" sz="2400" dirty="0">
                  <a:solidFill>
                    <a:schemeClr val="tx1"/>
                  </a:solidFill>
                  <a:latin typeface="Times New Roman" panose="02020603050405020304" pitchFamily="18" charset="0"/>
                  <a:ea typeface="楷体" panose="02010609060101010101" pitchFamily="49" charset="-122"/>
                  <a:sym typeface="+mn-ea"/>
                </a:rPr>
                <a:t>（可回收）、</a:t>
              </a:r>
              <a:r>
                <a:rPr lang="en-US" altLang="zh-CN" sz="2400" dirty="0">
                  <a:solidFill>
                    <a:schemeClr val="tx1"/>
                  </a:solidFill>
                  <a:latin typeface="Times New Roman" panose="02020603050405020304" pitchFamily="18" charset="0"/>
                  <a:ea typeface="楷体" panose="02010609060101010101" pitchFamily="49" charset="-122"/>
                  <a:sym typeface="+mn-ea"/>
                </a:rPr>
                <a:t>75°</a:t>
              </a:r>
              <a:r>
                <a:rPr lang="zh-CN" altLang="en-US" sz="2400" dirty="0">
                  <a:solidFill>
                    <a:schemeClr val="tx1"/>
                  </a:solidFill>
                  <a:latin typeface="Times New Roman" panose="02020603050405020304" pitchFamily="18" charset="0"/>
                  <a:ea typeface="楷体" panose="02010609060101010101" pitchFamily="49" charset="-122"/>
                  <a:sym typeface="+mn-ea"/>
                </a:rPr>
                <a:t>（有害）、</a:t>
              </a:r>
              <a:r>
                <a:rPr lang="en-US" altLang="zh-CN" sz="2400" dirty="0">
                  <a:solidFill>
                    <a:schemeClr val="tx1"/>
                  </a:solidFill>
                  <a:latin typeface="Times New Roman" panose="02020603050405020304" pitchFamily="18" charset="0"/>
                  <a:ea typeface="楷体" panose="02010609060101010101" pitchFamily="49" charset="-122"/>
                  <a:sym typeface="+mn-ea"/>
                </a:rPr>
                <a:t>150°</a:t>
              </a:r>
              <a:r>
                <a:rPr lang="zh-CN" altLang="en-US" sz="2400" dirty="0">
                  <a:solidFill>
                    <a:schemeClr val="tx1"/>
                  </a:solidFill>
                  <a:latin typeface="Times New Roman" panose="02020603050405020304" pitchFamily="18" charset="0"/>
                  <a:ea typeface="楷体" panose="02010609060101010101" pitchFamily="49" charset="-122"/>
                  <a:sym typeface="+mn-ea"/>
                </a:rPr>
                <a:t>（其他）、</a:t>
              </a:r>
              <a:r>
                <a:rPr lang="en-US" altLang="zh-CN" sz="2400" dirty="0">
                  <a:solidFill>
                    <a:schemeClr val="tx1"/>
                  </a:solidFill>
                  <a:latin typeface="Times New Roman" panose="02020603050405020304" pitchFamily="18" charset="0"/>
                  <a:ea typeface="楷体" panose="02010609060101010101" pitchFamily="49" charset="-122"/>
                  <a:sym typeface="+mn-ea"/>
                </a:rPr>
                <a:t>220°</a:t>
              </a:r>
              <a:r>
                <a:rPr lang="zh-CN" altLang="en-US" sz="2400" dirty="0">
                  <a:solidFill>
                    <a:schemeClr val="tx1"/>
                  </a:solidFill>
                  <a:latin typeface="Times New Roman" panose="02020603050405020304" pitchFamily="18" charset="0"/>
                  <a:ea typeface="楷体" panose="02010609060101010101" pitchFamily="49" charset="-122"/>
                  <a:sym typeface="+mn-ea"/>
                </a:rPr>
                <a:t>（厨余）。</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1083079" y="79548"/>
            <a:ext cx="4497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Times New Roman" panose="02020603050405020304" pitchFamily="18" charset="0"/>
                <a:ea typeface="楷体" panose="02010609060101010101" pitchFamily="49" charset="-122"/>
                <a:cs typeface="Times New Roman" panose="02020603050405020304" pitchFamily="18" charset="0"/>
              </a:rPr>
              <a:t>控制执行单元与信息显示</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48AAB2BF-5A48-68E1-F020-710DEB4A1677}"/>
              </a:ext>
            </a:extLst>
          </p:cNvPr>
          <p:cNvSpPr/>
          <p:nvPr/>
        </p:nvSpPr>
        <p:spPr>
          <a:xfrm>
            <a:off x="481507" y="3715952"/>
            <a:ext cx="5813368" cy="2817116"/>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7E6FCDB-58AF-BA4B-D730-38A715EA2D2D}"/>
              </a:ext>
            </a:extLst>
          </p:cNvPr>
          <p:cNvSpPr/>
          <p:nvPr/>
        </p:nvSpPr>
        <p:spPr>
          <a:xfrm>
            <a:off x="589139" y="934518"/>
            <a:ext cx="11755260" cy="1447554"/>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descr="图片包含 游戏机, 电路, 电子, 电缆&#10;&#10;AI 生成的内容可能不正确。">
            <a:extLst>
              <a:ext uri="{FF2B5EF4-FFF2-40B4-BE49-F238E27FC236}">
                <a16:creationId xmlns:a16="http://schemas.microsoft.com/office/drawing/2014/main" id="{1D3E57BC-1764-F2D7-BE76-D54841925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13" y="3974151"/>
            <a:ext cx="3336329" cy="2499756"/>
          </a:xfrm>
          <a:prstGeom prst="rect">
            <a:avLst/>
          </a:prstGeom>
        </p:spPr>
      </p:pic>
      <p:sp>
        <p:nvSpPr>
          <p:cNvPr id="14" name="文本框 13">
            <a:extLst>
              <a:ext uri="{FF2B5EF4-FFF2-40B4-BE49-F238E27FC236}">
                <a16:creationId xmlns:a16="http://schemas.microsoft.com/office/drawing/2014/main" id="{D8092BE3-E3B0-5769-59FC-BC4610CF6184}"/>
              </a:ext>
            </a:extLst>
          </p:cNvPr>
          <p:cNvSpPr txBox="1"/>
          <p:nvPr/>
        </p:nvSpPr>
        <p:spPr>
          <a:xfrm>
            <a:off x="4388617" y="4801344"/>
            <a:ext cx="1794129" cy="646331"/>
          </a:xfrm>
          <a:prstGeom prst="rect">
            <a:avLst/>
          </a:prstGeom>
          <a:noFill/>
        </p:spPr>
        <p:txBody>
          <a:bodyPr wrap="square" rtlCol="0">
            <a:spAutoFit/>
          </a:bodyPr>
          <a:lstStyle/>
          <a:p>
            <a:r>
              <a:rPr lang="en-US" altLang="zh-CN" dirty="0"/>
              <a:t>STM32</a:t>
            </a:r>
            <a:r>
              <a:rPr lang="zh-CN" altLang="en-US" dirty="0"/>
              <a:t>控制板与定制</a:t>
            </a:r>
            <a:r>
              <a:rPr lang="en-US" altLang="zh-CN" dirty="0"/>
              <a:t>PCB</a:t>
            </a:r>
            <a:r>
              <a:rPr lang="zh-CN" altLang="en-US" dirty="0"/>
              <a:t>底板</a:t>
            </a:r>
          </a:p>
        </p:txBody>
      </p:sp>
      <p:pic>
        <p:nvPicPr>
          <p:cNvPr id="16" name="图片 15" descr="电子游戏截图&#10;&#10;AI 生成的内容可能不正确。">
            <a:extLst>
              <a:ext uri="{FF2B5EF4-FFF2-40B4-BE49-F238E27FC236}">
                <a16:creationId xmlns:a16="http://schemas.microsoft.com/office/drawing/2014/main" id="{23B321E9-F492-EC8D-26A2-A30349DAB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0661" y="3974151"/>
            <a:ext cx="3404582" cy="2558535"/>
          </a:xfrm>
          <a:prstGeom prst="rect">
            <a:avLst/>
          </a:prstGeom>
        </p:spPr>
      </p:pic>
      <p:sp>
        <p:nvSpPr>
          <p:cNvPr id="17" name="文本框 16">
            <a:extLst>
              <a:ext uri="{FF2B5EF4-FFF2-40B4-BE49-F238E27FC236}">
                <a16:creationId xmlns:a16="http://schemas.microsoft.com/office/drawing/2014/main" id="{DBF37704-EC92-D17E-BF42-541A9D72CCAB}"/>
              </a:ext>
            </a:extLst>
          </p:cNvPr>
          <p:cNvSpPr txBox="1"/>
          <p:nvPr/>
        </p:nvSpPr>
        <p:spPr>
          <a:xfrm>
            <a:off x="10085133" y="4801343"/>
            <a:ext cx="1794129" cy="646331"/>
          </a:xfrm>
          <a:prstGeom prst="rect">
            <a:avLst/>
          </a:prstGeom>
          <a:noFill/>
        </p:spPr>
        <p:txBody>
          <a:bodyPr wrap="square" rtlCol="0">
            <a:spAutoFit/>
          </a:bodyPr>
          <a:lstStyle/>
          <a:p>
            <a:r>
              <a:rPr lang="zh-CN" altLang="en-US" b="0" i="0" dirty="0">
                <a:effectLst/>
                <a:latin typeface="Courier New" panose="02070309020205020404" pitchFamily="49" charset="0"/>
              </a:rPr>
              <a:t>定制</a:t>
            </a:r>
            <a:r>
              <a:rPr lang="en-US" altLang="zh-CN" b="0" i="0" dirty="0">
                <a:effectLst/>
                <a:latin typeface="Times New Roman" panose="02020603050405020304" pitchFamily="18" charset="0"/>
              </a:rPr>
              <a:t>PCB</a:t>
            </a:r>
            <a:r>
              <a:rPr lang="zh-CN" altLang="en-US" b="0" i="0" dirty="0">
                <a:effectLst/>
                <a:latin typeface="Courier New" panose="02070309020205020404" pitchFamily="49" charset="0"/>
              </a:rPr>
              <a:t>底板电路设计</a:t>
            </a:r>
            <a:endParaRPr lang="zh-CN" altLang="en-US" dirty="0"/>
          </a:p>
        </p:txBody>
      </p:sp>
    </p:spTree>
    <p:extLst>
      <p:ext uri="{BB962C8B-B14F-4D97-AF65-F5344CB8AC3E}">
        <p14:creationId xmlns:p14="http://schemas.microsoft.com/office/powerpoint/2010/main" val="1794153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5499012" y="254000"/>
            <a:ext cx="6692987"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06</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205245" y="663449"/>
            <a:ext cx="11781509" cy="1366918"/>
            <a:chOff x="4809" y="4320"/>
            <a:chExt cx="8528" cy="13429"/>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4790"/>
              <a:ext cx="8302" cy="12959"/>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a:bodyPr>
            <a:lstStyle/>
            <a:p>
              <a:pPr algn="just">
                <a:lnSpc>
                  <a:spcPct val="170000"/>
                </a:lnSpc>
                <a:spcBef>
                  <a:spcPts val="0"/>
                </a:spcBef>
                <a:spcAft>
                  <a:spcPts val="0"/>
                </a:spcAft>
              </a:pPr>
              <a:r>
                <a:rPr lang="en-US" altLang="zh-CN" sz="2400" dirty="0">
                  <a:solidFill>
                    <a:schemeClr val="tx1"/>
                  </a:solidFill>
                  <a:latin typeface="Times New Roman" panose="02020603050405020304" pitchFamily="18" charset="0"/>
                  <a:ea typeface="楷体" panose="02010609060101010101" pitchFamily="49" charset="-122"/>
                  <a:sym typeface="+mn-ea"/>
                </a:rPr>
                <a:t>1. LCD</a:t>
              </a:r>
              <a:r>
                <a:rPr lang="zh-CN" altLang="en-US" sz="2400" dirty="0">
                  <a:solidFill>
                    <a:schemeClr val="tx1"/>
                  </a:solidFill>
                  <a:latin typeface="Times New Roman" panose="02020603050405020304" pitchFamily="18" charset="0"/>
                  <a:ea typeface="楷体" panose="02010609060101010101" pitchFamily="49" charset="-122"/>
                  <a:sym typeface="+mn-ea"/>
                </a:rPr>
                <a:t>显示屏</a:t>
              </a:r>
              <a:r>
                <a:rPr lang="en-US" altLang="zh-CN" sz="2400" dirty="0">
                  <a:solidFill>
                    <a:schemeClr val="tx1"/>
                  </a:solidFill>
                  <a:latin typeface="Times New Roman" panose="02020603050405020304" pitchFamily="18" charset="0"/>
                  <a:ea typeface="楷体" panose="02010609060101010101" pitchFamily="49" charset="-122"/>
                  <a:sym typeface="+mn-ea"/>
                </a:rPr>
                <a:t>:</a:t>
              </a:r>
              <a:r>
                <a:rPr lang="zh-CN" altLang="en-US" sz="2400" dirty="0">
                  <a:solidFill>
                    <a:schemeClr val="tx1"/>
                  </a:solidFill>
                  <a:latin typeface="Times New Roman" panose="02020603050405020304" pitchFamily="18" charset="0"/>
                  <a:ea typeface="楷体" panose="02010609060101010101" pitchFamily="49" charset="-122"/>
                  <a:sym typeface="+mn-ea"/>
                </a:rPr>
                <a:t>与</a:t>
              </a:r>
              <a:r>
                <a:rPr lang="en-US" altLang="zh-CN" sz="2400" dirty="0">
                  <a:solidFill>
                    <a:schemeClr val="tx1"/>
                  </a:solidFill>
                  <a:latin typeface="Times New Roman" panose="02020603050405020304" pitchFamily="18" charset="0"/>
                  <a:ea typeface="楷体" panose="02010609060101010101" pitchFamily="49" charset="-122"/>
                  <a:sym typeface="+mn-ea"/>
                </a:rPr>
                <a:t>Jetson Nano</a:t>
              </a:r>
              <a:r>
                <a:rPr lang="zh-CN" altLang="en-US" sz="2400" dirty="0">
                  <a:solidFill>
                    <a:schemeClr val="tx1"/>
                  </a:solidFill>
                  <a:latin typeface="Times New Roman" panose="02020603050405020304" pitchFamily="18" charset="0"/>
                  <a:ea typeface="楷体" panose="02010609060101010101" pitchFamily="49" charset="-122"/>
                  <a:sym typeface="+mn-ea"/>
                </a:rPr>
                <a:t>通过</a:t>
              </a:r>
              <a:r>
                <a:rPr lang="en-US" altLang="zh-CN" sz="2400" dirty="0">
                  <a:solidFill>
                    <a:schemeClr val="tx1"/>
                  </a:solidFill>
                  <a:latin typeface="Times New Roman" panose="02020603050405020304" pitchFamily="18" charset="0"/>
                  <a:ea typeface="楷体" panose="02010609060101010101" pitchFamily="49" charset="-122"/>
                  <a:sym typeface="+mn-ea"/>
                </a:rPr>
                <a:t>HDMI</a:t>
              </a:r>
              <a:r>
                <a:rPr lang="zh-CN" altLang="en-US" sz="2400" dirty="0">
                  <a:solidFill>
                    <a:schemeClr val="tx1"/>
                  </a:solidFill>
                  <a:latin typeface="Times New Roman" panose="02020603050405020304" pitchFamily="18" charset="0"/>
                  <a:ea typeface="楷体" panose="02010609060101010101" pitchFamily="49" charset="-122"/>
                  <a:sym typeface="+mn-ea"/>
                </a:rPr>
                <a:t>连接，实时显示垃圾识别结果，格式为”序号垃圾种类数量状态”，满足比赛对信息显示的要求</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1083079" y="79548"/>
            <a:ext cx="4497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Times New Roman" panose="02020603050405020304" pitchFamily="18" charset="0"/>
                <a:ea typeface="楷体" panose="02010609060101010101" pitchFamily="49" charset="-122"/>
                <a:cs typeface="Times New Roman" panose="02020603050405020304" pitchFamily="18" charset="0"/>
              </a:rPr>
              <a:t>控制执行单元与信息显示</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48AAB2BF-5A48-68E1-F020-710DEB4A1677}"/>
              </a:ext>
            </a:extLst>
          </p:cNvPr>
          <p:cNvSpPr/>
          <p:nvPr/>
        </p:nvSpPr>
        <p:spPr>
          <a:xfrm>
            <a:off x="481507" y="3715952"/>
            <a:ext cx="5813368" cy="2817116"/>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7E6FCDB-58AF-BA4B-D730-38A715EA2D2D}"/>
              </a:ext>
            </a:extLst>
          </p:cNvPr>
          <p:cNvSpPr/>
          <p:nvPr/>
        </p:nvSpPr>
        <p:spPr>
          <a:xfrm>
            <a:off x="589139" y="934518"/>
            <a:ext cx="11755260" cy="1447554"/>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5" name="图片 14" descr="电脑显示屏&#10;&#10;AI 生成的内容可能不正确。">
            <a:extLst>
              <a:ext uri="{FF2B5EF4-FFF2-40B4-BE49-F238E27FC236}">
                <a16:creationId xmlns:a16="http://schemas.microsoft.com/office/drawing/2014/main" id="{6BB91D2F-B0B9-0529-ACDB-AE4E4E3E6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50" y="2116780"/>
            <a:ext cx="7476389" cy="4460053"/>
          </a:xfrm>
          <a:prstGeom prst="rect">
            <a:avLst/>
          </a:prstGeom>
        </p:spPr>
      </p:pic>
    </p:spTree>
    <p:extLst>
      <p:ext uri="{BB962C8B-B14F-4D97-AF65-F5344CB8AC3E}">
        <p14:creationId xmlns:p14="http://schemas.microsoft.com/office/powerpoint/2010/main" val="215438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14538"/>
            <a:ext cx="12192000" cy="2849562"/>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矩形 5"/>
          <p:cNvSpPr/>
          <p:nvPr/>
        </p:nvSpPr>
        <p:spPr>
          <a:xfrm>
            <a:off x="0" y="2663825"/>
            <a:ext cx="1096963" cy="541338"/>
          </a:xfrm>
          <a:prstGeom prst="rect">
            <a:avLst/>
          </a:prstGeom>
          <a:solidFill>
            <a:srgbClr val="D6E0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文本框 7"/>
          <p:cNvSpPr txBox="1">
            <a:spLocks noChangeArrowheads="1"/>
          </p:cNvSpPr>
          <p:nvPr/>
        </p:nvSpPr>
        <p:spPr bwMode="auto">
          <a:xfrm>
            <a:off x="946150" y="2000250"/>
            <a:ext cx="1539875"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1500" dirty="0">
                <a:solidFill>
                  <a:schemeClr val="bg1"/>
                </a:solidFill>
                <a:latin typeface="Impact" panose="020B0806030902050204" pitchFamily="34" charset="0"/>
              </a:rPr>
              <a:t>3</a:t>
            </a:r>
            <a:endParaRPr lang="zh-CN" altLang="en-US" sz="11500" dirty="0">
              <a:solidFill>
                <a:schemeClr val="bg1"/>
              </a:solidFill>
              <a:latin typeface="Impact" panose="020B0806030902050204" pitchFamily="34" charset="0"/>
            </a:endParaRPr>
          </a:p>
        </p:txBody>
      </p:sp>
      <p:sp>
        <p:nvSpPr>
          <p:cNvPr id="9" name="文本框 8"/>
          <p:cNvSpPr txBox="1">
            <a:spLocks noChangeArrowheads="1"/>
          </p:cNvSpPr>
          <p:nvPr/>
        </p:nvSpPr>
        <p:spPr bwMode="auto">
          <a:xfrm>
            <a:off x="419100" y="2638425"/>
            <a:ext cx="571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a:solidFill>
                  <a:srgbClr val="044875"/>
                </a:solidFill>
                <a:latin typeface="微软雅黑" panose="020B0503020204020204" pitchFamily="34" charset="-122"/>
                <a:ea typeface="微软雅黑" panose="020B0503020204020204" pitchFamily="34" charset="-122"/>
              </a:rPr>
              <a:t>第</a:t>
            </a:r>
          </a:p>
        </p:txBody>
      </p:sp>
      <p:sp>
        <p:nvSpPr>
          <p:cNvPr id="10" name="矩形 9"/>
          <p:cNvSpPr/>
          <p:nvPr/>
        </p:nvSpPr>
        <p:spPr>
          <a:xfrm>
            <a:off x="2498725" y="2663825"/>
            <a:ext cx="9693275" cy="541338"/>
          </a:xfrm>
          <a:prstGeom prst="rect">
            <a:avLst/>
          </a:prstGeom>
          <a:solidFill>
            <a:srgbClr val="D6E0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文本框 10"/>
          <p:cNvSpPr txBox="1">
            <a:spLocks noChangeArrowheads="1"/>
          </p:cNvSpPr>
          <p:nvPr/>
        </p:nvSpPr>
        <p:spPr bwMode="auto">
          <a:xfrm>
            <a:off x="2525713" y="2638425"/>
            <a:ext cx="17668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a:solidFill>
                  <a:srgbClr val="044875"/>
                </a:solidFill>
                <a:latin typeface="微软雅黑" panose="020B0503020204020204" pitchFamily="34" charset="-122"/>
                <a:ea typeface="微软雅黑" panose="020B0503020204020204" pitchFamily="34" charset="-122"/>
              </a:rPr>
              <a:t>部分</a:t>
            </a:r>
          </a:p>
        </p:txBody>
      </p:sp>
      <p:sp>
        <p:nvSpPr>
          <p:cNvPr id="12" name="文本框 11"/>
          <p:cNvSpPr txBox="1">
            <a:spLocks noChangeArrowheads="1"/>
          </p:cNvSpPr>
          <p:nvPr/>
        </p:nvSpPr>
        <p:spPr bwMode="auto">
          <a:xfrm>
            <a:off x="6791325" y="3632200"/>
            <a:ext cx="5727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b="1" dirty="0">
                <a:solidFill>
                  <a:schemeClr val="bg1"/>
                </a:solidFill>
                <a:latin typeface="微软雅黑" panose="020B0503020204020204" pitchFamily="34" charset="-122"/>
                <a:ea typeface="微软雅黑" panose="020B0503020204020204" pitchFamily="34" charset="-122"/>
              </a:rPr>
              <a:t>项目结果与分析</a:t>
            </a:r>
          </a:p>
        </p:txBody>
      </p:sp>
      <p:sp>
        <p:nvSpPr>
          <p:cNvPr id="3" name="文本框 2"/>
          <p:cNvSpPr txBox="1"/>
          <p:nvPr/>
        </p:nvSpPr>
        <p:spPr>
          <a:xfrm>
            <a:off x="2216785" y="3540760"/>
            <a:ext cx="1757045" cy="321945"/>
          </a:xfrm>
          <a:prstGeom prst="rect">
            <a:avLst/>
          </a:prstGeom>
          <a:noFill/>
        </p:spPr>
        <p:txBody>
          <a:bodyPr wrap="square" lIns="0" tIns="0" rIns="0" bIns="0" rtlCol="0">
            <a:noAutofit/>
          </a:bodyPr>
          <a:lstStyle/>
          <a:p>
            <a:pPr marL="228600" lvl="1" indent="-228600">
              <a:lnSpc>
                <a:spcPct val="120000"/>
              </a:lnSpc>
              <a:buSzPct val="70000"/>
              <a:buFont typeface="Wingdings" panose="05000000000000000000" pitchFamily="2" charset="2"/>
              <a:buChar char="l"/>
            </a:pPr>
            <a:r>
              <a:rPr lang="zh-CN" altLang="en-US" sz="1600" dirty="0">
                <a:solidFill>
                  <a:schemeClr val="bg1"/>
                </a:solidFill>
                <a:latin typeface="思源黑体" panose="020B0500000000000000" pitchFamily="34" charset="-122"/>
                <a:ea typeface="思源黑体" panose="020B0500000000000000" pitchFamily="34" charset="-122"/>
              </a:rPr>
              <a:t>模型训练结果</a:t>
            </a:r>
          </a:p>
        </p:txBody>
      </p:sp>
      <p:sp>
        <p:nvSpPr>
          <p:cNvPr id="4" name="文本框 3"/>
          <p:cNvSpPr txBox="1"/>
          <p:nvPr/>
        </p:nvSpPr>
        <p:spPr>
          <a:xfrm>
            <a:off x="4124325" y="3531235"/>
            <a:ext cx="2066290" cy="332105"/>
          </a:xfrm>
          <a:prstGeom prst="rect">
            <a:avLst/>
          </a:prstGeom>
          <a:noFill/>
        </p:spPr>
        <p:txBody>
          <a:bodyPr wrap="square" lIns="0" tIns="0" rIns="0" bIns="0" rtlCol="0">
            <a:noAutofit/>
          </a:bodyPr>
          <a:lstStyle/>
          <a:p>
            <a:pPr marL="228600" lvl="1" indent="-228600">
              <a:lnSpc>
                <a:spcPct val="120000"/>
              </a:lnSpc>
              <a:buSzPct val="70000"/>
              <a:buFont typeface="Wingdings" panose="05000000000000000000" pitchFamily="2" charset="2"/>
              <a:buChar char="l"/>
            </a:pPr>
            <a:r>
              <a:rPr lang="zh-CN" altLang="en-US" sz="1600" dirty="0">
                <a:solidFill>
                  <a:schemeClr val="bg1"/>
                </a:solidFill>
                <a:latin typeface="思源黑体" panose="020B0500000000000000" pitchFamily="34" charset="-122"/>
                <a:ea typeface="思源黑体" panose="020B0500000000000000" pitchFamily="34" charset="-122"/>
              </a:rPr>
              <a:t>硬件集成效果</a:t>
            </a:r>
          </a:p>
        </p:txBody>
      </p:sp>
      <p:pic>
        <p:nvPicPr>
          <p:cNvPr id="2" name="图片 1" descr="卡通画&#10;&#10;AI 生成的内容可能不正确。">
            <a:extLst>
              <a:ext uri="{FF2B5EF4-FFF2-40B4-BE49-F238E27FC236}">
                <a16:creationId xmlns:a16="http://schemas.microsoft.com/office/drawing/2014/main" id="{3B0B98CB-1052-A3D2-F396-B6E99FC6C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Tree>
    <p:extLst>
      <p:ext uri="{BB962C8B-B14F-4D97-AF65-F5344CB8AC3E}">
        <p14:creationId xmlns:p14="http://schemas.microsoft.com/office/powerpoint/2010/main" val="1583208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8" grpId="0"/>
      <p:bldP spid="9" grpId="0"/>
      <p:bldP spid="10" grpId="0" animBg="1"/>
      <p:bldP spid="11" grpId="0"/>
      <p:bldP spid="1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6113209" y="254000"/>
            <a:ext cx="607879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01</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165707" y="602768"/>
            <a:ext cx="7478414" cy="6001098"/>
            <a:chOff x="4828" y="4139"/>
            <a:chExt cx="8509" cy="15905"/>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78" y="4139"/>
              <a:ext cx="8459" cy="15905"/>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92500" lnSpcReduction="10000"/>
            </a:bodyPr>
            <a:lstStyle/>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模型在包含</a:t>
              </a:r>
              <a:r>
                <a:rPr lang="en-US" altLang="zh-CN" sz="2400" dirty="0">
                  <a:solidFill>
                    <a:schemeClr val="tx1"/>
                  </a:solidFill>
                  <a:latin typeface="Times New Roman" panose="02020603050405020304" pitchFamily="18" charset="0"/>
                  <a:ea typeface="楷体" panose="02010609060101010101" pitchFamily="49" charset="-122"/>
                  <a:sym typeface="+mn-ea"/>
                </a:rPr>
                <a:t>1474</a:t>
              </a:r>
              <a:r>
                <a:rPr lang="zh-CN" altLang="en-US" sz="2400" dirty="0">
                  <a:solidFill>
                    <a:schemeClr val="tx1"/>
                  </a:solidFill>
                  <a:latin typeface="Times New Roman" panose="02020603050405020304" pitchFamily="18" charset="0"/>
                  <a:ea typeface="楷体" panose="02010609060101010101" pitchFamily="49" charset="-122"/>
                  <a:sym typeface="+mn-ea"/>
                </a:rPr>
                <a:t>张图像的数据集上进行训练，按</a:t>
              </a:r>
              <a:r>
                <a:rPr lang="en-US" altLang="zh-CN" sz="2400" dirty="0">
                  <a:solidFill>
                    <a:schemeClr val="tx1"/>
                  </a:solidFill>
                  <a:latin typeface="Times New Roman" panose="02020603050405020304" pitchFamily="18" charset="0"/>
                  <a:ea typeface="楷体" panose="02010609060101010101" pitchFamily="49" charset="-122"/>
                  <a:sym typeface="+mn-ea"/>
                </a:rPr>
                <a:t>8:2</a:t>
              </a:r>
              <a:r>
                <a:rPr lang="zh-CN" altLang="en-US" sz="2400" dirty="0">
                  <a:solidFill>
                    <a:schemeClr val="tx1"/>
                  </a:solidFill>
                  <a:latin typeface="Times New Roman" panose="02020603050405020304" pitchFamily="18" charset="0"/>
                  <a:ea typeface="楷体" panose="02010609060101010101" pitchFamily="49" charset="-122"/>
                  <a:sym typeface="+mn-ea"/>
                </a:rPr>
                <a:t>比例划分训练集和验证集</a:t>
              </a:r>
              <a:r>
                <a:rPr lang="en-US" altLang="zh-CN" sz="2400" dirty="0">
                  <a:solidFill>
                    <a:schemeClr val="tx1"/>
                  </a:solidFill>
                  <a:latin typeface="Times New Roman" panose="02020603050405020304" pitchFamily="18" charset="0"/>
                  <a:ea typeface="楷体" panose="02010609060101010101" pitchFamily="49" charset="-122"/>
                  <a:sym typeface="+mn-ea"/>
                </a:rPr>
                <a:t>,</a:t>
              </a:r>
              <a:r>
                <a:rPr lang="zh-CN" altLang="en-US" sz="2400" dirty="0">
                  <a:solidFill>
                    <a:schemeClr val="tx1"/>
                  </a:solidFill>
                  <a:latin typeface="Times New Roman" panose="02020603050405020304" pitchFamily="18" charset="0"/>
                  <a:ea typeface="楷体" panose="02010609060101010101" pitchFamily="49" charset="-122"/>
                  <a:sym typeface="+mn-ea"/>
                </a:rPr>
                <a:t>本次训练在</a:t>
              </a:r>
              <a:r>
                <a:rPr lang="en-US" altLang="zh-CN" sz="2400" dirty="0">
                  <a:solidFill>
                    <a:schemeClr val="tx1"/>
                  </a:solidFill>
                  <a:latin typeface="Times New Roman" panose="02020603050405020304" pitchFamily="18" charset="0"/>
                  <a:ea typeface="楷体" panose="02010609060101010101" pitchFamily="49" charset="-122"/>
                  <a:sym typeface="+mn-ea"/>
                </a:rPr>
                <a:t>PC</a:t>
              </a:r>
              <a:r>
                <a:rPr lang="zh-CN" altLang="en-US" sz="2400" dirty="0">
                  <a:solidFill>
                    <a:schemeClr val="tx1"/>
                  </a:solidFill>
                  <a:latin typeface="Times New Roman" panose="02020603050405020304" pitchFamily="18" charset="0"/>
                  <a:ea typeface="楷体" panose="02010609060101010101" pitchFamily="49" charset="-122"/>
                  <a:sym typeface="+mn-ea"/>
                </a:rPr>
                <a:t>端仅使用</a:t>
              </a:r>
              <a:r>
                <a:rPr lang="en-US" altLang="zh-CN" sz="2400" dirty="0">
                  <a:solidFill>
                    <a:schemeClr val="tx1"/>
                  </a:solidFill>
                  <a:latin typeface="Times New Roman" panose="02020603050405020304" pitchFamily="18" charset="0"/>
                  <a:ea typeface="楷体" panose="02010609060101010101" pitchFamily="49" charset="-122"/>
                  <a:sym typeface="+mn-ea"/>
                </a:rPr>
                <a:t>CPU</a:t>
              </a:r>
              <a:r>
                <a:rPr lang="zh-CN" altLang="en-US" sz="2400" dirty="0">
                  <a:solidFill>
                    <a:schemeClr val="tx1"/>
                  </a:solidFill>
                  <a:latin typeface="Times New Roman" panose="02020603050405020304" pitchFamily="18" charset="0"/>
                  <a:ea typeface="楷体" panose="02010609060101010101" pitchFamily="49" charset="-122"/>
                  <a:sym typeface="+mn-ea"/>
                </a:rPr>
                <a:t>完成快速预调试（</a:t>
              </a:r>
              <a:r>
                <a:rPr lang="en-US" altLang="zh-CN" sz="2400" dirty="0">
                  <a:solidFill>
                    <a:schemeClr val="tx1"/>
                  </a:solidFill>
                  <a:latin typeface="Times New Roman" panose="02020603050405020304" pitchFamily="18" charset="0"/>
                  <a:ea typeface="楷体" panose="02010609060101010101" pitchFamily="49" charset="-122"/>
                  <a:sym typeface="+mn-ea"/>
                </a:rPr>
                <a:t>Intel Ultra 7 255H</a:t>
              </a:r>
              <a:r>
                <a:rPr lang="zh-CN" altLang="en-US" sz="2400" dirty="0">
                  <a:solidFill>
                    <a:schemeClr val="tx1"/>
                  </a:solidFill>
                  <a:latin typeface="Times New Roman" panose="02020603050405020304" pitchFamily="18" charset="0"/>
                  <a:ea typeface="楷体" panose="02010609060101010101" pitchFamily="49" charset="-122"/>
                  <a:sym typeface="+mn-ea"/>
                </a:rPr>
                <a:t>），</a:t>
              </a:r>
              <a:r>
                <a:rPr lang="zh-CN" altLang="en-US" sz="2400" b="1" dirty="0">
                  <a:solidFill>
                    <a:schemeClr val="tx1"/>
                  </a:solidFill>
                  <a:latin typeface="Times New Roman" panose="02020603050405020304" pitchFamily="18" charset="0"/>
                  <a:ea typeface="楷体" panose="02010609060101010101" pitchFamily="49" charset="-122"/>
                  <a:sym typeface="+mn-ea"/>
                </a:rPr>
                <a:t>总耗时</a:t>
              </a:r>
              <a:r>
                <a:rPr lang="en-US" altLang="zh-CN" sz="2400" b="1" dirty="0">
                  <a:solidFill>
                    <a:schemeClr val="tx1"/>
                  </a:solidFill>
                  <a:latin typeface="Times New Roman" panose="02020603050405020304" pitchFamily="18" charset="0"/>
                  <a:ea typeface="楷体" panose="02010609060101010101" pitchFamily="49" charset="-122"/>
                  <a:sym typeface="+mn-ea"/>
                </a:rPr>
                <a:t>2</a:t>
              </a:r>
              <a:r>
                <a:rPr lang="zh-CN" altLang="en-US" sz="2400" b="1" dirty="0">
                  <a:solidFill>
                    <a:schemeClr val="tx1"/>
                  </a:solidFill>
                  <a:latin typeface="Times New Roman" panose="02020603050405020304" pitchFamily="18" charset="0"/>
                  <a:ea typeface="楷体" panose="02010609060101010101" pitchFamily="49" charset="-122"/>
                  <a:sym typeface="+mn-ea"/>
                </a:rPr>
                <a:t>分钟，适合比赛现场</a:t>
              </a:r>
              <a:r>
                <a:rPr lang="en-US" altLang="zh-CN" sz="2400" b="1" dirty="0">
                  <a:solidFill>
                    <a:schemeClr val="tx1"/>
                  </a:solidFill>
                  <a:latin typeface="Times New Roman" panose="02020603050405020304" pitchFamily="18" charset="0"/>
                  <a:ea typeface="楷体" panose="02010609060101010101" pitchFamily="49" charset="-122"/>
                  <a:sym typeface="+mn-ea"/>
                </a:rPr>
                <a:t>15</a:t>
              </a:r>
              <a:r>
                <a:rPr lang="zh-CN" altLang="en-US" sz="2400" b="1" dirty="0">
                  <a:solidFill>
                    <a:schemeClr val="tx1"/>
                  </a:solidFill>
                  <a:latin typeface="Times New Roman" panose="02020603050405020304" pitchFamily="18" charset="0"/>
                  <a:ea typeface="楷体" panose="02010609060101010101" pitchFamily="49" charset="-122"/>
                  <a:sym typeface="+mn-ea"/>
                </a:rPr>
                <a:t>分钟内的短时训练</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阶段一（冻结</a:t>
              </a:r>
              <a:r>
                <a:rPr lang="en-US" altLang="zh-CN" sz="2400" dirty="0">
                  <a:solidFill>
                    <a:schemeClr val="tx1"/>
                  </a:solidFill>
                  <a:latin typeface="Times New Roman" panose="02020603050405020304" pitchFamily="18" charset="0"/>
                  <a:ea typeface="楷体" panose="02010609060101010101" pitchFamily="49" charset="-122"/>
                  <a:sym typeface="+mn-ea"/>
                </a:rPr>
                <a:t>backbone</a:t>
              </a:r>
              <a:r>
                <a:rPr lang="zh-CN" altLang="en-US" sz="2400" dirty="0">
                  <a:solidFill>
                    <a:schemeClr val="tx1"/>
                  </a:solidFill>
                  <a:latin typeface="Times New Roman" panose="02020603050405020304" pitchFamily="18" charset="0"/>
                  <a:ea typeface="楷体" panose="02010609060101010101" pitchFamily="49" charset="-122"/>
                  <a:sym typeface="+mn-ea"/>
                </a:rPr>
                <a:t>），批大小</a:t>
              </a:r>
              <a:r>
                <a:rPr lang="en-US" altLang="zh-CN" sz="2400" dirty="0">
                  <a:solidFill>
                    <a:schemeClr val="tx1"/>
                  </a:solidFill>
                  <a:latin typeface="Times New Roman" panose="02020603050405020304" pitchFamily="18" charset="0"/>
                  <a:ea typeface="楷体" panose="02010609060101010101" pitchFamily="49" charset="-122"/>
                  <a:sym typeface="+mn-ea"/>
                </a:rPr>
                <a:t>32</a:t>
              </a:r>
              <a:r>
                <a:rPr lang="zh-CN" altLang="en-US" sz="2400" dirty="0">
                  <a:solidFill>
                    <a:schemeClr val="tx1"/>
                  </a:solidFill>
                  <a:latin typeface="Times New Roman" panose="02020603050405020304" pitchFamily="18" charset="0"/>
                  <a:ea typeface="楷体" panose="02010609060101010101" pitchFamily="49" charset="-122"/>
                  <a:sym typeface="+mn-ea"/>
                </a:rPr>
                <a:t>，最大</a:t>
              </a:r>
              <a:r>
                <a:rPr lang="en-US" altLang="zh-CN" sz="2400" dirty="0">
                  <a:solidFill>
                    <a:schemeClr val="tx1"/>
                  </a:solidFill>
                  <a:latin typeface="Times New Roman" panose="02020603050405020304" pitchFamily="18" charset="0"/>
                  <a:ea typeface="楷体" panose="02010609060101010101" pitchFamily="49" charset="-122"/>
                  <a:sym typeface="+mn-ea"/>
                </a:rPr>
                <a:t>10</a:t>
              </a:r>
              <a:r>
                <a:rPr lang="zh-CN" altLang="en-US" sz="2400" dirty="0">
                  <a:solidFill>
                    <a:schemeClr val="tx1"/>
                  </a:solidFill>
                  <a:latin typeface="Times New Roman" panose="02020603050405020304" pitchFamily="18" charset="0"/>
                  <a:ea typeface="楷体" panose="02010609060101010101" pitchFamily="49" charset="-122"/>
                  <a:sym typeface="+mn-ea"/>
                </a:rPr>
                <a:t>个</a:t>
              </a:r>
              <a:r>
                <a:rPr lang="en-US" altLang="zh-CN" sz="2400" dirty="0">
                  <a:solidFill>
                    <a:schemeClr val="tx1"/>
                  </a:solidFill>
                  <a:latin typeface="Times New Roman" panose="02020603050405020304" pitchFamily="18" charset="0"/>
                  <a:ea typeface="楷体" panose="02010609060101010101" pitchFamily="49" charset="-122"/>
                  <a:sym typeface="+mn-ea"/>
                </a:rPr>
                <a:t>epoch</a:t>
              </a:r>
              <a:r>
                <a:rPr lang="zh-CN" altLang="en-US" sz="2400" dirty="0">
                  <a:solidFill>
                    <a:schemeClr val="tx1"/>
                  </a:solidFill>
                  <a:latin typeface="Times New Roman" panose="02020603050405020304" pitchFamily="18" charset="0"/>
                  <a:ea typeface="楷体" panose="02010609060101010101" pitchFamily="49" charset="-122"/>
                  <a:sym typeface="+mn-ea"/>
                </a:rPr>
                <a:t>；训练过程中验证集准确率快速上升，</a:t>
              </a:r>
              <a:r>
                <a:rPr lang="en-US" altLang="zh-CN" sz="2400" dirty="0">
                  <a:solidFill>
                    <a:schemeClr val="tx1"/>
                  </a:solidFill>
                  <a:latin typeface="Times New Roman" panose="02020603050405020304" pitchFamily="18" charset="0"/>
                  <a:ea typeface="楷体" panose="02010609060101010101" pitchFamily="49" charset="-122"/>
                  <a:sym typeface="+mn-ea"/>
                </a:rPr>
                <a:t>8</a:t>
              </a:r>
              <a:r>
                <a:rPr lang="zh-CN" altLang="en-US" sz="2400" dirty="0">
                  <a:solidFill>
                    <a:schemeClr val="tx1"/>
                  </a:solidFill>
                  <a:latin typeface="Times New Roman" panose="02020603050405020304" pitchFamily="18" charset="0"/>
                  <a:ea typeface="楷体" panose="02010609060101010101" pitchFamily="49" charset="-122"/>
                  <a:sym typeface="+mn-ea"/>
                </a:rPr>
                <a:t>个</a:t>
              </a:r>
              <a:r>
                <a:rPr lang="en-US" altLang="zh-CN" sz="2400" dirty="0">
                  <a:solidFill>
                    <a:schemeClr val="tx1"/>
                  </a:solidFill>
                  <a:latin typeface="Times New Roman" panose="02020603050405020304" pitchFamily="18" charset="0"/>
                  <a:ea typeface="楷体" panose="02010609060101010101" pitchFamily="49" charset="-122"/>
                  <a:sym typeface="+mn-ea"/>
                </a:rPr>
                <a:t>epoch</a:t>
              </a:r>
              <a:r>
                <a:rPr lang="zh-CN" altLang="en-US" sz="2400" dirty="0">
                  <a:solidFill>
                    <a:schemeClr val="tx1"/>
                  </a:solidFill>
                  <a:latin typeface="Times New Roman" panose="02020603050405020304" pitchFamily="18" charset="0"/>
                  <a:ea typeface="楷体" panose="02010609060101010101" pitchFamily="49" charset="-122"/>
                  <a:sym typeface="+mn-ea"/>
                </a:rPr>
                <a:t>内即可达到</a:t>
              </a:r>
              <a:r>
                <a:rPr lang="en-US" altLang="zh-CN" sz="2400" b="1" dirty="0">
                  <a:solidFill>
                    <a:schemeClr val="tx1"/>
                  </a:solidFill>
                  <a:latin typeface="Times New Roman" panose="02020603050405020304" pitchFamily="18" charset="0"/>
                  <a:ea typeface="楷体" panose="02010609060101010101" pitchFamily="49" charset="-122"/>
                  <a:sym typeface="+mn-ea"/>
                </a:rPr>
                <a:t>99.66%</a:t>
              </a:r>
              <a:r>
                <a:rPr lang="zh-CN" altLang="en-US" sz="2400" dirty="0">
                  <a:solidFill>
                    <a:schemeClr val="tx1"/>
                  </a:solidFill>
                  <a:latin typeface="Times New Roman" panose="02020603050405020304" pitchFamily="18" charset="0"/>
                  <a:ea typeface="楷体" panose="02010609060101010101" pitchFamily="49" charset="-122"/>
                  <a:sym typeface="+mn-ea"/>
                </a:rPr>
                <a:t>的最佳验证准确率（训练集准确率同为</a:t>
              </a:r>
              <a:r>
                <a:rPr lang="en-US" altLang="zh-CN" sz="2400" dirty="0">
                  <a:solidFill>
                    <a:schemeClr val="tx1"/>
                  </a:solidFill>
                  <a:latin typeface="Times New Roman" panose="02020603050405020304" pitchFamily="18" charset="0"/>
                  <a:ea typeface="楷体" panose="02010609060101010101" pitchFamily="49" charset="-122"/>
                  <a:sym typeface="+mn-ea"/>
                </a:rPr>
                <a:t>99.66%</a:t>
              </a:r>
              <a:r>
                <a:rPr lang="zh-CN" altLang="en-US" sz="2400" dirty="0">
                  <a:solidFill>
                    <a:schemeClr val="tx1"/>
                  </a:solidFill>
                  <a:latin typeface="Times New Roman" panose="02020603050405020304" pitchFamily="18" charset="0"/>
                  <a:ea typeface="楷体" panose="02010609060101010101" pitchFamily="49" charset="-122"/>
                  <a:sym typeface="+mn-ea"/>
                </a:rPr>
                <a:t>，验证集损失</a:t>
              </a:r>
              <a:r>
                <a:rPr lang="en-US" altLang="zh-CN" sz="2400" dirty="0">
                  <a:solidFill>
                    <a:schemeClr val="tx1"/>
                  </a:solidFill>
                  <a:latin typeface="Times New Roman" panose="02020603050405020304" pitchFamily="18" charset="0"/>
                  <a:ea typeface="楷体" panose="02010609060101010101" pitchFamily="49" charset="-122"/>
                  <a:sym typeface="+mn-ea"/>
                </a:rPr>
                <a:t>0.4751</a:t>
              </a:r>
              <a:r>
                <a:rPr lang="zh-CN" altLang="en-US" sz="2400" dirty="0">
                  <a:solidFill>
                    <a:schemeClr val="tx1"/>
                  </a:solidFill>
                  <a:latin typeface="Times New Roman" panose="02020603050405020304" pitchFamily="18" charset="0"/>
                  <a:ea typeface="楷体" panose="02010609060101010101" pitchFamily="49" charset="-122"/>
                  <a:sym typeface="+mn-ea"/>
                </a:rPr>
                <a:t>）。由于验证集准确率已达到</a:t>
              </a:r>
              <a:r>
                <a:rPr lang="en-US" altLang="zh-CN" sz="2400" dirty="0">
                  <a:solidFill>
                    <a:schemeClr val="tx1"/>
                  </a:solidFill>
                  <a:latin typeface="Times New Roman" panose="02020603050405020304" pitchFamily="18" charset="0"/>
                  <a:ea typeface="楷体" panose="02010609060101010101" pitchFamily="49" charset="-122"/>
                  <a:sym typeface="+mn-ea"/>
                </a:rPr>
                <a:t>99%</a:t>
              </a:r>
              <a:r>
                <a:rPr lang="zh-CN" altLang="en-US" sz="2400" dirty="0">
                  <a:solidFill>
                    <a:schemeClr val="tx1"/>
                  </a:solidFill>
                  <a:latin typeface="Times New Roman" panose="02020603050405020304" pitchFamily="18" charset="0"/>
                  <a:ea typeface="楷体" panose="02010609060101010101" pitchFamily="49" charset="-122"/>
                  <a:sym typeface="+mn-ea"/>
                </a:rPr>
                <a:t>阈值，脚本自动跳过阶段二微调并</a:t>
              </a:r>
              <a:r>
                <a:rPr lang="zh-CN" altLang="en-US" sz="2400" b="1" dirty="0">
                  <a:solidFill>
                    <a:schemeClr val="tx1"/>
                  </a:solidFill>
                  <a:latin typeface="Times New Roman" panose="02020603050405020304" pitchFamily="18" charset="0"/>
                  <a:ea typeface="楷体" panose="02010609060101010101" pitchFamily="49" charset="-122"/>
                  <a:sym typeface="+mn-ea"/>
                </a:rPr>
                <a:t>直接导出</a:t>
              </a:r>
              <a:r>
                <a:rPr lang="en-US" altLang="zh-CN" sz="2400" b="1" dirty="0">
                  <a:solidFill>
                    <a:schemeClr val="tx1"/>
                  </a:solidFill>
                  <a:latin typeface="Times New Roman" panose="02020603050405020304" pitchFamily="18" charset="0"/>
                  <a:ea typeface="楷体" panose="02010609060101010101" pitchFamily="49" charset="-122"/>
                  <a:sym typeface="+mn-ea"/>
                </a:rPr>
                <a:t>H5</a:t>
              </a:r>
              <a:r>
                <a:rPr lang="zh-CN" altLang="en-US" sz="2400" b="1" dirty="0">
                  <a:solidFill>
                    <a:schemeClr val="tx1"/>
                  </a:solidFill>
                  <a:latin typeface="Times New Roman" panose="02020603050405020304" pitchFamily="18" charset="0"/>
                  <a:ea typeface="楷体" panose="02010609060101010101" pitchFamily="49" charset="-122"/>
                  <a:sym typeface="+mn-ea"/>
                </a:rPr>
                <a:t>模型与类别标签文件</a:t>
              </a:r>
              <a:r>
                <a:rPr lang="zh-CN" altLang="en-US" sz="2400" dirty="0">
                  <a:solidFill>
                    <a:schemeClr val="tx1"/>
                  </a:solidFill>
                  <a:latin typeface="Times New Roman" panose="02020603050405020304" pitchFamily="18" charset="0"/>
                  <a:ea typeface="楷体" panose="02010609060101010101" pitchFamily="49" charset="-122"/>
                  <a:sym typeface="+mn-ea"/>
                </a:rPr>
                <a:t>，并在后续</a:t>
              </a:r>
              <a:r>
                <a:rPr lang="en-US" altLang="zh-CN" sz="2400" dirty="0">
                  <a:solidFill>
                    <a:schemeClr val="tx1"/>
                  </a:solidFill>
                  <a:latin typeface="Times New Roman" panose="02020603050405020304" pitchFamily="18" charset="0"/>
                  <a:ea typeface="楷体" panose="02010609060101010101" pitchFamily="49" charset="-122"/>
                  <a:sym typeface="+mn-ea"/>
                </a:rPr>
                <a:t>Jetson</a:t>
              </a:r>
              <a:r>
                <a:rPr lang="zh-CN" altLang="en-US" sz="2400" dirty="0">
                  <a:solidFill>
                    <a:schemeClr val="tx1"/>
                  </a:solidFill>
                  <a:latin typeface="Times New Roman" panose="02020603050405020304" pitchFamily="18" charset="0"/>
                  <a:ea typeface="楷体" panose="02010609060101010101" pitchFamily="49" charset="-122"/>
                  <a:sym typeface="+mn-ea"/>
                </a:rPr>
                <a:t>端推理部署。</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zh-CN" altLang="en-US" sz="2400" b="1" dirty="0">
                  <a:solidFill>
                    <a:srgbClr val="FF0000"/>
                  </a:solidFill>
                  <a:latin typeface="Times New Roman" panose="02020603050405020304" pitchFamily="18" charset="0"/>
                  <a:ea typeface="楷体" panose="02010609060101010101" pitchFamily="49" charset="-122"/>
                  <a:sym typeface="+mn-ea"/>
                </a:rPr>
                <a:t>决赛</a:t>
              </a:r>
              <a:r>
                <a:rPr lang="zh-CN" altLang="en-US" sz="2400" dirty="0">
                  <a:solidFill>
                    <a:schemeClr val="tx1"/>
                  </a:solidFill>
                  <a:latin typeface="Times New Roman" panose="02020603050405020304" pitchFamily="18" charset="0"/>
                  <a:ea typeface="楷体" panose="02010609060101010101" pitchFamily="49" charset="-122"/>
                  <a:sym typeface="+mn-ea"/>
                </a:rPr>
                <a:t>识别结果：</a:t>
              </a:r>
              <a:r>
                <a:rPr lang="en-US" altLang="zh-CN" sz="2400" b="1" dirty="0">
                  <a:solidFill>
                    <a:srgbClr val="FF0000"/>
                  </a:solidFill>
                  <a:latin typeface="Times New Roman" panose="02020603050405020304" pitchFamily="18" charset="0"/>
                  <a:ea typeface="楷体" panose="02010609060101010101" pitchFamily="49" charset="-122"/>
                  <a:sym typeface="+mn-ea"/>
                </a:rPr>
                <a:t>8</a:t>
              </a:r>
              <a:r>
                <a:rPr lang="zh-CN" altLang="en-US" sz="2400" b="1" dirty="0">
                  <a:solidFill>
                    <a:srgbClr val="FF0000"/>
                  </a:solidFill>
                  <a:latin typeface="Times New Roman" panose="02020603050405020304" pitchFamily="18" charset="0"/>
                  <a:ea typeface="楷体" panose="02010609060101010101" pitchFamily="49" charset="-122"/>
                  <a:sym typeface="+mn-ea"/>
                </a:rPr>
                <a:t>个样品，</a:t>
              </a:r>
              <a:r>
                <a:rPr lang="en-US" altLang="zh-CN" sz="2400" b="1" dirty="0">
                  <a:solidFill>
                    <a:srgbClr val="FF0000"/>
                  </a:solidFill>
                  <a:latin typeface="Times New Roman" panose="02020603050405020304" pitchFamily="18" charset="0"/>
                  <a:ea typeface="楷体" panose="02010609060101010101" pitchFamily="49" charset="-122"/>
                  <a:sym typeface="+mn-ea"/>
                </a:rPr>
                <a:t>7</a:t>
              </a:r>
              <a:r>
                <a:rPr lang="zh-CN" altLang="en-US" sz="2400" b="1" dirty="0">
                  <a:solidFill>
                    <a:srgbClr val="FF0000"/>
                  </a:solidFill>
                  <a:latin typeface="Times New Roman" panose="02020603050405020304" pitchFamily="18" charset="0"/>
                  <a:ea typeface="楷体" panose="02010609060101010101" pitchFamily="49" charset="-122"/>
                  <a:sym typeface="+mn-ea"/>
                </a:rPr>
                <a:t>个成功识别，准确率</a:t>
              </a:r>
              <a:r>
                <a:rPr lang="en-US" altLang="zh-CN" sz="2400" b="1" dirty="0">
                  <a:solidFill>
                    <a:srgbClr val="FF0000"/>
                  </a:solidFill>
                  <a:latin typeface="Times New Roman" panose="02020603050405020304" pitchFamily="18" charset="0"/>
                  <a:ea typeface="楷体" panose="02010609060101010101" pitchFamily="49" charset="-122"/>
                  <a:sym typeface="+mn-ea"/>
                </a:rPr>
                <a:t>87.5%</a:t>
              </a: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1083079" y="79548"/>
            <a:ext cx="49230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Times New Roman" panose="02020603050405020304" pitchFamily="18" charset="0"/>
                <a:ea typeface="楷体" panose="02010609060101010101" pitchFamily="49" charset="-122"/>
                <a:cs typeface="Times New Roman" panose="02020603050405020304" pitchFamily="18" charset="0"/>
              </a:rPr>
              <a:t>模型训练结果与硬件集成效果</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48AAB2BF-5A48-68E1-F020-710DEB4A1677}"/>
              </a:ext>
            </a:extLst>
          </p:cNvPr>
          <p:cNvSpPr/>
          <p:nvPr/>
        </p:nvSpPr>
        <p:spPr>
          <a:xfrm>
            <a:off x="481507" y="3715952"/>
            <a:ext cx="5813368" cy="2817116"/>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7E6FCDB-58AF-BA4B-D730-38A715EA2D2D}"/>
              </a:ext>
            </a:extLst>
          </p:cNvPr>
          <p:cNvSpPr/>
          <p:nvPr/>
        </p:nvSpPr>
        <p:spPr>
          <a:xfrm>
            <a:off x="589139" y="934518"/>
            <a:ext cx="11755260" cy="1447554"/>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7177197C-5850-AE67-7E86-3EF6276D6ACD}"/>
              </a:ext>
            </a:extLst>
          </p:cNvPr>
          <p:cNvPicPr>
            <a:picLocks noChangeAspect="1"/>
          </p:cNvPicPr>
          <p:nvPr/>
        </p:nvPicPr>
        <p:blipFill>
          <a:blip r:embed="rId3"/>
          <a:stretch>
            <a:fillRect/>
          </a:stretch>
        </p:blipFill>
        <p:spPr>
          <a:xfrm>
            <a:off x="8351523" y="602768"/>
            <a:ext cx="3161506" cy="3408876"/>
          </a:xfrm>
          <a:prstGeom prst="rect">
            <a:avLst/>
          </a:prstGeom>
        </p:spPr>
      </p:pic>
      <p:pic>
        <p:nvPicPr>
          <p:cNvPr id="19" name="图片 18" descr="文本, 信件&#10;&#10;AI 生成的内容可能不正确。">
            <a:extLst>
              <a:ext uri="{FF2B5EF4-FFF2-40B4-BE49-F238E27FC236}">
                <a16:creationId xmlns:a16="http://schemas.microsoft.com/office/drawing/2014/main" id="{B0B2C0DC-2A6A-0E41-7544-23F333887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1523" y="4370095"/>
            <a:ext cx="3161506" cy="2233771"/>
          </a:xfrm>
          <a:prstGeom prst="rect">
            <a:avLst/>
          </a:prstGeom>
        </p:spPr>
      </p:pic>
    </p:spTree>
    <p:extLst>
      <p:ext uri="{BB962C8B-B14F-4D97-AF65-F5344CB8AC3E}">
        <p14:creationId xmlns:p14="http://schemas.microsoft.com/office/powerpoint/2010/main" val="2127130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14538"/>
            <a:ext cx="12192000" cy="2849562"/>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矩形 5"/>
          <p:cNvSpPr/>
          <p:nvPr/>
        </p:nvSpPr>
        <p:spPr>
          <a:xfrm>
            <a:off x="0" y="2663825"/>
            <a:ext cx="1096963" cy="541338"/>
          </a:xfrm>
          <a:prstGeom prst="rect">
            <a:avLst/>
          </a:prstGeom>
          <a:solidFill>
            <a:srgbClr val="D6E0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文本框 7"/>
          <p:cNvSpPr txBox="1">
            <a:spLocks noChangeArrowheads="1"/>
          </p:cNvSpPr>
          <p:nvPr/>
        </p:nvSpPr>
        <p:spPr bwMode="auto">
          <a:xfrm>
            <a:off x="946150" y="2000250"/>
            <a:ext cx="1539875"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1500" dirty="0">
                <a:solidFill>
                  <a:schemeClr val="bg1"/>
                </a:solidFill>
                <a:latin typeface="Impact" panose="020B0806030902050204" pitchFamily="34" charset="0"/>
              </a:rPr>
              <a:t>4</a:t>
            </a:r>
            <a:endParaRPr lang="zh-CN" altLang="en-US" sz="11500" dirty="0">
              <a:solidFill>
                <a:schemeClr val="bg1"/>
              </a:solidFill>
              <a:latin typeface="Impact" panose="020B0806030902050204" pitchFamily="34" charset="0"/>
            </a:endParaRPr>
          </a:p>
        </p:txBody>
      </p:sp>
      <p:sp>
        <p:nvSpPr>
          <p:cNvPr id="9" name="文本框 8"/>
          <p:cNvSpPr txBox="1">
            <a:spLocks noChangeArrowheads="1"/>
          </p:cNvSpPr>
          <p:nvPr/>
        </p:nvSpPr>
        <p:spPr bwMode="auto">
          <a:xfrm>
            <a:off x="419100" y="2638425"/>
            <a:ext cx="571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a:solidFill>
                  <a:srgbClr val="044875"/>
                </a:solidFill>
                <a:latin typeface="微软雅黑" panose="020B0503020204020204" pitchFamily="34" charset="-122"/>
                <a:ea typeface="微软雅黑" panose="020B0503020204020204" pitchFamily="34" charset="-122"/>
              </a:rPr>
              <a:t>第</a:t>
            </a:r>
          </a:p>
        </p:txBody>
      </p:sp>
      <p:sp>
        <p:nvSpPr>
          <p:cNvPr id="10" name="矩形 9"/>
          <p:cNvSpPr/>
          <p:nvPr/>
        </p:nvSpPr>
        <p:spPr>
          <a:xfrm>
            <a:off x="2498725" y="2663825"/>
            <a:ext cx="9693275" cy="541338"/>
          </a:xfrm>
          <a:prstGeom prst="rect">
            <a:avLst/>
          </a:prstGeom>
          <a:solidFill>
            <a:srgbClr val="D6E0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文本框 10"/>
          <p:cNvSpPr txBox="1">
            <a:spLocks noChangeArrowheads="1"/>
          </p:cNvSpPr>
          <p:nvPr/>
        </p:nvSpPr>
        <p:spPr bwMode="auto">
          <a:xfrm>
            <a:off x="2525713" y="2638425"/>
            <a:ext cx="17668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a:solidFill>
                  <a:srgbClr val="044875"/>
                </a:solidFill>
                <a:latin typeface="微软雅黑" panose="020B0503020204020204" pitchFamily="34" charset="-122"/>
                <a:ea typeface="微软雅黑" panose="020B0503020204020204" pitchFamily="34" charset="-122"/>
              </a:rPr>
              <a:t>部分</a:t>
            </a:r>
          </a:p>
        </p:txBody>
      </p:sp>
      <p:sp>
        <p:nvSpPr>
          <p:cNvPr id="12" name="文本框 11"/>
          <p:cNvSpPr txBox="1">
            <a:spLocks noChangeArrowheads="1"/>
          </p:cNvSpPr>
          <p:nvPr/>
        </p:nvSpPr>
        <p:spPr bwMode="auto">
          <a:xfrm>
            <a:off x="6791325" y="3632200"/>
            <a:ext cx="5727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b="1" dirty="0">
                <a:solidFill>
                  <a:schemeClr val="bg1"/>
                </a:solidFill>
                <a:latin typeface="微软雅黑" panose="020B0503020204020204" pitchFamily="34" charset="-122"/>
                <a:ea typeface="微软雅黑" panose="020B0503020204020204" pitchFamily="34" charset="-122"/>
              </a:rPr>
              <a:t>总结</a:t>
            </a:r>
          </a:p>
        </p:txBody>
      </p:sp>
      <p:pic>
        <p:nvPicPr>
          <p:cNvPr id="2" name="图片 1" descr="卡通画&#10;&#10;AI 生成的内容可能不正确。">
            <a:extLst>
              <a:ext uri="{FF2B5EF4-FFF2-40B4-BE49-F238E27FC236}">
                <a16:creationId xmlns:a16="http://schemas.microsoft.com/office/drawing/2014/main" id="{3B0B98CB-1052-A3D2-F396-B6E99FC6C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Tree>
    <p:extLst>
      <p:ext uri="{BB962C8B-B14F-4D97-AF65-F5344CB8AC3E}">
        <p14:creationId xmlns:p14="http://schemas.microsoft.com/office/powerpoint/2010/main" val="215773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8" grpId="0"/>
      <p:bldP spid="9" grpId="0"/>
      <p:bldP spid="10" grpId="0" animBg="1"/>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6113209" y="254000"/>
            <a:ext cx="607879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0863"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01</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165707" y="602768"/>
            <a:ext cx="11860524" cy="6001098"/>
            <a:chOff x="4828" y="4139"/>
            <a:chExt cx="13495" cy="15905"/>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78" y="4139"/>
              <a:ext cx="13445" cy="15905"/>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85000" lnSpcReduction="10000"/>
            </a:bodyPr>
            <a:lstStyle/>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该系统针对浙江省大学生工程实践与创新能力大赛的应用场景，采用“</a:t>
              </a:r>
              <a:r>
                <a:rPr lang="en-US" altLang="zh-CN" sz="2400" b="1" dirty="0">
                  <a:solidFill>
                    <a:schemeClr val="tx1"/>
                  </a:solidFill>
                  <a:latin typeface="Times New Roman" panose="02020603050405020304" pitchFamily="18" charset="0"/>
                  <a:ea typeface="楷体" panose="02010609060101010101" pitchFamily="49" charset="-122"/>
                  <a:sym typeface="+mn-ea"/>
                </a:rPr>
                <a:t>PC</a:t>
              </a:r>
              <a:r>
                <a:rPr lang="zh-CN" altLang="en-US" sz="2400" b="1" dirty="0">
                  <a:solidFill>
                    <a:schemeClr val="tx1"/>
                  </a:solidFill>
                  <a:latin typeface="Times New Roman" panose="02020603050405020304" pitchFamily="18" charset="0"/>
                  <a:ea typeface="楷体" panose="02010609060101010101" pitchFamily="49" charset="-122"/>
                  <a:sym typeface="+mn-ea"/>
                </a:rPr>
                <a:t>端模型训练</a:t>
              </a:r>
              <a:r>
                <a:rPr lang="en-US" altLang="zh-CN" sz="2400" b="1" dirty="0">
                  <a:solidFill>
                    <a:schemeClr val="tx1"/>
                  </a:solidFill>
                  <a:latin typeface="Times New Roman" panose="02020603050405020304" pitchFamily="18" charset="0"/>
                  <a:ea typeface="楷体" panose="02010609060101010101" pitchFamily="49" charset="-122"/>
                  <a:sym typeface="+mn-ea"/>
                </a:rPr>
                <a:t>+Jetson Nano</a:t>
              </a:r>
              <a:r>
                <a:rPr lang="zh-CN" altLang="en-US" sz="2400" b="1" dirty="0">
                  <a:solidFill>
                    <a:schemeClr val="tx1"/>
                  </a:solidFill>
                  <a:latin typeface="Times New Roman" panose="02020603050405020304" pitchFamily="18" charset="0"/>
                  <a:ea typeface="楷体" panose="02010609060101010101" pitchFamily="49" charset="-122"/>
                  <a:sym typeface="+mn-ea"/>
                </a:rPr>
                <a:t>边缘推理</a:t>
              </a:r>
              <a:r>
                <a:rPr lang="en-US" altLang="zh-CN" sz="2400" b="1" dirty="0">
                  <a:solidFill>
                    <a:schemeClr val="tx1"/>
                  </a:solidFill>
                  <a:latin typeface="Times New Roman" panose="02020603050405020304" pitchFamily="18" charset="0"/>
                  <a:ea typeface="楷体" panose="02010609060101010101" pitchFamily="49" charset="-122"/>
                  <a:sym typeface="+mn-ea"/>
                </a:rPr>
                <a:t>+ STM32</a:t>
              </a:r>
              <a:r>
                <a:rPr lang="zh-CN" altLang="en-US" sz="2400" b="1" dirty="0">
                  <a:solidFill>
                    <a:schemeClr val="tx1"/>
                  </a:solidFill>
                  <a:latin typeface="Times New Roman" panose="02020603050405020304" pitchFamily="18" charset="0"/>
                  <a:ea typeface="楷体" panose="02010609060101010101" pitchFamily="49" charset="-122"/>
                  <a:sym typeface="+mn-ea"/>
                </a:rPr>
                <a:t>控制</a:t>
              </a:r>
              <a:r>
                <a:rPr lang="zh-CN" altLang="en-US" sz="2400" dirty="0">
                  <a:solidFill>
                    <a:schemeClr val="tx1"/>
                  </a:solidFill>
                  <a:latin typeface="Times New Roman" panose="02020603050405020304" pitchFamily="18" charset="0"/>
                  <a:ea typeface="楷体" panose="02010609060101010101" pitchFamily="49" charset="-122"/>
                  <a:sym typeface="+mn-ea"/>
                </a:rPr>
                <a:t>”的分布式架构，成功实现了对</a:t>
              </a:r>
              <a:r>
                <a:rPr lang="zh-CN" altLang="en-US" sz="2400" b="1" dirty="0">
                  <a:solidFill>
                    <a:schemeClr val="tx1"/>
                  </a:solidFill>
                  <a:latin typeface="Times New Roman" panose="02020603050405020304" pitchFamily="18" charset="0"/>
                  <a:ea typeface="楷体" panose="02010609060101010101" pitchFamily="49" charset="-122"/>
                  <a:sym typeface="+mn-ea"/>
                </a:rPr>
                <a:t>可回收、厨余、有害及其他四类生活垃圾的自动化分类</a:t>
              </a:r>
              <a:r>
                <a:rPr lang="zh-CN" altLang="en-US" sz="2400" dirty="0">
                  <a:solidFill>
                    <a:schemeClr val="tx1"/>
                  </a:solidFill>
                  <a:latin typeface="Times New Roman" panose="02020603050405020304" pitchFamily="18" charset="0"/>
                  <a:ea typeface="楷体" panose="02010609060101010101" pitchFamily="49" charset="-122"/>
                  <a:sym typeface="+mn-ea"/>
                </a:rPr>
                <a:t>。</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在算法层面，项目选用了轻量级</a:t>
              </a:r>
              <a:r>
                <a:rPr lang="en-US" altLang="zh-CN" sz="2400" dirty="0">
                  <a:solidFill>
                    <a:schemeClr val="tx1"/>
                  </a:solidFill>
                  <a:latin typeface="Times New Roman" panose="02020603050405020304" pitchFamily="18" charset="0"/>
                  <a:ea typeface="楷体" panose="02010609060101010101" pitchFamily="49" charset="-122"/>
                  <a:sym typeface="+mn-ea"/>
                </a:rPr>
                <a:t>MobileNetV2</a:t>
              </a:r>
              <a:r>
                <a:rPr lang="zh-CN" altLang="en-US" sz="2400" dirty="0">
                  <a:solidFill>
                    <a:schemeClr val="tx1"/>
                  </a:solidFill>
                  <a:latin typeface="Times New Roman" panose="02020603050405020304" pitchFamily="18" charset="0"/>
                  <a:ea typeface="楷体" panose="02010609060101010101" pitchFamily="49" charset="-122"/>
                  <a:sym typeface="+mn-ea"/>
                </a:rPr>
                <a:t>作为骨干网络，充分利用其深度可分离卷积结构在算力受限的边缘设备上实现了高效特征提取。结合迁移学习策略，在仅有</a:t>
              </a:r>
              <a:r>
                <a:rPr lang="en-US" altLang="zh-CN" sz="2400" dirty="0">
                  <a:solidFill>
                    <a:schemeClr val="tx1"/>
                  </a:solidFill>
                  <a:latin typeface="Times New Roman" panose="02020603050405020304" pitchFamily="18" charset="0"/>
                  <a:ea typeface="楷体" panose="02010609060101010101" pitchFamily="49" charset="-122"/>
                  <a:sym typeface="+mn-ea"/>
                </a:rPr>
                <a:t>1474</a:t>
              </a:r>
              <a:r>
                <a:rPr lang="zh-CN" altLang="en-US" sz="2400" dirty="0">
                  <a:solidFill>
                    <a:schemeClr val="tx1"/>
                  </a:solidFill>
                  <a:latin typeface="Times New Roman" panose="02020603050405020304" pitchFamily="18" charset="0"/>
                  <a:ea typeface="楷体" panose="02010609060101010101" pitchFamily="49" charset="-122"/>
                  <a:sym typeface="+mn-ea"/>
                </a:rPr>
                <a:t>张样本的小数据集上，通过“冻结骨干</a:t>
              </a:r>
              <a:r>
                <a:rPr lang="en-US" altLang="zh-CN" sz="2400" dirty="0">
                  <a:solidFill>
                    <a:schemeClr val="tx1"/>
                  </a:solidFill>
                  <a:latin typeface="Times New Roman" panose="02020603050405020304" pitchFamily="18" charset="0"/>
                  <a:ea typeface="楷体" panose="02010609060101010101" pitchFamily="49" charset="-122"/>
                  <a:sym typeface="+mn-ea"/>
                </a:rPr>
                <a:t>-</a:t>
              </a:r>
              <a:r>
                <a:rPr lang="zh-CN" altLang="en-US" sz="2400" dirty="0">
                  <a:solidFill>
                    <a:schemeClr val="tx1"/>
                  </a:solidFill>
                  <a:latin typeface="Times New Roman" panose="02020603050405020304" pitchFamily="18" charset="0"/>
                  <a:ea typeface="楷体" panose="02010609060101010101" pitchFamily="49" charset="-122"/>
                  <a:sym typeface="+mn-ea"/>
                </a:rPr>
                <a:t>微调高层”的两阶段训练方法，实现了</a:t>
              </a:r>
              <a:r>
                <a:rPr lang="zh-CN" altLang="en-US" sz="2400" b="1" dirty="0">
                  <a:solidFill>
                    <a:schemeClr val="tx1"/>
                  </a:solidFill>
                  <a:latin typeface="Times New Roman" panose="02020603050405020304" pitchFamily="18" charset="0"/>
                  <a:ea typeface="楷体" panose="02010609060101010101" pitchFamily="49" charset="-122"/>
                  <a:sym typeface="+mn-ea"/>
                </a:rPr>
                <a:t>高达</a:t>
              </a:r>
              <a:r>
                <a:rPr lang="en-US" altLang="zh-CN" sz="2400" b="1" dirty="0">
                  <a:solidFill>
                    <a:schemeClr val="tx1"/>
                  </a:solidFill>
                  <a:latin typeface="Times New Roman" panose="02020603050405020304" pitchFamily="18" charset="0"/>
                  <a:ea typeface="楷体" panose="02010609060101010101" pitchFamily="49" charset="-122"/>
                  <a:sym typeface="+mn-ea"/>
                </a:rPr>
                <a:t>99.66%</a:t>
              </a:r>
              <a:r>
                <a:rPr lang="zh-CN" altLang="en-US" sz="2400" b="1" dirty="0">
                  <a:solidFill>
                    <a:schemeClr val="tx1"/>
                  </a:solidFill>
                  <a:latin typeface="Times New Roman" panose="02020603050405020304" pitchFamily="18" charset="0"/>
                  <a:ea typeface="楷体" panose="02010609060101010101" pitchFamily="49" charset="-122"/>
                  <a:sym typeface="+mn-ea"/>
                </a:rPr>
                <a:t>的验证准确率</a:t>
              </a:r>
              <a:r>
                <a:rPr lang="zh-CN" altLang="en-US" sz="2400" dirty="0">
                  <a:solidFill>
                    <a:schemeClr val="tx1"/>
                  </a:solidFill>
                  <a:latin typeface="Times New Roman" panose="02020603050405020304" pitchFamily="18" charset="0"/>
                  <a:ea typeface="楷体" panose="02010609060101010101" pitchFamily="49" charset="-122"/>
                  <a:sym typeface="+mn-ea"/>
                </a:rPr>
                <a:t>。同时，引入标签平滑与</a:t>
              </a:r>
              <a:r>
                <a:rPr lang="en-US" altLang="zh-CN" sz="2400" dirty="0">
                  <a:solidFill>
                    <a:schemeClr val="tx1"/>
                  </a:solidFill>
                  <a:latin typeface="Times New Roman" panose="02020603050405020304" pitchFamily="18" charset="0"/>
                  <a:ea typeface="楷体" panose="02010609060101010101" pitchFamily="49" charset="-122"/>
                  <a:sym typeface="+mn-ea"/>
                </a:rPr>
                <a:t>L2</a:t>
              </a:r>
              <a:r>
                <a:rPr lang="zh-CN" altLang="en-US" sz="2400" dirty="0">
                  <a:solidFill>
                    <a:schemeClr val="tx1"/>
                  </a:solidFill>
                  <a:latin typeface="Times New Roman" panose="02020603050405020304" pitchFamily="18" charset="0"/>
                  <a:ea typeface="楷体" panose="02010609060101010101" pitchFamily="49" charset="-122"/>
                  <a:sym typeface="+mn-ea"/>
                </a:rPr>
                <a:t>正则化有效克服了过拟合问题。</a:t>
              </a:r>
              <a:endParaRPr lang="en-US" altLang="zh-CN" sz="240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zh-CN" altLang="en-US" sz="2400" dirty="0">
                  <a:solidFill>
                    <a:schemeClr val="tx1"/>
                  </a:solidFill>
                  <a:latin typeface="Times New Roman" panose="02020603050405020304" pitchFamily="18" charset="0"/>
                  <a:ea typeface="楷体" panose="02010609060101010101" pitchFamily="49" charset="-122"/>
                  <a:sym typeface="+mn-ea"/>
                </a:rPr>
                <a:t>在工程部署上，系统坚持“训练与推理预处理一致性”原则，并采用了时间窗口投票机制，将单帧识别的随机误差大幅降低，结合</a:t>
              </a:r>
              <a:r>
                <a:rPr lang="en-US" altLang="zh-CN" sz="2400" dirty="0">
                  <a:solidFill>
                    <a:schemeClr val="tx1"/>
                  </a:solidFill>
                  <a:latin typeface="Times New Roman" panose="02020603050405020304" pitchFamily="18" charset="0"/>
                  <a:ea typeface="楷体" panose="02010609060101010101" pitchFamily="49" charset="-122"/>
                  <a:sym typeface="+mn-ea"/>
                </a:rPr>
                <a:t>TensorFlow</a:t>
              </a:r>
              <a:r>
                <a:rPr lang="zh-CN" altLang="en-US" sz="2400" dirty="0">
                  <a:solidFill>
                    <a:schemeClr val="tx1"/>
                  </a:solidFill>
                  <a:latin typeface="Times New Roman" panose="02020603050405020304" pitchFamily="18" charset="0"/>
                  <a:ea typeface="楷体" panose="02010609060101010101" pitchFamily="49" charset="-122"/>
                  <a:sym typeface="+mn-ea"/>
                </a:rPr>
                <a:t>的</a:t>
              </a:r>
              <a:r>
                <a:rPr lang="en-US" altLang="zh-CN" sz="2400" dirty="0">
                  <a:solidFill>
                    <a:schemeClr val="tx1"/>
                  </a:solidFill>
                  <a:latin typeface="Times New Roman" panose="02020603050405020304" pitchFamily="18" charset="0"/>
                  <a:ea typeface="楷体" panose="02010609060101010101" pitchFamily="49" charset="-122"/>
                  <a:sym typeface="+mn-ea"/>
                </a:rPr>
                <a:t>GPU</a:t>
              </a:r>
              <a:r>
                <a:rPr lang="zh-CN" altLang="en-US" sz="2400" dirty="0">
                  <a:solidFill>
                    <a:schemeClr val="tx1"/>
                  </a:solidFill>
                  <a:latin typeface="Times New Roman" panose="02020603050405020304" pitchFamily="18" charset="0"/>
                  <a:ea typeface="楷体" panose="02010609060101010101" pitchFamily="49" charset="-122"/>
                  <a:sym typeface="+mn-ea"/>
                </a:rPr>
                <a:t>加速，在</a:t>
              </a:r>
              <a:r>
                <a:rPr lang="en-US" altLang="zh-CN" sz="2400" dirty="0" err="1">
                  <a:solidFill>
                    <a:schemeClr val="tx1"/>
                  </a:solidFill>
                  <a:latin typeface="Times New Roman" panose="02020603050405020304" pitchFamily="18" charset="0"/>
                  <a:ea typeface="楷体" panose="02010609060101010101" pitchFamily="49" charset="-122"/>
                  <a:sym typeface="+mn-ea"/>
                </a:rPr>
                <a:t>JetsonNano</a:t>
              </a:r>
              <a:r>
                <a:rPr lang="zh-CN" altLang="en-US" sz="2400" dirty="0">
                  <a:solidFill>
                    <a:schemeClr val="tx1"/>
                  </a:solidFill>
                  <a:latin typeface="Times New Roman" panose="02020603050405020304" pitchFamily="18" charset="0"/>
                  <a:ea typeface="楷体" panose="02010609060101010101" pitchFamily="49" charset="-122"/>
                  <a:sym typeface="+mn-ea"/>
                </a:rPr>
                <a:t>平台上实现了</a:t>
              </a:r>
              <a:r>
                <a:rPr lang="zh-CN" altLang="en-US" sz="2400" b="1" dirty="0">
                  <a:solidFill>
                    <a:schemeClr val="tx1"/>
                  </a:solidFill>
                  <a:latin typeface="Times New Roman" panose="02020603050405020304" pitchFamily="18" charset="0"/>
                  <a:ea typeface="楷体" panose="02010609060101010101" pitchFamily="49" charset="-122"/>
                  <a:sym typeface="+mn-ea"/>
                </a:rPr>
                <a:t>每秒</a:t>
              </a:r>
              <a:r>
                <a:rPr lang="en-US" altLang="zh-CN" sz="2400" b="1" dirty="0">
                  <a:solidFill>
                    <a:schemeClr val="tx1"/>
                  </a:solidFill>
                  <a:latin typeface="Times New Roman" panose="02020603050405020304" pitchFamily="18" charset="0"/>
                  <a:ea typeface="楷体" panose="02010609060101010101" pitchFamily="49" charset="-122"/>
                  <a:sym typeface="+mn-ea"/>
                </a:rPr>
                <a:t>10</a:t>
              </a:r>
              <a:r>
                <a:rPr lang="zh-CN" altLang="en-US" sz="2400" b="1" dirty="0">
                  <a:solidFill>
                    <a:schemeClr val="tx1"/>
                  </a:solidFill>
                  <a:latin typeface="Times New Roman" panose="02020603050405020304" pitchFamily="18" charset="0"/>
                  <a:ea typeface="楷体" panose="02010609060101010101" pitchFamily="49" charset="-122"/>
                  <a:sym typeface="+mn-ea"/>
                </a:rPr>
                <a:t>帧</a:t>
              </a:r>
              <a:r>
                <a:rPr lang="zh-CN" altLang="en-US" sz="2400" dirty="0">
                  <a:solidFill>
                    <a:schemeClr val="tx1"/>
                  </a:solidFill>
                  <a:latin typeface="Times New Roman" panose="02020603050405020304" pitchFamily="18" charset="0"/>
                  <a:ea typeface="楷体" panose="02010609060101010101" pitchFamily="49" charset="-122"/>
                  <a:sym typeface="+mn-ea"/>
                </a:rPr>
                <a:t>的实时推理，显著提升了系统的鲁棒性，模型在面对未见过的测试样本展现了泛化能力。综上所述，本项目不仅验证了</a:t>
              </a:r>
              <a:r>
                <a:rPr lang="zh-CN" altLang="en-US" sz="2400" b="1" dirty="0">
                  <a:solidFill>
                    <a:schemeClr val="tx1"/>
                  </a:solidFill>
                  <a:latin typeface="Times New Roman" panose="02020603050405020304" pitchFamily="18" charset="0"/>
                  <a:ea typeface="楷体" panose="02010609060101010101" pitchFamily="49" charset="-122"/>
                  <a:sym typeface="+mn-ea"/>
                </a:rPr>
                <a:t>深度学习技术在嵌入式边缘设备上应用的可行性</a:t>
              </a:r>
              <a:r>
                <a:rPr lang="zh-CN" altLang="en-US" sz="2400" dirty="0">
                  <a:solidFill>
                    <a:schemeClr val="tx1"/>
                  </a:solidFill>
                  <a:latin typeface="Times New Roman" panose="02020603050405020304" pitchFamily="18" charset="0"/>
                  <a:ea typeface="楷体" panose="02010609060101010101" pitchFamily="49" charset="-122"/>
                  <a:sym typeface="+mn-ea"/>
                </a:rPr>
                <a:t>，也为智能垃圾分类设备的低成本、高效率落地提供了具有参考价值的工程范例。</a:t>
              </a:r>
              <a:endParaRPr lang="en-US" altLang="zh-CN" sz="2400"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1083079" y="79548"/>
            <a:ext cx="49230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Times New Roman" panose="02020603050405020304" pitchFamily="18" charset="0"/>
                <a:ea typeface="楷体" panose="02010609060101010101" pitchFamily="49" charset="-122"/>
                <a:cs typeface="Times New Roman" panose="02020603050405020304" pitchFamily="18" charset="0"/>
              </a:rPr>
              <a:t>模型训练结果与硬件集成效果</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48AAB2BF-5A48-68E1-F020-710DEB4A1677}"/>
              </a:ext>
            </a:extLst>
          </p:cNvPr>
          <p:cNvSpPr/>
          <p:nvPr/>
        </p:nvSpPr>
        <p:spPr>
          <a:xfrm>
            <a:off x="481507" y="3715952"/>
            <a:ext cx="5813368" cy="2817116"/>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7E6FCDB-58AF-BA4B-D730-38A715EA2D2D}"/>
              </a:ext>
            </a:extLst>
          </p:cNvPr>
          <p:cNvSpPr/>
          <p:nvPr/>
        </p:nvSpPr>
        <p:spPr>
          <a:xfrm>
            <a:off x="589139" y="934518"/>
            <a:ext cx="11755260" cy="1447554"/>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65279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2700"/>
            <a:ext cx="12192000" cy="373063"/>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sp>
        <p:nvSpPr>
          <p:cNvPr id="3" name="矩形 2"/>
          <p:cNvSpPr/>
          <p:nvPr/>
        </p:nvSpPr>
        <p:spPr>
          <a:xfrm>
            <a:off x="11566525" y="6523038"/>
            <a:ext cx="625475" cy="334962"/>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sp>
        <p:nvSpPr>
          <p:cNvPr id="4" name="矩形 3"/>
          <p:cNvSpPr/>
          <p:nvPr/>
        </p:nvSpPr>
        <p:spPr>
          <a:xfrm>
            <a:off x="0" y="6523355"/>
            <a:ext cx="11566525" cy="33464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grpSp>
        <p:nvGrpSpPr>
          <p:cNvPr id="70" name="组合 69"/>
          <p:cNvGrpSpPr/>
          <p:nvPr>
            <p:custDataLst>
              <p:tags r:id="rId1"/>
            </p:custDataLst>
          </p:nvPr>
        </p:nvGrpSpPr>
        <p:grpSpPr bwMode="auto">
          <a:xfrm>
            <a:off x="313055" y="2657100"/>
            <a:ext cx="5257800" cy="713105"/>
            <a:chOff x="6298049" y="1397569"/>
            <a:chExt cx="4842391" cy="712882"/>
          </a:xfrm>
        </p:grpSpPr>
        <p:sp>
          <p:nvSpPr>
            <p:cNvPr id="20" name="Freeform 74"/>
            <p:cNvSpPr>
              <a:spLocks noEditPoints="1"/>
            </p:cNvSpPr>
            <p:nvPr>
              <p:custDataLst>
                <p:tags r:id="rId25"/>
              </p:custDataLst>
            </p:nvPr>
          </p:nvSpPr>
          <p:spPr bwMode="auto">
            <a:xfrm>
              <a:off x="7321760" y="1592858"/>
              <a:ext cx="538044" cy="350883"/>
            </a:xfrm>
            <a:custGeom>
              <a:avLst/>
              <a:gdLst>
                <a:gd name="T0" fmla="*/ 18 w 99"/>
                <a:gd name="T1" fmla="*/ 58 h 65"/>
                <a:gd name="T2" fmla="*/ 53 w 99"/>
                <a:gd name="T3" fmla="*/ 65 h 65"/>
                <a:gd name="T4" fmla="*/ 87 w 99"/>
                <a:gd name="T5" fmla="*/ 57 h 65"/>
                <a:gd name="T6" fmla="*/ 87 w 99"/>
                <a:gd name="T7" fmla="*/ 23 h 65"/>
                <a:gd name="T8" fmla="*/ 53 w 99"/>
                <a:gd name="T9" fmla="*/ 28 h 65"/>
                <a:gd name="T10" fmla="*/ 18 w 99"/>
                <a:gd name="T11" fmla="*/ 23 h 65"/>
                <a:gd name="T12" fmla="*/ 18 w 99"/>
                <a:gd name="T13" fmla="*/ 58 h 65"/>
                <a:gd name="T14" fmla="*/ 99 w 99"/>
                <a:gd name="T15" fmla="*/ 8 h 65"/>
                <a:gd name="T16" fmla="*/ 99 w 99"/>
                <a:gd name="T17" fmla="*/ 17 h 65"/>
                <a:gd name="T18" fmla="*/ 53 w 99"/>
                <a:gd name="T19" fmla="*/ 24 h 65"/>
                <a:gd name="T20" fmla="*/ 7 w 99"/>
                <a:gd name="T21" fmla="*/ 17 h 65"/>
                <a:gd name="T22" fmla="*/ 7 w 99"/>
                <a:gd name="T23" fmla="*/ 34 h 65"/>
                <a:gd name="T24" fmla="*/ 9 w 99"/>
                <a:gd name="T25" fmla="*/ 37 h 65"/>
                <a:gd name="T26" fmla="*/ 5 w 99"/>
                <a:gd name="T27" fmla="*/ 41 h 65"/>
                <a:gd name="T28" fmla="*/ 2 w 99"/>
                <a:gd name="T29" fmla="*/ 37 h 65"/>
                <a:gd name="T30" fmla="*/ 4 w 99"/>
                <a:gd name="T31" fmla="*/ 34 h 65"/>
                <a:gd name="T32" fmla="*/ 4 w 99"/>
                <a:gd name="T33" fmla="*/ 8 h 65"/>
                <a:gd name="T34" fmla="*/ 53 w 99"/>
                <a:gd name="T35" fmla="*/ 0 h 65"/>
                <a:gd name="T36" fmla="*/ 99 w 99"/>
                <a:gd name="T37" fmla="*/ 8 h 65"/>
                <a:gd name="T38" fmla="*/ 8 w 99"/>
                <a:gd name="T39" fmla="*/ 42 h 65"/>
                <a:gd name="T40" fmla="*/ 3 w 99"/>
                <a:gd name="T41" fmla="*/ 42 h 65"/>
                <a:gd name="T42" fmla="*/ 0 w 99"/>
                <a:gd name="T43" fmla="*/ 58 h 65"/>
                <a:gd name="T44" fmla="*/ 2 w 99"/>
                <a:gd name="T45" fmla="*/ 58 h 65"/>
                <a:gd name="T46" fmla="*/ 3 w 99"/>
                <a:gd name="T47" fmla="*/ 56 h 65"/>
                <a:gd name="T48" fmla="*/ 3 w 99"/>
                <a:gd name="T49" fmla="*/ 58 h 65"/>
                <a:gd name="T50" fmla="*/ 6 w 99"/>
                <a:gd name="T51" fmla="*/ 59 h 65"/>
                <a:gd name="T52" fmla="*/ 7 w 99"/>
                <a:gd name="T53" fmla="*/ 57 h 65"/>
                <a:gd name="T54" fmla="*/ 7 w 99"/>
                <a:gd name="T55" fmla="*/ 59 h 65"/>
                <a:gd name="T56" fmla="*/ 8 w 99"/>
                <a:gd name="T57" fmla="*/ 59 h 65"/>
                <a:gd name="T58" fmla="*/ 8 w 99"/>
                <a:gd name="T59" fmla="*/ 51 h 65"/>
                <a:gd name="T60" fmla="*/ 9 w 99"/>
                <a:gd name="T61" fmla="*/ 58 h 65"/>
                <a:gd name="T62" fmla="*/ 11 w 99"/>
                <a:gd name="T63" fmla="*/ 58 h 65"/>
                <a:gd name="T64" fmla="*/ 8 w 99"/>
                <a:gd name="T65" fmla="*/ 4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65">
                  <a:moveTo>
                    <a:pt x="18" y="58"/>
                  </a:moveTo>
                  <a:cubicBezTo>
                    <a:pt x="30" y="58"/>
                    <a:pt x="42" y="60"/>
                    <a:pt x="53" y="65"/>
                  </a:cubicBezTo>
                  <a:cubicBezTo>
                    <a:pt x="64" y="60"/>
                    <a:pt x="75" y="57"/>
                    <a:pt x="87" y="57"/>
                  </a:cubicBezTo>
                  <a:cubicBezTo>
                    <a:pt x="87" y="23"/>
                    <a:pt x="87" y="23"/>
                    <a:pt x="87" y="23"/>
                  </a:cubicBezTo>
                  <a:cubicBezTo>
                    <a:pt x="53" y="28"/>
                    <a:pt x="53" y="28"/>
                    <a:pt x="53" y="28"/>
                  </a:cubicBezTo>
                  <a:cubicBezTo>
                    <a:pt x="18" y="23"/>
                    <a:pt x="18" y="23"/>
                    <a:pt x="18" y="23"/>
                  </a:cubicBezTo>
                  <a:cubicBezTo>
                    <a:pt x="18" y="58"/>
                    <a:pt x="18" y="58"/>
                    <a:pt x="18" y="58"/>
                  </a:cubicBezTo>
                  <a:close/>
                  <a:moveTo>
                    <a:pt x="99" y="8"/>
                  </a:moveTo>
                  <a:cubicBezTo>
                    <a:pt x="99" y="17"/>
                    <a:pt x="99" y="17"/>
                    <a:pt x="99" y="17"/>
                  </a:cubicBezTo>
                  <a:cubicBezTo>
                    <a:pt x="53" y="24"/>
                    <a:pt x="53" y="24"/>
                    <a:pt x="53" y="24"/>
                  </a:cubicBezTo>
                  <a:cubicBezTo>
                    <a:pt x="7" y="17"/>
                    <a:pt x="7" y="17"/>
                    <a:pt x="7" y="17"/>
                  </a:cubicBezTo>
                  <a:cubicBezTo>
                    <a:pt x="7" y="34"/>
                    <a:pt x="7" y="34"/>
                    <a:pt x="7" y="34"/>
                  </a:cubicBezTo>
                  <a:cubicBezTo>
                    <a:pt x="8" y="35"/>
                    <a:pt x="9" y="36"/>
                    <a:pt x="9" y="37"/>
                  </a:cubicBezTo>
                  <a:cubicBezTo>
                    <a:pt x="9" y="39"/>
                    <a:pt x="7" y="41"/>
                    <a:pt x="5" y="41"/>
                  </a:cubicBezTo>
                  <a:cubicBezTo>
                    <a:pt x="4" y="41"/>
                    <a:pt x="2" y="39"/>
                    <a:pt x="2" y="37"/>
                  </a:cubicBezTo>
                  <a:cubicBezTo>
                    <a:pt x="2" y="36"/>
                    <a:pt x="3" y="35"/>
                    <a:pt x="4" y="34"/>
                  </a:cubicBezTo>
                  <a:cubicBezTo>
                    <a:pt x="4" y="25"/>
                    <a:pt x="4" y="17"/>
                    <a:pt x="4" y="8"/>
                  </a:cubicBezTo>
                  <a:cubicBezTo>
                    <a:pt x="53" y="0"/>
                    <a:pt x="53" y="0"/>
                    <a:pt x="53" y="0"/>
                  </a:cubicBezTo>
                  <a:cubicBezTo>
                    <a:pt x="99" y="8"/>
                    <a:pt x="99" y="8"/>
                    <a:pt x="99" y="8"/>
                  </a:cubicBezTo>
                  <a:close/>
                  <a:moveTo>
                    <a:pt x="8" y="42"/>
                  </a:moveTo>
                  <a:cubicBezTo>
                    <a:pt x="6" y="43"/>
                    <a:pt x="5" y="43"/>
                    <a:pt x="3" y="42"/>
                  </a:cubicBezTo>
                  <a:cubicBezTo>
                    <a:pt x="2" y="47"/>
                    <a:pt x="1" y="52"/>
                    <a:pt x="0" y="58"/>
                  </a:cubicBezTo>
                  <a:cubicBezTo>
                    <a:pt x="1" y="58"/>
                    <a:pt x="2" y="58"/>
                    <a:pt x="2" y="58"/>
                  </a:cubicBezTo>
                  <a:cubicBezTo>
                    <a:pt x="3" y="56"/>
                    <a:pt x="3" y="56"/>
                    <a:pt x="3" y="56"/>
                  </a:cubicBezTo>
                  <a:cubicBezTo>
                    <a:pt x="3" y="58"/>
                    <a:pt x="3" y="58"/>
                    <a:pt x="3" y="58"/>
                  </a:cubicBezTo>
                  <a:cubicBezTo>
                    <a:pt x="4" y="59"/>
                    <a:pt x="5" y="59"/>
                    <a:pt x="6" y="59"/>
                  </a:cubicBezTo>
                  <a:cubicBezTo>
                    <a:pt x="7" y="57"/>
                    <a:pt x="7" y="57"/>
                    <a:pt x="7" y="57"/>
                  </a:cubicBezTo>
                  <a:cubicBezTo>
                    <a:pt x="7" y="59"/>
                    <a:pt x="7" y="59"/>
                    <a:pt x="7" y="59"/>
                  </a:cubicBezTo>
                  <a:cubicBezTo>
                    <a:pt x="7" y="59"/>
                    <a:pt x="8" y="59"/>
                    <a:pt x="8" y="59"/>
                  </a:cubicBezTo>
                  <a:cubicBezTo>
                    <a:pt x="8" y="51"/>
                    <a:pt x="8" y="51"/>
                    <a:pt x="8" y="51"/>
                  </a:cubicBezTo>
                  <a:cubicBezTo>
                    <a:pt x="9" y="58"/>
                    <a:pt x="9" y="58"/>
                    <a:pt x="9" y="58"/>
                  </a:cubicBezTo>
                  <a:cubicBezTo>
                    <a:pt x="10" y="58"/>
                    <a:pt x="10" y="58"/>
                    <a:pt x="11" y="58"/>
                  </a:cubicBezTo>
                  <a:cubicBezTo>
                    <a:pt x="10" y="52"/>
                    <a:pt x="9" y="47"/>
                    <a:pt x="8" y="42"/>
                  </a:cubicBezTo>
                  <a:close/>
                </a:path>
              </a:pathLst>
            </a:custGeom>
            <a:solidFill>
              <a:schemeClr val="bg2">
                <a:lumMod val="25000"/>
              </a:schemeClr>
            </a:solidFill>
            <a:ln>
              <a:noFill/>
            </a:ln>
          </p:spPr>
          <p:txBody>
            <a:bodyPr/>
            <a:lstStyle/>
            <a:p>
              <a:pPr eaLnBrk="1" fontAlgn="auto" hangingPunct="1">
                <a:spcBef>
                  <a:spcPts val="0"/>
                </a:spcBef>
                <a:spcAft>
                  <a:spcPts val="0"/>
                </a:spcAft>
                <a:defRPr/>
              </a:pPr>
              <a:endParaRPr lang="zh-CN" altLang="en-US">
                <a:solidFill>
                  <a:prstClr val="black"/>
                </a:solidFill>
                <a:latin typeface="Times New Roman" panose="02020603050405020304" pitchFamily="18" charset="0"/>
                <a:ea typeface="楷体" panose="02010609060101010101" pitchFamily="49" charset="-122"/>
              </a:endParaRPr>
            </a:p>
          </p:txBody>
        </p:sp>
        <p:sp>
          <p:nvSpPr>
            <p:cNvPr id="4156" name="文本框 20"/>
            <p:cNvSpPr txBox="1">
              <a:spLocks noChangeArrowheads="1"/>
            </p:cNvSpPr>
            <p:nvPr>
              <p:custDataLst>
                <p:tags r:id="rId26"/>
              </p:custDataLst>
            </p:nvPr>
          </p:nvSpPr>
          <p:spPr bwMode="auto">
            <a:xfrm>
              <a:off x="7922932" y="1461684"/>
              <a:ext cx="3089656" cy="58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solidFill>
                    <a:srgbClr val="044875"/>
                  </a:solidFill>
                  <a:latin typeface="Times New Roman" panose="02020603050405020304" pitchFamily="18" charset="0"/>
                  <a:ea typeface="楷体" panose="02010609060101010101" pitchFamily="49" charset="-122"/>
                </a:rPr>
                <a:t>项目背景与总路线</a:t>
              </a:r>
            </a:p>
          </p:txBody>
        </p:sp>
        <p:sp>
          <p:nvSpPr>
            <p:cNvPr id="18" name="矩形 17"/>
            <p:cNvSpPr/>
            <p:nvPr>
              <p:custDataLst>
                <p:tags r:id="rId27"/>
              </p:custDataLst>
            </p:nvPr>
          </p:nvSpPr>
          <p:spPr>
            <a:xfrm>
              <a:off x="7180504" y="1397569"/>
              <a:ext cx="3959936"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cxnSp>
          <p:nvCxnSpPr>
            <p:cNvPr id="23" name="直接连接符 22"/>
            <p:cNvCxnSpPr/>
            <p:nvPr>
              <p:custDataLst>
                <p:tags r:id="rId28"/>
              </p:custDataLst>
            </p:nvPr>
          </p:nvCxnSpPr>
          <p:spPr>
            <a:xfrm flipH="1">
              <a:off x="7947833" y="1397569"/>
              <a:ext cx="12697" cy="712882"/>
            </a:xfrm>
            <a:prstGeom prst="line">
              <a:avLst/>
            </a:prstGeom>
            <a:ln w="25400">
              <a:solidFill>
                <a:srgbClr val="044875"/>
              </a:solidFill>
              <a:prstDash val="dash"/>
            </a:ln>
          </p:spPr>
          <p:style>
            <a:lnRef idx="1">
              <a:schemeClr val="accent1"/>
            </a:lnRef>
            <a:fillRef idx="0">
              <a:schemeClr val="accent1"/>
            </a:fillRef>
            <a:effectRef idx="0">
              <a:schemeClr val="accent1"/>
            </a:effectRef>
            <a:fontRef idx="minor">
              <a:schemeClr val="tx1"/>
            </a:fontRef>
          </p:style>
        </p:cxnSp>
        <p:grpSp>
          <p:nvGrpSpPr>
            <p:cNvPr id="4159" name="组合 68"/>
            <p:cNvGrpSpPr/>
            <p:nvPr/>
          </p:nvGrpSpPr>
          <p:grpSpPr bwMode="auto">
            <a:xfrm>
              <a:off x="6298049" y="1397569"/>
              <a:ext cx="919239" cy="712882"/>
              <a:chOff x="6191369" y="1397569"/>
              <a:chExt cx="919239" cy="712882"/>
            </a:xfrm>
          </p:grpSpPr>
          <p:sp>
            <p:nvSpPr>
              <p:cNvPr id="68" name="矩形 67"/>
              <p:cNvSpPr/>
              <p:nvPr>
                <p:custDataLst>
                  <p:tags r:id="rId29"/>
                </p:custDataLst>
              </p:nvPr>
            </p:nvSpPr>
            <p:spPr>
              <a:xfrm>
                <a:off x="6294533" y="1397569"/>
                <a:ext cx="712631"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sp>
            <p:nvSpPr>
              <p:cNvPr id="4161" name="文本框 18"/>
              <p:cNvSpPr txBox="1">
                <a:spLocks noChangeArrowheads="1"/>
              </p:cNvSpPr>
              <p:nvPr>
                <p:custDataLst>
                  <p:tags r:id="rId30"/>
                </p:custDataLst>
              </p:nvPr>
            </p:nvSpPr>
            <p:spPr bwMode="auto">
              <a:xfrm>
                <a:off x="6191369" y="1397569"/>
                <a:ext cx="919239" cy="64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a:solidFill>
                      <a:srgbClr val="044875"/>
                    </a:solidFill>
                    <a:latin typeface="Times New Roman" panose="02020603050405020304" pitchFamily="18" charset="0"/>
                    <a:ea typeface="楷体" panose="02010609060101010101" pitchFamily="49" charset="-122"/>
                  </a:rPr>
                  <a:t>01</a:t>
                </a:r>
                <a:endParaRPr lang="zh-CN" altLang="en-US" sz="3600">
                  <a:solidFill>
                    <a:srgbClr val="044875"/>
                  </a:solidFill>
                  <a:latin typeface="Times New Roman" panose="02020603050405020304" pitchFamily="18" charset="0"/>
                  <a:ea typeface="楷体" panose="02010609060101010101" pitchFamily="49" charset="-122"/>
                </a:endParaRPr>
              </a:p>
            </p:txBody>
          </p:sp>
        </p:grpSp>
      </p:grpSp>
      <p:grpSp>
        <p:nvGrpSpPr>
          <p:cNvPr id="17" name="组合 16"/>
          <p:cNvGrpSpPr/>
          <p:nvPr>
            <p:custDataLst>
              <p:tags r:id="rId2"/>
            </p:custDataLst>
          </p:nvPr>
        </p:nvGrpSpPr>
        <p:grpSpPr bwMode="auto">
          <a:xfrm>
            <a:off x="313055" y="3724275"/>
            <a:ext cx="5334635" cy="713105"/>
            <a:chOff x="309691" y="3938645"/>
            <a:chExt cx="4913749" cy="712882"/>
          </a:xfrm>
        </p:grpSpPr>
        <p:grpSp>
          <p:nvGrpSpPr>
            <p:cNvPr id="4147" name="组合 79"/>
            <p:cNvGrpSpPr/>
            <p:nvPr/>
          </p:nvGrpSpPr>
          <p:grpSpPr bwMode="auto">
            <a:xfrm>
              <a:off x="309691" y="3938645"/>
              <a:ext cx="4913749" cy="712882"/>
              <a:chOff x="6298049" y="1397569"/>
              <a:chExt cx="4913749" cy="712882"/>
            </a:xfrm>
          </p:grpSpPr>
          <p:sp>
            <p:nvSpPr>
              <p:cNvPr id="4149" name="文本框 81"/>
              <p:cNvSpPr txBox="1">
                <a:spLocks noChangeArrowheads="1"/>
              </p:cNvSpPr>
              <p:nvPr>
                <p:custDataLst>
                  <p:tags r:id="rId20"/>
                </p:custDataLst>
              </p:nvPr>
            </p:nvSpPr>
            <p:spPr bwMode="auto">
              <a:xfrm>
                <a:off x="7948053" y="1506755"/>
                <a:ext cx="3263745" cy="52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solidFill>
                      <a:srgbClr val="044875"/>
                    </a:solidFill>
                    <a:latin typeface="Times New Roman" panose="02020603050405020304" pitchFamily="18" charset="0"/>
                    <a:ea typeface="楷体" panose="02010609060101010101" pitchFamily="49" charset="-122"/>
                  </a:rPr>
                  <a:t>项目结果与分析</a:t>
                </a:r>
              </a:p>
            </p:txBody>
          </p:sp>
          <p:sp>
            <p:nvSpPr>
              <p:cNvPr id="83" name="矩形 82"/>
              <p:cNvSpPr/>
              <p:nvPr>
                <p:custDataLst>
                  <p:tags r:id="rId21"/>
                </p:custDataLst>
              </p:nvPr>
            </p:nvSpPr>
            <p:spPr>
              <a:xfrm>
                <a:off x="7180504" y="1397569"/>
                <a:ext cx="3959936"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cxnSp>
            <p:nvCxnSpPr>
              <p:cNvPr id="84" name="直接连接符 83"/>
              <p:cNvCxnSpPr/>
              <p:nvPr>
                <p:custDataLst>
                  <p:tags r:id="rId22"/>
                </p:custDataLst>
              </p:nvPr>
            </p:nvCxnSpPr>
            <p:spPr>
              <a:xfrm flipH="1">
                <a:off x="7935539" y="1397569"/>
                <a:ext cx="12697" cy="712882"/>
              </a:xfrm>
              <a:prstGeom prst="line">
                <a:avLst/>
              </a:prstGeom>
              <a:ln w="25400">
                <a:solidFill>
                  <a:srgbClr val="044875"/>
                </a:solidFill>
                <a:prstDash val="dash"/>
              </a:ln>
            </p:spPr>
            <p:style>
              <a:lnRef idx="1">
                <a:schemeClr val="accent1"/>
              </a:lnRef>
              <a:fillRef idx="0">
                <a:schemeClr val="accent1"/>
              </a:fillRef>
              <a:effectRef idx="0">
                <a:schemeClr val="accent1"/>
              </a:effectRef>
              <a:fontRef idx="minor">
                <a:schemeClr val="tx1"/>
              </a:fontRef>
            </p:style>
          </p:cxnSp>
          <p:grpSp>
            <p:nvGrpSpPr>
              <p:cNvPr id="4152" name="组合 84"/>
              <p:cNvGrpSpPr/>
              <p:nvPr/>
            </p:nvGrpSpPr>
            <p:grpSpPr bwMode="auto">
              <a:xfrm>
                <a:off x="6298049" y="1397569"/>
                <a:ext cx="919239" cy="712882"/>
                <a:chOff x="6191369" y="1397569"/>
                <a:chExt cx="919239" cy="712882"/>
              </a:xfrm>
            </p:grpSpPr>
            <p:sp>
              <p:nvSpPr>
                <p:cNvPr id="86" name="矩形 85"/>
                <p:cNvSpPr/>
                <p:nvPr>
                  <p:custDataLst>
                    <p:tags r:id="rId23"/>
                  </p:custDataLst>
                </p:nvPr>
              </p:nvSpPr>
              <p:spPr>
                <a:xfrm>
                  <a:off x="6294533" y="1397569"/>
                  <a:ext cx="712631"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sp>
              <p:nvSpPr>
                <p:cNvPr id="4154" name="文本框 86"/>
                <p:cNvSpPr txBox="1">
                  <a:spLocks noChangeArrowheads="1"/>
                </p:cNvSpPr>
                <p:nvPr>
                  <p:custDataLst>
                    <p:tags r:id="rId24"/>
                  </p:custDataLst>
                </p:nvPr>
              </p:nvSpPr>
              <p:spPr bwMode="auto">
                <a:xfrm>
                  <a:off x="6191369" y="1397569"/>
                  <a:ext cx="919239" cy="64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a:solidFill>
                        <a:srgbClr val="044875"/>
                      </a:solidFill>
                      <a:latin typeface="Times New Roman" panose="02020603050405020304" pitchFamily="18" charset="0"/>
                      <a:ea typeface="楷体" panose="02010609060101010101" pitchFamily="49" charset="-122"/>
                    </a:rPr>
                    <a:t>03</a:t>
                  </a:r>
                  <a:endParaRPr lang="zh-CN" altLang="en-US" sz="3600">
                    <a:solidFill>
                      <a:srgbClr val="044875"/>
                    </a:solidFill>
                    <a:latin typeface="Times New Roman" panose="02020603050405020304" pitchFamily="18" charset="0"/>
                    <a:ea typeface="楷体" panose="02010609060101010101" pitchFamily="49" charset="-122"/>
                  </a:endParaRPr>
                </a:p>
              </p:txBody>
            </p:sp>
          </p:grpSp>
        </p:grpSp>
        <p:sp>
          <p:nvSpPr>
            <p:cNvPr id="141" name="Freeform 71"/>
            <p:cNvSpPr>
              <a:spLocks noEditPoints="1"/>
            </p:cNvSpPr>
            <p:nvPr>
              <p:custDataLst>
                <p:tags r:id="rId19"/>
              </p:custDataLst>
            </p:nvPr>
          </p:nvSpPr>
          <p:spPr bwMode="auto">
            <a:xfrm>
              <a:off x="1344512" y="4024381"/>
              <a:ext cx="511062" cy="541409"/>
            </a:xfrm>
            <a:custGeom>
              <a:avLst/>
              <a:gdLst>
                <a:gd name="T0" fmla="*/ 170 w 222"/>
                <a:gd name="T1" fmla="*/ 29 h 235"/>
                <a:gd name="T2" fmla="*/ 182 w 222"/>
                <a:gd name="T3" fmla="*/ 7 h 235"/>
                <a:gd name="T4" fmla="*/ 151 w 222"/>
                <a:gd name="T5" fmla="*/ 19 h 235"/>
                <a:gd name="T6" fmla="*/ 7 w 222"/>
                <a:gd name="T7" fmla="*/ 159 h 235"/>
                <a:gd name="T8" fmla="*/ 31 w 222"/>
                <a:gd name="T9" fmla="*/ 223 h 235"/>
                <a:gd name="T10" fmla="*/ 31 w 222"/>
                <a:gd name="T11" fmla="*/ 171 h 235"/>
                <a:gd name="T12" fmla="*/ 109 w 222"/>
                <a:gd name="T13" fmla="*/ 114 h 235"/>
                <a:gd name="T14" fmla="*/ 116 w 222"/>
                <a:gd name="T15" fmla="*/ 93 h 235"/>
                <a:gd name="T16" fmla="*/ 87 w 222"/>
                <a:gd name="T17" fmla="*/ 104 h 235"/>
                <a:gd name="T18" fmla="*/ 76 w 222"/>
                <a:gd name="T19" fmla="*/ 100 h 235"/>
                <a:gd name="T20" fmla="*/ 116 w 222"/>
                <a:gd name="T21" fmla="*/ 83 h 235"/>
                <a:gd name="T22" fmla="*/ 132 w 222"/>
                <a:gd name="T23" fmla="*/ 90 h 235"/>
                <a:gd name="T24" fmla="*/ 132 w 222"/>
                <a:gd name="T25" fmla="*/ 19 h 235"/>
                <a:gd name="T26" fmla="*/ 180 w 222"/>
                <a:gd name="T27" fmla="*/ 0 h 235"/>
                <a:gd name="T28" fmla="*/ 182 w 222"/>
                <a:gd name="T29" fmla="*/ 0 h 235"/>
                <a:gd name="T30" fmla="*/ 222 w 222"/>
                <a:gd name="T31" fmla="*/ 19 h 235"/>
                <a:gd name="T32" fmla="*/ 173 w 222"/>
                <a:gd name="T33" fmla="*/ 187 h 235"/>
                <a:gd name="T34" fmla="*/ 158 w 222"/>
                <a:gd name="T35" fmla="*/ 180 h 235"/>
                <a:gd name="T36" fmla="*/ 106 w 222"/>
                <a:gd name="T37" fmla="*/ 211 h 235"/>
                <a:gd name="T38" fmla="*/ 90 w 222"/>
                <a:gd name="T39" fmla="*/ 201 h 235"/>
                <a:gd name="T40" fmla="*/ 38 w 222"/>
                <a:gd name="T41" fmla="*/ 235 h 235"/>
                <a:gd name="T42" fmla="*/ 2 w 222"/>
                <a:gd name="T43" fmla="*/ 218 h 235"/>
                <a:gd name="T44" fmla="*/ 0 w 222"/>
                <a:gd name="T45" fmla="*/ 213 h 235"/>
                <a:gd name="T46" fmla="*/ 0 w 222"/>
                <a:gd name="T47" fmla="*/ 147 h 235"/>
                <a:gd name="T48" fmla="*/ 47 w 222"/>
                <a:gd name="T49" fmla="*/ 128 h 235"/>
                <a:gd name="T50" fmla="*/ 50 w 222"/>
                <a:gd name="T51" fmla="*/ 128 h 235"/>
                <a:gd name="T52" fmla="*/ 90 w 222"/>
                <a:gd name="T53" fmla="*/ 147 h 235"/>
                <a:gd name="T54" fmla="*/ 99 w 222"/>
                <a:gd name="T55" fmla="*/ 199 h 235"/>
                <a:gd name="T56" fmla="*/ 76 w 222"/>
                <a:gd name="T57" fmla="*/ 114 h 235"/>
                <a:gd name="T58" fmla="*/ 68 w 222"/>
                <a:gd name="T59" fmla="*/ 138 h 235"/>
                <a:gd name="T60" fmla="*/ 68 w 222"/>
                <a:gd name="T61" fmla="*/ 102 h 235"/>
                <a:gd name="T62" fmla="*/ 139 w 222"/>
                <a:gd name="T63" fmla="*/ 95 h 235"/>
                <a:gd name="T64" fmla="*/ 158 w 222"/>
                <a:gd name="T65" fmla="*/ 102 h 235"/>
                <a:gd name="T66" fmla="*/ 165 w 222"/>
                <a:gd name="T67" fmla="*/ 175 h 235"/>
                <a:gd name="T68" fmla="*/ 139 w 222"/>
                <a:gd name="T69" fmla="*/ 31 h 235"/>
                <a:gd name="T70" fmla="*/ 139 w 222"/>
                <a:gd name="T71" fmla="*/ 95 h 235"/>
                <a:gd name="T72" fmla="*/ 38 w 222"/>
                <a:gd name="T73" fmla="*/ 159 h 235"/>
                <a:gd name="T74" fmla="*/ 47 w 222"/>
                <a:gd name="T75" fmla="*/ 138 h 235"/>
                <a:gd name="T76" fmla="*/ 19 w 222"/>
                <a:gd name="T77" fmla="*/ 149 h 235"/>
                <a:gd name="T78" fmla="*/ 173 w 222"/>
                <a:gd name="T79" fmla="*/ 36 h 235"/>
                <a:gd name="T80" fmla="*/ 173 w 222"/>
                <a:gd name="T81" fmla="*/ 3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35">
                  <a:moveTo>
                    <a:pt x="151" y="19"/>
                  </a:moveTo>
                  <a:lnTo>
                    <a:pt x="170" y="29"/>
                  </a:lnTo>
                  <a:lnTo>
                    <a:pt x="203" y="19"/>
                  </a:lnTo>
                  <a:lnTo>
                    <a:pt x="182" y="7"/>
                  </a:lnTo>
                  <a:lnTo>
                    <a:pt x="151" y="19"/>
                  </a:lnTo>
                  <a:lnTo>
                    <a:pt x="151" y="19"/>
                  </a:lnTo>
                  <a:close/>
                  <a:moveTo>
                    <a:pt x="31" y="171"/>
                  </a:moveTo>
                  <a:lnTo>
                    <a:pt x="7" y="159"/>
                  </a:lnTo>
                  <a:lnTo>
                    <a:pt x="7" y="211"/>
                  </a:lnTo>
                  <a:lnTo>
                    <a:pt x="31" y="223"/>
                  </a:lnTo>
                  <a:lnTo>
                    <a:pt x="31" y="171"/>
                  </a:lnTo>
                  <a:lnTo>
                    <a:pt x="31" y="171"/>
                  </a:lnTo>
                  <a:close/>
                  <a:moveTo>
                    <a:pt x="87" y="104"/>
                  </a:moveTo>
                  <a:lnTo>
                    <a:pt x="109" y="114"/>
                  </a:lnTo>
                  <a:lnTo>
                    <a:pt x="137" y="102"/>
                  </a:lnTo>
                  <a:lnTo>
                    <a:pt x="116" y="93"/>
                  </a:lnTo>
                  <a:lnTo>
                    <a:pt x="87" y="104"/>
                  </a:lnTo>
                  <a:lnTo>
                    <a:pt x="87" y="104"/>
                  </a:lnTo>
                  <a:close/>
                  <a:moveTo>
                    <a:pt x="68" y="102"/>
                  </a:moveTo>
                  <a:lnTo>
                    <a:pt x="76" y="100"/>
                  </a:lnTo>
                  <a:lnTo>
                    <a:pt x="116" y="83"/>
                  </a:lnTo>
                  <a:lnTo>
                    <a:pt x="116" y="83"/>
                  </a:lnTo>
                  <a:lnTo>
                    <a:pt x="118" y="83"/>
                  </a:lnTo>
                  <a:lnTo>
                    <a:pt x="132" y="90"/>
                  </a:lnTo>
                  <a:lnTo>
                    <a:pt x="132" y="24"/>
                  </a:lnTo>
                  <a:lnTo>
                    <a:pt x="132" y="19"/>
                  </a:lnTo>
                  <a:lnTo>
                    <a:pt x="139" y="14"/>
                  </a:lnTo>
                  <a:lnTo>
                    <a:pt x="180" y="0"/>
                  </a:lnTo>
                  <a:lnTo>
                    <a:pt x="182" y="0"/>
                  </a:lnTo>
                  <a:lnTo>
                    <a:pt x="182" y="0"/>
                  </a:lnTo>
                  <a:lnTo>
                    <a:pt x="215" y="14"/>
                  </a:lnTo>
                  <a:lnTo>
                    <a:pt x="222" y="19"/>
                  </a:lnTo>
                  <a:lnTo>
                    <a:pt x="222" y="168"/>
                  </a:lnTo>
                  <a:lnTo>
                    <a:pt x="173" y="187"/>
                  </a:lnTo>
                  <a:lnTo>
                    <a:pt x="168" y="185"/>
                  </a:lnTo>
                  <a:lnTo>
                    <a:pt x="158" y="180"/>
                  </a:lnTo>
                  <a:lnTo>
                    <a:pt x="158" y="192"/>
                  </a:lnTo>
                  <a:lnTo>
                    <a:pt x="106" y="211"/>
                  </a:lnTo>
                  <a:lnTo>
                    <a:pt x="102" y="209"/>
                  </a:lnTo>
                  <a:lnTo>
                    <a:pt x="90" y="201"/>
                  </a:lnTo>
                  <a:lnTo>
                    <a:pt x="90" y="216"/>
                  </a:lnTo>
                  <a:lnTo>
                    <a:pt x="38" y="235"/>
                  </a:lnTo>
                  <a:lnTo>
                    <a:pt x="33" y="232"/>
                  </a:lnTo>
                  <a:lnTo>
                    <a:pt x="2" y="218"/>
                  </a:lnTo>
                  <a:lnTo>
                    <a:pt x="0" y="216"/>
                  </a:lnTo>
                  <a:lnTo>
                    <a:pt x="0" y="213"/>
                  </a:lnTo>
                  <a:lnTo>
                    <a:pt x="0" y="154"/>
                  </a:lnTo>
                  <a:lnTo>
                    <a:pt x="0" y="147"/>
                  </a:lnTo>
                  <a:lnTo>
                    <a:pt x="7" y="145"/>
                  </a:lnTo>
                  <a:lnTo>
                    <a:pt x="47" y="128"/>
                  </a:lnTo>
                  <a:lnTo>
                    <a:pt x="47" y="128"/>
                  </a:lnTo>
                  <a:lnTo>
                    <a:pt x="50" y="128"/>
                  </a:lnTo>
                  <a:lnTo>
                    <a:pt x="80" y="145"/>
                  </a:lnTo>
                  <a:lnTo>
                    <a:pt x="90" y="147"/>
                  </a:lnTo>
                  <a:lnTo>
                    <a:pt x="90" y="194"/>
                  </a:lnTo>
                  <a:lnTo>
                    <a:pt x="99" y="199"/>
                  </a:lnTo>
                  <a:lnTo>
                    <a:pt x="99" y="126"/>
                  </a:lnTo>
                  <a:lnTo>
                    <a:pt x="76" y="114"/>
                  </a:lnTo>
                  <a:lnTo>
                    <a:pt x="76" y="142"/>
                  </a:lnTo>
                  <a:lnTo>
                    <a:pt x="68" y="138"/>
                  </a:lnTo>
                  <a:lnTo>
                    <a:pt x="68" y="109"/>
                  </a:lnTo>
                  <a:lnTo>
                    <a:pt x="68" y="102"/>
                  </a:lnTo>
                  <a:lnTo>
                    <a:pt x="68" y="102"/>
                  </a:lnTo>
                  <a:close/>
                  <a:moveTo>
                    <a:pt x="139" y="95"/>
                  </a:moveTo>
                  <a:lnTo>
                    <a:pt x="149" y="100"/>
                  </a:lnTo>
                  <a:lnTo>
                    <a:pt x="158" y="102"/>
                  </a:lnTo>
                  <a:lnTo>
                    <a:pt x="158" y="171"/>
                  </a:lnTo>
                  <a:lnTo>
                    <a:pt x="165" y="175"/>
                  </a:lnTo>
                  <a:lnTo>
                    <a:pt x="165" y="43"/>
                  </a:lnTo>
                  <a:lnTo>
                    <a:pt x="139" y="31"/>
                  </a:lnTo>
                  <a:lnTo>
                    <a:pt x="139" y="95"/>
                  </a:lnTo>
                  <a:lnTo>
                    <a:pt x="139" y="95"/>
                  </a:lnTo>
                  <a:close/>
                  <a:moveTo>
                    <a:pt x="19" y="149"/>
                  </a:moveTo>
                  <a:lnTo>
                    <a:pt x="38" y="159"/>
                  </a:lnTo>
                  <a:lnTo>
                    <a:pt x="71" y="147"/>
                  </a:lnTo>
                  <a:lnTo>
                    <a:pt x="47" y="138"/>
                  </a:lnTo>
                  <a:lnTo>
                    <a:pt x="19" y="149"/>
                  </a:lnTo>
                  <a:lnTo>
                    <a:pt x="19" y="149"/>
                  </a:lnTo>
                  <a:close/>
                  <a:moveTo>
                    <a:pt x="173" y="38"/>
                  </a:moveTo>
                  <a:lnTo>
                    <a:pt x="173" y="36"/>
                  </a:lnTo>
                  <a:lnTo>
                    <a:pt x="173" y="38"/>
                  </a:lnTo>
                  <a:lnTo>
                    <a:pt x="173" y="38"/>
                  </a:lnTo>
                  <a:lnTo>
                    <a:pt x="173" y="38"/>
                  </a:lnTo>
                  <a:close/>
                </a:path>
              </a:pathLst>
            </a:custGeom>
            <a:solidFill>
              <a:schemeClr val="bg2">
                <a:lumMod val="25000"/>
              </a:schemeClr>
            </a:solidFill>
            <a:ln>
              <a:noFill/>
            </a:ln>
          </p:spPr>
          <p:txBody>
            <a:bodyPr/>
            <a:lstStyle/>
            <a:p>
              <a:pPr eaLnBrk="1" fontAlgn="auto" hangingPunct="1">
                <a:spcBef>
                  <a:spcPts val="0"/>
                </a:spcBef>
                <a:spcAft>
                  <a:spcPts val="0"/>
                </a:spcAft>
                <a:defRPr/>
              </a:pPr>
              <a:endParaRPr lang="zh-CN" altLang="en-US">
                <a:solidFill>
                  <a:prstClr val="black"/>
                </a:solidFill>
                <a:latin typeface="Times New Roman" panose="02020603050405020304" pitchFamily="18" charset="0"/>
                <a:ea typeface="楷体" panose="02010609060101010101" pitchFamily="49" charset="-122"/>
              </a:endParaRPr>
            </a:p>
          </p:txBody>
        </p:sp>
      </p:grpSp>
      <p:grpSp>
        <p:nvGrpSpPr>
          <p:cNvPr id="16" name="组合 15"/>
          <p:cNvGrpSpPr/>
          <p:nvPr>
            <p:custDataLst>
              <p:tags r:id="rId3"/>
            </p:custDataLst>
          </p:nvPr>
        </p:nvGrpSpPr>
        <p:grpSpPr bwMode="auto">
          <a:xfrm>
            <a:off x="6800871" y="2634740"/>
            <a:ext cx="5210810" cy="728028"/>
            <a:chOff x="309691" y="3043382"/>
            <a:chExt cx="4842391" cy="728449"/>
          </a:xfrm>
        </p:grpSpPr>
        <p:grpSp>
          <p:nvGrpSpPr>
            <p:cNvPr id="4131" name="组合 71"/>
            <p:cNvGrpSpPr/>
            <p:nvPr/>
          </p:nvGrpSpPr>
          <p:grpSpPr bwMode="auto">
            <a:xfrm>
              <a:off x="309691" y="3043382"/>
              <a:ext cx="4842391" cy="728449"/>
              <a:chOff x="6298049" y="1442680"/>
              <a:chExt cx="4842391" cy="728449"/>
            </a:xfrm>
          </p:grpSpPr>
          <p:sp>
            <p:nvSpPr>
              <p:cNvPr id="4133" name="文本框 73"/>
              <p:cNvSpPr txBox="1">
                <a:spLocks noChangeArrowheads="1"/>
              </p:cNvSpPr>
              <p:nvPr>
                <p:custDataLst>
                  <p:tags r:id="rId14"/>
                </p:custDataLst>
              </p:nvPr>
            </p:nvSpPr>
            <p:spPr bwMode="auto">
              <a:xfrm>
                <a:off x="7852382" y="1557681"/>
                <a:ext cx="3070900" cy="55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solidFill>
                      <a:srgbClr val="044875"/>
                    </a:solidFill>
                    <a:latin typeface="Times New Roman" panose="02020603050405020304" pitchFamily="18" charset="0"/>
                    <a:ea typeface="楷体" panose="02010609060101010101" pitchFamily="49" charset="-122"/>
                  </a:rPr>
                  <a:t>项目落地方案</a:t>
                </a:r>
              </a:p>
            </p:txBody>
          </p:sp>
          <p:sp>
            <p:nvSpPr>
              <p:cNvPr id="75" name="矩形 74"/>
              <p:cNvSpPr/>
              <p:nvPr>
                <p:custDataLst>
                  <p:tags r:id="rId15"/>
                </p:custDataLst>
              </p:nvPr>
            </p:nvSpPr>
            <p:spPr>
              <a:xfrm>
                <a:off x="7180504" y="1442680"/>
                <a:ext cx="3959936"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cxnSp>
            <p:nvCxnSpPr>
              <p:cNvPr id="76" name="直接连接符 75"/>
              <p:cNvCxnSpPr/>
              <p:nvPr>
                <p:custDataLst>
                  <p:tags r:id="rId16"/>
                </p:custDataLst>
              </p:nvPr>
            </p:nvCxnSpPr>
            <p:spPr>
              <a:xfrm flipH="1">
                <a:off x="7921424" y="1458247"/>
                <a:ext cx="12697" cy="712882"/>
              </a:xfrm>
              <a:prstGeom prst="line">
                <a:avLst/>
              </a:prstGeom>
              <a:ln w="25400">
                <a:solidFill>
                  <a:srgbClr val="044875"/>
                </a:solidFill>
                <a:prstDash val="dash"/>
              </a:ln>
            </p:spPr>
            <p:style>
              <a:lnRef idx="1">
                <a:schemeClr val="accent1"/>
              </a:lnRef>
              <a:fillRef idx="0">
                <a:schemeClr val="accent1"/>
              </a:fillRef>
              <a:effectRef idx="0">
                <a:schemeClr val="accent1"/>
              </a:effectRef>
              <a:fontRef idx="minor">
                <a:schemeClr val="tx1"/>
              </a:fontRef>
            </p:style>
          </p:cxnSp>
          <p:grpSp>
            <p:nvGrpSpPr>
              <p:cNvPr id="4136" name="组合 76"/>
              <p:cNvGrpSpPr/>
              <p:nvPr/>
            </p:nvGrpSpPr>
            <p:grpSpPr bwMode="auto">
              <a:xfrm>
                <a:off x="6298049" y="1442680"/>
                <a:ext cx="919382" cy="712882"/>
                <a:chOff x="6191369" y="1442680"/>
                <a:chExt cx="919382" cy="712882"/>
              </a:xfrm>
            </p:grpSpPr>
            <p:sp>
              <p:nvSpPr>
                <p:cNvPr id="78" name="矩形 77"/>
                <p:cNvSpPr/>
                <p:nvPr>
                  <p:custDataLst>
                    <p:tags r:id="rId17"/>
                  </p:custDataLst>
                </p:nvPr>
              </p:nvSpPr>
              <p:spPr>
                <a:xfrm>
                  <a:off x="6294637" y="1442680"/>
                  <a:ext cx="712845"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sp>
              <p:nvSpPr>
                <p:cNvPr id="4138" name="文本框 78"/>
                <p:cNvSpPr txBox="1">
                  <a:spLocks noChangeArrowheads="1"/>
                </p:cNvSpPr>
                <p:nvPr>
                  <p:custDataLst>
                    <p:tags r:id="rId18"/>
                  </p:custDataLst>
                </p:nvPr>
              </p:nvSpPr>
              <p:spPr bwMode="auto">
                <a:xfrm>
                  <a:off x="6191369" y="1505581"/>
                  <a:ext cx="919382" cy="58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o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a:solidFill>
                        <a:srgbClr val="044875"/>
                      </a:solidFill>
                      <a:latin typeface="Times New Roman" panose="02020603050405020304" pitchFamily="18" charset="0"/>
                      <a:ea typeface="楷体" panose="02010609060101010101" pitchFamily="49" charset="-122"/>
                    </a:rPr>
                    <a:t>02</a:t>
                  </a:r>
                  <a:endParaRPr lang="zh-CN" altLang="en-US" sz="3600">
                    <a:solidFill>
                      <a:srgbClr val="044875"/>
                    </a:solidFill>
                    <a:latin typeface="Times New Roman" panose="02020603050405020304" pitchFamily="18" charset="0"/>
                    <a:ea typeface="楷体" panose="02010609060101010101" pitchFamily="49" charset="-122"/>
                  </a:endParaRPr>
                </a:p>
              </p:txBody>
            </p:sp>
          </p:grpSp>
        </p:grpSp>
        <p:sp>
          <p:nvSpPr>
            <p:cNvPr id="140" name="Freeform 30"/>
            <p:cNvSpPr>
              <a:spLocks noEditPoints="1"/>
            </p:cNvSpPr>
            <p:nvPr>
              <p:custDataLst>
                <p:tags r:id="rId13"/>
              </p:custDataLst>
            </p:nvPr>
          </p:nvSpPr>
          <p:spPr bwMode="auto">
            <a:xfrm>
              <a:off x="1356183" y="3151394"/>
              <a:ext cx="401548" cy="528708"/>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chemeClr val="bg2">
                <a:lumMod val="25000"/>
              </a:schemeClr>
            </a:solidFill>
            <a:ln>
              <a:noFill/>
            </a:ln>
          </p:spPr>
          <p:txBody>
            <a:bodyPr/>
            <a:lstStyle/>
            <a:p>
              <a:pPr eaLnBrk="1" fontAlgn="auto" hangingPunct="1">
                <a:spcBef>
                  <a:spcPts val="0"/>
                </a:spcBef>
                <a:spcAft>
                  <a:spcPts val="0"/>
                </a:spcAft>
                <a:defRPr/>
              </a:pPr>
              <a:endParaRPr lang="zh-CN" altLang="en-US">
                <a:solidFill>
                  <a:prstClr val="black"/>
                </a:solidFill>
                <a:latin typeface="Times New Roman" panose="02020603050405020304" pitchFamily="18" charset="0"/>
                <a:ea typeface="楷体" panose="02010609060101010101" pitchFamily="49" charset="-122"/>
              </a:endParaRPr>
            </a:p>
          </p:txBody>
        </p:sp>
      </p:grpSp>
      <p:grpSp>
        <p:nvGrpSpPr>
          <p:cNvPr id="22" name="组合 21"/>
          <p:cNvGrpSpPr/>
          <p:nvPr>
            <p:custDataLst>
              <p:tags r:id="rId4"/>
            </p:custDataLst>
          </p:nvPr>
        </p:nvGrpSpPr>
        <p:grpSpPr bwMode="auto">
          <a:xfrm>
            <a:off x="6802120" y="3740318"/>
            <a:ext cx="5210175" cy="744989"/>
            <a:chOff x="6535248" y="3340628"/>
            <a:chExt cx="4842391" cy="744756"/>
          </a:xfrm>
        </p:grpSpPr>
        <p:grpSp>
          <p:nvGrpSpPr>
            <p:cNvPr id="4123" name="组合 115"/>
            <p:cNvGrpSpPr/>
            <p:nvPr/>
          </p:nvGrpSpPr>
          <p:grpSpPr bwMode="auto">
            <a:xfrm>
              <a:off x="6535248" y="3340628"/>
              <a:ext cx="4842391" cy="744756"/>
              <a:chOff x="6298049" y="1397569"/>
              <a:chExt cx="4842391" cy="744756"/>
            </a:xfrm>
          </p:grpSpPr>
          <p:sp>
            <p:nvSpPr>
              <p:cNvPr id="4125" name="文本框 133"/>
              <p:cNvSpPr txBox="1">
                <a:spLocks noChangeArrowheads="1"/>
              </p:cNvSpPr>
              <p:nvPr>
                <p:custDataLst>
                  <p:tags r:id="rId8"/>
                </p:custDataLst>
              </p:nvPr>
            </p:nvSpPr>
            <p:spPr bwMode="auto">
              <a:xfrm>
                <a:off x="7909325" y="1506755"/>
                <a:ext cx="3230544" cy="52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solidFill>
                      <a:srgbClr val="044875"/>
                    </a:solidFill>
                    <a:latin typeface="Times New Roman" panose="02020603050405020304" pitchFamily="18" charset="0"/>
                    <a:ea typeface="楷体" panose="02010609060101010101" pitchFamily="49" charset="-122"/>
                  </a:rPr>
                  <a:t>总结</a:t>
                </a:r>
              </a:p>
            </p:txBody>
          </p:sp>
          <p:sp>
            <p:nvSpPr>
              <p:cNvPr id="135" name="矩形 134"/>
              <p:cNvSpPr/>
              <p:nvPr>
                <p:custDataLst>
                  <p:tags r:id="rId9"/>
                </p:custDataLst>
              </p:nvPr>
            </p:nvSpPr>
            <p:spPr>
              <a:xfrm>
                <a:off x="7180504" y="1397569"/>
                <a:ext cx="3959936"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cxnSp>
            <p:nvCxnSpPr>
              <p:cNvPr id="136" name="直接连接符 135"/>
              <p:cNvCxnSpPr/>
              <p:nvPr>
                <p:custDataLst>
                  <p:tags r:id="rId10"/>
                </p:custDataLst>
              </p:nvPr>
            </p:nvCxnSpPr>
            <p:spPr>
              <a:xfrm flipH="1">
                <a:off x="7915273" y="1429443"/>
                <a:ext cx="12697" cy="712882"/>
              </a:xfrm>
              <a:prstGeom prst="line">
                <a:avLst/>
              </a:prstGeom>
              <a:ln w="25400">
                <a:solidFill>
                  <a:srgbClr val="044875"/>
                </a:solidFill>
                <a:prstDash val="dash"/>
              </a:ln>
            </p:spPr>
            <p:style>
              <a:lnRef idx="1">
                <a:schemeClr val="accent1"/>
              </a:lnRef>
              <a:fillRef idx="0">
                <a:schemeClr val="accent1"/>
              </a:fillRef>
              <a:effectRef idx="0">
                <a:schemeClr val="accent1"/>
              </a:effectRef>
              <a:fontRef idx="minor">
                <a:schemeClr val="tx1"/>
              </a:fontRef>
            </p:style>
          </p:cxnSp>
          <p:grpSp>
            <p:nvGrpSpPr>
              <p:cNvPr id="4128" name="组合 136"/>
              <p:cNvGrpSpPr/>
              <p:nvPr/>
            </p:nvGrpSpPr>
            <p:grpSpPr bwMode="auto">
              <a:xfrm>
                <a:off x="6298049" y="1397569"/>
                <a:ext cx="919239" cy="712882"/>
                <a:chOff x="6191369" y="1397569"/>
                <a:chExt cx="919239" cy="712882"/>
              </a:xfrm>
            </p:grpSpPr>
            <p:sp>
              <p:nvSpPr>
                <p:cNvPr id="138" name="矩形 137"/>
                <p:cNvSpPr/>
                <p:nvPr>
                  <p:custDataLst>
                    <p:tags r:id="rId11"/>
                  </p:custDataLst>
                </p:nvPr>
              </p:nvSpPr>
              <p:spPr>
                <a:xfrm>
                  <a:off x="6294533" y="1397569"/>
                  <a:ext cx="712631"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ea typeface="楷体" panose="02010609060101010101" pitchFamily="49" charset="-122"/>
                  </a:endParaRPr>
                </a:p>
              </p:txBody>
            </p:sp>
            <p:sp>
              <p:nvSpPr>
                <p:cNvPr id="4130" name="文本框 138"/>
                <p:cNvSpPr txBox="1">
                  <a:spLocks noChangeArrowheads="1"/>
                </p:cNvSpPr>
                <p:nvPr>
                  <p:custDataLst>
                    <p:tags r:id="rId12"/>
                  </p:custDataLst>
                </p:nvPr>
              </p:nvSpPr>
              <p:spPr bwMode="auto">
                <a:xfrm>
                  <a:off x="6191369" y="1397569"/>
                  <a:ext cx="919239" cy="64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a:solidFill>
                        <a:srgbClr val="044875"/>
                      </a:solidFill>
                      <a:latin typeface="Times New Roman" panose="02020603050405020304" pitchFamily="18" charset="0"/>
                      <a:ea typeface="楷体" panose="02010609060101010101" pitchFamily="49" charset="-122"/>
                    </a:rPr>
                    <a:t>04</a:t>
                  </a:r>
                  <a:endParaRPr lang="zh-CN" altLang="en-US" sz="3600">
                    <a:solidFill>
                      <a:srgbClr val="044875"/>
                    </a:solidFill>
                    <a:latin typeface="Times New Roman" panose="02020603050405020304" pitchFamily="18" charset="0"/>
                    <a:ea typeface="楷体" panose="02010609060101010101" pitchFamily="49" charset="-122"/>
                  </a:endParaRPr>
                </a:p>
              </p:txBody>
            </p:sp>
          </p:grpSp>
        </p:grpSp>
        <p:sp>
          <p:nvSpPr>
            <p:cNvPr id="142" name="Freeform 59"/>
            <p:cNvSpPr>
              <a:spLocks noEditPoints="1"/>
            </p:cNvSpPr>
            <p:nvPr>
              <p:custDataLst>
                <p:tags r:id="rId7"/>
              </p:custDataLst>
            </p:nvPr>
          </p:nvSpPr>
          <p:spPr bwMode="auto">
            <a:xfrm>
              <a:off x="7538086" y="3469493"/>
              <a:ext cx="490289" cy="457057"/>
            </a:xfrm>
            <a:custGeom>
              <a:avLst/>
              <a:gdLst>
                <a:gd name="T0" fmla="*/ 17 w 111"/>
                <a:gd name="T1" fmla="*/ 2 h 84"/>
                <a:gd name="T2" fmla="*/ 29 w 111"/>
                <a:gd name="T3" fmla="*/ 4 h 84"/>
                <a:gd name="T4" fmla="*/ 20 w 111"/>
                <a:gd name="T5" fmla="*/ 51 h 84"/>
                <a:gd name="T6" fmla="*/ 5 w 111"/>
                <a:gd name="T7" fmla="*/ 48 h 84"/>
                <a:gd name="T8" fmla="*/ 17 w 111"/>
                <a:gd name="T9" fmla="*/ 2 h 84"/>
                <a:gd name="T10" fmla="*/ 20 w 111"/>
                <a:gd name="T11" fmla="*/ 68 h 84"/>
                <a:gd name="T12" fmla="*/ 17 w 111"/>
                <a:gd name="T13" fmla="*/ 76 h 84"/>
                <a:gd name="T14" fmla="*/ 107 w 111"/>
                <a:gd name="T15" fmla="*/ 76 h 84"/>
                <a:gd name="T16" fmla="*/ 111 w 111"/>
                <a:gd name="T17" fmla="*/ 76 h 84"/>
                <a:gd name="T18" fmla="*/ 111 w 111"/>
                <a:gd name="T19" fmla="*/ 72 h 84"/>
                <a:gd name="T20" fmla="*/ 111 w 111"/>
                <a:gd name="T21" fmla="*/ 27 h 84"/>
                <a:gd name="T22" fmla="*/ 111 w 111"/>
                <a:gd name="T23" fmla="*/ 26 h 84"/>
                <a:gd name="T24" fmla="*/ 110 w 111"/>
                <a:gd name="T25" fmla="*/ 24 h 84"/>
                <a:gd name="T26" fmla="*/ 96 w 111"/>
                <a:gd name="T27" fmla="*/ 11 h 84"/>
                <a:gd name="T28" fmla="*/ 95 w 111"/>
                <a:gd name="T29" fmla="*/ 10 h 84"/>
                <a:gd name="T30" fmla="*/ 93 w 111"/>
                <a:gd name="T31" fmla="*/ 10 h 84"/>
                <a:gd name="T32" fmla="*/ 33 w 111"/>
                <a:gd name="T33" fmla="*/ 10 h 84"/>
                <a:gd name="T34" fmla="*/ 33 w 111"/>
                <a:gd name="T35" fmla="*/ 17 h 84"/>
                <a:gd name="T36" fmla="*/ 89 w 111"/>
                <a:gd name="T37" fmla="*/ 17 h 84"/>
                <a:gd name="T38" fmla="*/ 88 w 111"/>
                <a:gd name="T39" fmla="*/ 29 h 84"/>
                <a:gd name="T40" fmla="*/ 88 w 111"/>
                <a:gd name="T41" fmla="*/ 31 h 84"/>
                <a:gd name="T42" fmla="*/ 90 w 111"/>
                <a:gd name="T43" fmla="*/ 31 h 84"/>
                <a:gd name="T44" fmla="*/ 104 w 111"/>
                <a:gd name="T45" fmla="*/ 31 h 84"/>
                <a:gd name="T46" fmla="*/ 104 w 111"/>
                <a:gd name="T47" fmla="*/ 68 h 84"/>
                <a:gd name="T48" fmla="*/ 20 w 111"/>
                <a:gd name="T49" fmla="*/ 68 h 84"/>
                <a:gd name="T50" fmla="*/ 102 w 111"/>
                <a:gd name="T51" fmla="*/ 27 h 84"/>
                <a:gd name="T52" fmla="*/ 92 w 111"/>
                <a:gd name="T53" fmla="*/ 27 h 84"/>
                <a:gd name="T54" fmla="*/ 93 w 111"/>
                <a:gd name="T55" fmla="*/ 19 h 84"/>
                <a:gd name="T56" fmla="*/ 102 w 111"/>
                <a:gd name="T57" fmla="*/ 27 h 84"/>
                <a:gd name="T58" fmla="*/ 34 w 111"/>
                <a:gd name="T59" fmla="*/ 45 h 84"/>
                <a:gd name="T60" fmla="*/ 79 w 111"/>
                <a:gd name="T61" fmla="*/ 45 h 84"/>
                <a:gd name="T62" fmla="*/ 79 w 111"/>
                <a:gd name="T63" fmla="*/ 48 h 84"/>
                <a:gd name="T64" fmla="*/ 34 w 111"/>
                <a:gd name="T65" fmla="*/ 48 h 84"/>
                <a:gd name="T66" fmla="*/ 34 w 111"/>
                <a:gd name="T67" fmla="*/ 45 h 84"/>
                <a:gd name="T68" fmla="*/ 34 w 111"/>
                <a:gd name="T69" fmla="*/ 34 h 84"/>
                <a:gd name="T70" fmla="*/ 75 w 111"/>
                <a:gd name="T71" fmla="*/ 34 h 84"/>
                <a:gd name="T72" fmla="*/ 75 w 111"/>
                <a:gd name="T73" fmla="*/ 37 h 84"/>
                <a:gd name="T74" fmla="*/ 34 w 111"/>
                <a:gd name="T75" fmla="*/ 37 h 84"/>
                <a:gd name="T76" fmla="*/ 34 w 111"/>
                <a:gd name="T77" fmla="*/ 34 h 84"/>
                <a:gd name="T78" fmla="*/ 34 w 111"/>
                <a:gd name="T79" fmla="*/ 23 h 84"/>
                <a:gd name="T80" fmla="*/ 75 w 111"/>
                <a:gd name="T81" fmla="*/ 23 h 84"/>
                <a:gd name="T82" fmla="*/ 75 w 111"/>
                <a:gd name="T83" fmla="*/ 26 h 84"/>
                <a:gd name="T84" fmla="*/ 34 w 111"/>
                <a:gd name="T85" fmla="*/ 26 h 84"/>
                <a:gd name="T86" fmla="*/ 34 w 111"/>
                <a:gd name="T87" fmla="*/ 23 h 84"/>
                <a:gd name="T88" fmla="*/ 4 w 111"/>
                <a:gd name="T89" fmla="*/ 70 h 84"/>
                <a:gd name="T90" fmla="*/ 10 w 111"/>
                <a:gd name="T91" fmla="*/ 72 h 84"/>
                <a:gd name="T92" fmla="*/ 10 w 111"/>
                <a:gd name="T93" fmla="*/ 79 h 84"/>
                <a:gd name="T94" fmla="*/ 5 w 111"/>
                <a:gd name="T95" fmla="*/ 84 h 84"/>
                <a:gd name="T96" fmla="*/ 2 w 111"/>
                <a:gd name="T97" fmla="*/ 83 h 84"/>
                <a:gd name="T98" fmla="*/ 0 w 111"/>
                <a:gd name="T99" fmla="*/ 76 h 84"/>
                <a:gd name="T100" fmla="*/ 4 w 111"/>
                <a:gd name="T101" fmla="*/ 70 h 84"/>
                <a:gd name="T102" fmla="*/ 4 w 111"/>
                <a:gd name="T103" fmla="*/ 51 h 84"/>
                <a:gd name="T104" fmla="*/ 2 w 111"/>
                <a:gd name="T105" fmla="*/ 68 h 84"/>
                <a:gd name="T106" fmla="*/ 13 w 111"/>
                <a:gd name="T107" fmla="*/ 71 h 84"/>
                <a:gd name="T108" fmla="*/ 18 w 111"/>
                <a:gd name="T109" fmla="*/ 54 h 84"/>
                <a:gd name="T110" fmla="*/ 4 w 111"/>
                <a:gd name="T111" fmla="*/ 5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 h="84">
                  <a:moveTo>
                    <a:pt x="17" y="2"/>
                  </a:moveTo>
                  <a:cubicBezTo>
                    <a:pt x="22" y="0"/>
                    <a:pt x="26" y="1"/>
                    <a:pt x="29" y="4"/>
                  </a:cubicBezTo>
                  <a:cubicBezTo>
                    <a:pt x="27" y="21"/>
                    <a:pt x="24" y="37"/>
                    <a:pt x="20" y="51"/>
                  </a:cubicBezTo>
                  <a:cubicBezTo>
                    <a:pt x="15" y="50"/>
                    <a:pt x="10" y="49"/>
                    <a:pt x="5" y="48"/>
                  </a:cubicBezTo>
                  <a:cubicBezTo>
                    <a:pt x="6" y="31"/>
                    <a:pt x="11" y="15"/>
                    <a:pt x="17" y="2"/>
                  </a:cubicBezTo>
                  <a:close/>
                  <a:moveTo>
                    <a:pt x="20" y="68"/>
                  </a:moveTo>
                  <a:cubicBezTo>
                    <a:pt x="17" y="76"/>
                    <a:pt x="17" y="76"/>
                    <a:pt x="17" y="76"/>
                  </a:cubicBezTo>
                  <a:cubicBezTo>
                    <a:pt x="74" y="76"/>
                    <a:pt x="80" y="76"/>
                    <a:pt x="107" y="76"/>
                  </a:cubicBezTo>
                  <a:cubicBezTo>
                    <a:pt x="111" y="76"/>
                    <a:pt x="111" y="76"/>
                    <a:pt x="111" y="76"/>
                  </a:cubicBezTo>
                  <a:cubicBezTo>
                    <a:pt x="111" y="72"/>
                    <a:pt x="111" y="72"/>
                    <a:pt x="111" y="72"/>
                  </a:cubicBezTo>
                  <a:cubicBezTo>
                    <a:pt x="111" y="27"/>
                    <a:pt x="111" y="27"/>
                    <a:pt x="111" y="27"/>
                  </a:cubicBezTo>
                  <a:cubicBezTo>
                    <a:pt x="111" y="26"/>
                    <a:pt x="111" y="26"/>
                    <a:pt x="111" y="26"/>
                  </a:cubicBezTo>
                  <a:cubicBezTo>
                    <a:pt x="110" y="24"/>
                    <a:pt x="110" y="24"/>
                    <a:pt x="110" y="24"/>
                  </a:cubicBezTo>
                  <a:cubicBezTo>
                    <a:pt x="96" y="11"/>
                    <a:pt x="96" y="11"/>
                    <a:pt x="96" y="11"/>
                  </a:cubicBezTo>
                  <a:cubicBezTo>
                    <a:pt x="95" y="10"/>
                    <a:pt x="95" y="10"/>
                    <a:pt x="95" y="10"/>
                  </a:cubicBezTo>
                  <a:cubicBezTo>
                    <a:pt x="93" y="10"/>
                    <a:pt x="93" y="10"/>
                    <a:pt x="93" y="10"/>
                  </a:cubicBezTo>
                  <a:cubicBezTo>
                    <a:pt x="33" y="10"/>
                    <a:pt x="33" y="10"/>
                    <a:pt x="33" y="10"/>
                  </a:cubicBezTo>
                  <a:cubicBezTo>
                    <a:pt x="33" y="12"/>
                    <a:pt x="33" y="15"/>
                    <a:pt x="33" y="17"/>
                  </a:cubicBezTo>
                  <a:cubicBezTo>
                    <a:pt x="89" y="17"/>
                    <a:pt x="89" y="17"/>
                    <a:pt x="89" y="17"/>
                  </a:cubicBezTo>
                  <a:cubicBezTo>
                    <a:pt x="88" y="29"/>
                    <a:pt x="88" y="29"/>
                    <a:pt x="88" y="29"/>
                  </a:cubicBezTo>
                  <a:cubicBezTo>
                    <a:pt x="88" y="31"/>
                    <a:pt x="88" y="31"/>
                    <a:pt x="88" y="31"/>
                  </a:cubicBezTo>
                  <a:cubicBezTo>
                    <a:pt x="90" y="31"/>
                    <a:pt x="90" y="31"/>
                    <a:pt x="90" y="31"/>
                  </a:cubicBezTo>
                  <a:cubicBezTo>
                    <a:pt x="104" y="31"/>
                    <a:pt x="104" y="31"/>
                    <a:pt x="104" y="31"/>
                  </a:cubicBezTo>
                  <a:cubicBezTo>
                    <a:pt x="104" y="68"/>
                    <a:pt x="104" y="68"/>
                    <a:pt x="104" y="68"/>
                  </a:cubicBezTo>
                  <a:cubicBezTo>
                    <a:pt x="84" y="68"/>
                    <a:pt x="61" y="68"/>
                    <a:pt x="20" y="68"/>
                  </a:cubicBezTo>
                  <a:close/>
                  <a:moveTo>
                    <a:pt x="102" y="27"/>
                  </a:moveTo>
                  <a:cubicBezTo>
                    <a:pt x="92" y="27"/>
                    <a:pt x="92" y="27"/>
                    <a:pt x="92" y="27"/>
                  </a:cubicBezTo>
                  <a:cubicBezTo>
                    <a:pt x="93" y="19"/>
                    <a:pt x="93" y="19"/>
                    <a:pt x="93" y="19"/>
                  </a:cubicBezTo>
                  <a:cubicBezTo>
                    <a:pt x="102" y="27"/>
                    <a:pt x="102" y="27"/>
                    <a:pt x="102" y="27"/>
                  </a:cubicBezTo>
                  <a:close/>
                  <a:moveTo>
                    <a:pt x="34" y="45"/>
                  </a:moveTo>
                  <a:cubicBezTo>
                    <a:pt x="79" y="45"/>
                    <a:pt x="79" y="45"/>
                    <a:pt x="79" y="45"/>
                  </a:cubicBezTo>
                  <a:cubicBezTo>
                    <a:pt x="79" y="48"/>
                    <a:pt x="79" y="48"/>
                    <a:pt x="79" y="48"/>
                  </a:cubicBezTo>
                  <a:cubicBezTo>
                    <a:pt x="34" y="48"/>
                    <a:pt x="34" y="48"/>
                    <a:pt x="34" y="48"/>
                  </a:cubicBezTo>
                  <a:cubicBezTo>
                    <a:pt x="34" y="45"/>
                    <a:pt x="34" y="45"/>
                    <a:pt x="34" y="45"/>
                  </a:cubicBezTo>
                  <a:close/>
                  <a:moveTo>
                    <a:pt x="34" y="34"/>
                  </a:moveTo>
                  <a:cubicBezTo>
                    <a:pt x="75" y="34"/>
                    <a:pt x="75" y="34"/>
                    <a:pt x="75" y="34"/>
                  </a:cubicBezTo>
                  <a:cubicBezTo>
                    <a:pt x="75" y="37"/>
                    <a:pt x="75" y="37"/>
                    <a:pt x="75" y="37"/>
                  </a:cubicBezTo>
                  <a:cubicBezTo>
                    <a:pt x="34" y="37"/>
                    <a:pt x="34" y="37"/>
                    <a:pt x="34" y="37"/>
                  </a:cubicBezTo>
                  <a:cubicBezTo>
                    <a:pt x="34" y="34"/>
                    <a:pt x="34" y="34"/>
                    <a:pt x="34" y="34"/>
                  </a:cubicBezTo>
                  <a:close/>
                  <a:moveTo>
                    <a:pt x="34" y="23"/>
                  </a:moveTo>
                  <a:cubicBezTo>
                    <a:pt x="75" y="23"/>
                    <a:pt x="75" y="23"/>
                    <a:pt x="75" y="23"/>
                  </a:cubicBezTo>
                  <a:cubicBezTo>
                    <a:pt x="75" y="26"/>
                    <a:pt x="75" y="26"/>
                    <a:pt x="75" y="26"/>
                  </a:cubicBezTo>
                  <a:cubicBezTo>
                    <a:pt x="34" y="26"/>
                    <a:pt x="34" y="26"/>
                    <a:pt x="34" y="26"/>
                  </a:cubicBezTo>
                  <a:cubicBezTo>
                    <a:pt x="34" y="23"/>
                    <a:pt x="34" y="23"/>
                    <a:pt x="34" y="23"/>
                  </a:cubicBezTo>
                  <a:close/>
                  <a:moveTo>
                    <a:pt x="4" y="70"/>
                  </a:moveTo>
                  <a:cubicBezTo>
                    <a:pt x="10" y="72"/>
                    <a:pt x="10" y="72"/>
                    <a:pt x="10" y="72"/>
                  </a:cubicBezTo>
                  <a:cubicBezTo>
                    <a:pt x="10" y="79"/>
                    <a:pt x="10" y="79"/>
                    <a:pt x="10" y="79"/>
                  </a:cubicBezTo>
                  <a:cubicBezTo>
                    <a:pt x="5" y="84"/>
                    <a:pt x="5" y="84"/>
                    <a:pt x="5" y="84"/>
                  </a:cubicBezTo>
                  <a:cubicBezTo>
                    <a:pt x="4" y="84"/>
                    <a:pt x="3" y="83"/>
                    <a:pt x="2" y="83"/>
                  </a:cubicBezTo>
                  <a:cubicBezTo>
                    <a:pt x="0" y="76"/>
                    <a:pt x="0" y="76"/>
                    <a:pt x="0" y="76"/>
                  </a:cubicBezTo>
                  <a:cubicBezTo>
                    <a:pt x="4" y="70"/>
                    <a:pt x="4" y="70"/>
                    <a:pt x="4" y="70"/>
                  </a:cubicBezTo>
                  <a:close/>
                  <a:moveTo>
                    <a:pt x="4" y="51"/>
                  </a:moveTo>
                  <a:cubicBezTo>
                    <a:pt x="4" y="57"/>
                    <a:pt x="3" y="63"/>
                    <a:pt x="2" y="68"/>
                  </a:cubicBezTo>
                  <a:cubicBezTo>
                    <a:pt x="6" y="69"/>
                    <a:pt x="9" y="70"/>
                    <a:pt x="13" y="71"/>
                  </a:cubicBezTo>
                  <a:cubicBezTo>
                    <a:pt x="14" y="65"/>
                    <a:pt x="16" y="60"/>
                    <a:pt x="18" y="54"/>
                  </a:cubicBezTo>
                  <a:cubicBezTo>
                    <a:pt x="14" y="53"/>
                    <a:pt x="9" y="52"/>
                    <a:pt x="4" y="51"/>
                  </a:cubicBezTo>
                  <a:close/>
                </a:path>
              </a:pathLst>
            </a:custGeom>
            <a:solidFill>
              <a:schemeClr val="bg2">
                <a:lumMod val="25000"/>
              </a:schemeClr>
            </a:solidFill>
            <a:ln>
              <a:noFill/>
            </a:ln>
          </p:spPr>
          <p:txBody>
            <a:bodyPr/>
            <a:lstStyle/>
            <a:p>
              <a:pPr eaLnBrk="1" fontAlgn="auto" hangingPunct="1">
                <a:spcBef>
                  <a:spcPts val="0"/>
                </a:spcBef>
                <a:spcAft>
                  <a:spcPts val="0"/>
                </a:spcAft>
                <a:defRPr/>
              </a:pPr>
              <a:endParaRPr lang="zh-CN" altLang="en-US">
                <a:solidFill>
                  <a:prstClr val="black"/>
                </a:solidFill>
                <a:latin typeface="Times New Roman" panose="02020603050405020304" pitchFamily="18" charset="0"/>
                <a:ea typeface="楷体" panose="02010609060101010101" pitchFamily="49" charset="-122"/>
              </a:endParaRPr>
            </a:p>
          </p:txBody>
        </p:sp>
      </p:grpSp>
      <p:sp>
        <p:nvSpPr>
          <p:cNvPr id="7" name="文本框 6"/>
          <p:cNvSpPr txBox="1"/>
          <p:nvPr/>
        </p:nvSpPr>
        <p:spPr>
          <a:xfrm>
            <a:off x="2743200" y="582613"/>
            <a:ext cx="6688138" cy="1754326"/>
          </a:xfrm>
          <a:prstGeom prst="rect">
            <a:avLst/>
          </a:prstGeom>
          <a:noFill/>
        </p:spPr>
        <p:txBody>
          <a:bodyPr>
            <a:spAutoFit/>
          </a:bodyPr>
          <a:lstStyle/>
          <a:p>
            <a:pPr algn="ctr" eaLnBrk="1" fontAlgn="auto" hangingPunct="1">
              <a:spcBef>
                <a:spcPts val="0"/>
              </a:spcBef>
              <a:spcAft>
                <a:spcPts val="0"/>
              </a:spcAft>
              <a:defRPr/>
            </a:pPr>
            <a:r>
              <a:rPr lang="en-US" altLang="zh-CN" sz="5400" dirty="0">
                <a:solidFill>
                  <a:srgbClr val="044875"/>
                </a:solidFill>
                <a:latin typeface="Times New Roman" panose="02020603050405020304" pitchFamily="18" charset="0"/>
                <a:ea typeface="楷体" panose="02010609060101010101" pitchFamily="49" charset="-122"/>
              </a:rPr>
              <a:t>THE MAIN CONTENTS</a:t>
            </a:r>
            <a:endParaRPr lang="zh-CN" altLang="en-US" sz="5400" dirty="0">
              <a:solidFill>
                <a:srgbClr val="044875"/>
              </a:solidFill>
              <a:latin typeface="Times New Roman" panose="02020603050405020304" pitchFamily="18" charset="0"/>
              <a:ea typeface="楷体" panose="02010609060101010101" pitchFamily="49" charset="-122"/>
            </a:endParaRPr>
          </a:p>
        </p:txBody>
      </p:sp>
      <p:cxnSp>
        <p:nvCxnSpPr>
          <p:cNvPr id="157" name="直接连接符 156"/>
          <p:cNvCxnSpPr/>
          <p:nvPr/>
        </p:nvCxnSpPr>
        <p:spPr bwMode="auto">
          <a:xfrm flipV="1">
            <a:off x="3700463" y="1511300"/>
            <a:ext cx="4773612" cy="0"/>
          </a:xfrm>
          <a:prstGeom prst="line">
            <a:avLst/>
          </a:prstGeom>
          <a:ln w="25400">
            <a:solidFill>
              <a:srgbClr val="044875"/>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5"/>
            </p:custDataLst>
          </p:nvPr>
        </p:nvCxnSpPr>
        <p:spPr>
          <a:xfrm flipH="1" flipV="1">
            <a:off x="5787073" y="4089400"/>
            <a:ext cx="909320" cy="10160"/>
          </a:xfrm>
          <a:prstGeom prst="line">
            <a:avLst/>
          </a:prstGeom>
          <a:ln w="19050">
            <a:solidFill>
              <a:schemeClr val="bg2">
                <a:lumMod val="2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6"/>
            </p:custDataLst>
          </p:nvPr>
        </p:nvCxnSpPr>
        <p:spPr>
          <a:xfrm flipH="1" flipV="1">
            <a:off x="5787073" y="2959735"/>
            <a:ext cx="909320" cy="10160"/>
          </a:xfrm>
          <a:prstGeom prst="line">
            <a:avLst/>
          </a:prstGeom>
          <a:ln w="19050">
            <a:solidFill>
              <a:schemeClr val="bg2">
                <a:lumMod val="2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pic>
        <p:nvPicPr>
          <p:cNvPr id="5" name="图片 4" descr="卡通画&#10;&#10;AI 生成的内容可能不正确。">
            <a:extLst>
              <a:ext uri="{FF2B5EF4-FFF2-40B4-BE49-F238E27FC236}">
                <a16:creationId xmlns:a16="http://schemas.microsoft.com/office/drawing/2014/main" id="{38F89A4E-5267-DE6B-B389-59FEB114DC6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932276" y="-12700"/>
            <a:ext cx="2259724" cy="50086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iterate type="lt">
                                    <p:tmPct val="10000"/>
                                  </p:iterate>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1200"/>
                            </p:stCondLst>
                            <p:childTnLst>
                              <p:par>
                                <p:cTn id="22" presetID="22" presetClass="entr" presetSubtype="4" fill="hold" nodeType="after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wipe(down)">
                                      <p:cBhvr>
                                        <p:cTn id="24" dur="500"/>
                                        <p:tgtEl>
                                          <p:spTgt spid="70"/>
                                        </p:tgtEl>
                                      </p:cBhvr>
                                    </p:animEffect>
                                  </p:childTnLst>
                                </p:cTn>
                              </p:par>
                            </p:childTnLst>
                          </p:cTn>
                        </p:par>
                        <p:par>
                          <p:cTn id="25" fill="hold">
                            <p:stCondLst>
                              <p:cond delay="1700"/>
                            </p:stCondLst>
                            <p:childTnLst>
                              <p:par>
                                <p:cTn id="26" presetID="22" presetClass="entr" presetSubtype="4"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par>
                          <p:cTn id="29" fill="hold">
                            <p:stCondLst>
                              <p:cond delay="22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par>
                          <p:cTn id="33" fill="hold">
                            <p:stCondLst>
                              <p:cond delay="2700"/>
                            </p:stCondLst>
                            <p:childTnLst>
                              <p:par>
                                <p:cTn id="34" presetID="22" presetClass="entr" presetSubtype="4"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par>
                          <p:cTn id="37" fill="hold">
                            <p:stCondLst>
                              <p:cond delay="3200"/>
                            </p:stCondLst>
                            <p:childTnLst>
                              <p:par>
                                <p:cTn id="38" presetID="22" presetClass="entr" presetSubtype="8"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par>
                          <p:cTn id="41" fill="hold">
                            <p:stCondLst>
                              <p:cond delay="3700"/>
                            </p:stCondLst>
                            <p:childTnLst>
                              <p:par>
                                <p:cTn id="42" presetID="22" presetClass="entr" presetSubtype="8"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bldLvl="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14538"/>
            <a:ext cx="12192000" cy="2849562"/>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矩形 5"/>
          <p:cNvSpPr/>
          <p:nvPr/>
        </p:nvSpPr>
        <p:spPr>
          <a:xfrm>
            <a:off x="0" y="2663825"/>
            <a:ext cx="1096963" cy="541338"/>
          </a:xfrm>
          <a:prstGeom prst="rect">
            <a:avLst/>
          </a:prstGeom>
          <a:solidFill>
            <a:srgbClr val="D6E0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文本框 7"/>
          <p:cNvSpPr txBox="1">
            <a:spLocks noChangeArrowheads="1"/>
          </p:cNvSpPr>
          <p:nvPr/>
        </p:nvSpPr>
        <p:spPr bwMode="auto">
          <a:xfrm>
            <a:off x="946150" y="2000250"/>
            <a:ext cx="1539875"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1500">
                <a:solidFill>
                  <a:schemeClr val="bg1"/>
                </a:solidFill>
                <a:latin typeface="Impact" panose="020B0806030902050204" pitchFamily="34" charset="0"/>
              </a:rPr>
              <a:t>1</a:t>
            </a:r>
            <a:endParaRPr lang="zh-CN" altLang="en-US" sz="11500">
              <a:solidFill>
                <a:schemeClr val="bg1"/>
              </a:solidFill>
              <a:latin typeface="Impact" panose="020B0806030902050204" pitchFamily="34" charset="0"/>
            </a:endParaRPr>
          </a:p>
        </p:txBody>
      </p:sp>
      <p:sp>
        <p:nvSpPr>
          <p:cNvPr id="9" name="文本框 8"/>
          <p:cNvSpPr txBox="1">
            <a:spLocks noChangeArrowheads="1"/>
          </p:cNvSpPr>
          <p:nvPr/>
        </p:nvSpPr>
        <p:spPr bwMode="auto">
          <a:xfrm>
            <a:off x="419100" y="2638425"/>
            <a:ext cx="571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a:solidFill>
                  <a:srgbClr val="044875"/>
                </a:solidFill>
                <a:latin typeface="微软雅黑" panose="020B0503020204020204" pitchFamily="34" charset="-122"/>
                <a:ea typeface="微软雅黑" panose="020B0503020204020204" pitchFamily="34" charset="-122"/>
              </a:rPr>
              <a:t>第</a:t>
            </a:r>
          </a:p>
        </p:txBody>
      </p:sp>
      <p:sp>
        <p:nvSpPr>
          <p:cNvPr id="10" name="矩形 9"/>
          <p:cNvSpPr/>
          <p:nvPr/>
        </p:nvSpPr>
        <p:spPr>
          <a:xfrm>
            <a:off x="2498725" y="2663825"/>
            <a:ext cx="9693275" cy="541338"/>
          </a:xfrm>
          <a:prstGeom prst="rect">
            <a:avLst/>
          </a:prstGeom>
          <a:solidFill>
            <a:srgbClr val="D6E0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文本框 10"/>
          <p:cNvSpPr txBox="1">
            <a:spLocks noChangeArrowheads="1"/>
          </p:cNvSpPr>
          <p:nvPr/>
        </p:nvSpPr>
        <p:spPr bwMode="auto">
          <a:xfrm>
            <a:off x="2525713" y="2638425"/>
            <a:ext cx="17668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a:solidFill>
                  <a:srgbClr val="044875"/>
                </a:solidFill>
                <a:latin typeface="微软雅黑" panose="020B0503020204020204" pitchFamily="34" charset="-122"/>
                <a:ea typeface="微软雅黑" panose="020B0503020204020204" pitchFamily="34" charset="-122"/>
              </a:rPr>
              <a:t>部分</a:t>
            </a:r>
          </a:p>
        </p:txBody>
      </p:sp>
      <p:sp>
        <p:nvSpPr>
          <p:cNvPr id="12" name="文本框 11"/>
          <p:cNvSpPr txBox="1">
            <a:spLocks noChangeArrowheads="1"/>
          </p:cNvSpPr>
          <p:nvPr/>
        </p:nvSpPr>
        <p:spPr bwMode="auto">
          <a:xfrm>
            <a:off x="6791325" y="3632200"/>
            <a:ext cx="57277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b="1" dirty="0">
                <a:solidFill>
                  <a:schemeClr val="bg1"/>
                </a:solidFill>
                <a:latin typeface="微软雅黑" panose="020B0503020204020204" pitchFamily="34" charset="-122"/>
                <a:ea typeface="微软雅黑" panose="020B0503020204020204" pitchFamily="34" charset="-122"/>
              </a:rPr>
              <a:t>项目背景与总路线</a:t>
            </a:r>
          </a:p>
          <a:p>
            <a:pPr algn="ctr" eaLnBrk="1" hangingPunct="1"/>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216785" y="3540760"/>
            <a:ext cx="1757045" cy="321945"/>
          </a:xfrm>
          <a:prstGeom prst="rect">
            <a:avLst/>
          </a:prstGeom>
          <a:noFill/>
        </p:spPr>
        <p:txBody>
          <a:bodyPr wrap="square" lIns="0" tIns="0" rIns="0" bIns="0" rtlCol="0">
            <a:noAutofit/>
          </a:bodyPr>
          <a:lstStyle/>
          <a:p>
            <a:pPr marL="228600" lvl="1" indent="-228600">
              <a:lnSpc>
                <a:spcPct val="120000"/>
              </a:lnSpc>
              <a:buSzPct val="70000"/>
              <a:buFont typeface="Wingdings" panose="05000000000000000000" pitchFamily="2" charset="2"/>
              <a:buChar char="l"/>
            </a:pPr>
            <a:r>
              <a:rPr lang="zh-CN" altLang="en-US" sz="1600" dirty="0">
                <a:solidFill>
                  <a:schemeClr val="bg1"/>
                </a:solidFill>
                <a:latin typeface="思源黑体" panose="020B0500000000000000" pitchFamily="34" charset="-122"/>
                <a:ea typeface="思源黑体" panose="020B0500000000000000" pitchFamily="34" charset="-122"/>
              </a:rPr>
              <a:t>比赛背景与要求</a:t>
            </a:r>
          </a:p>
        </p:txBody>
      </p:sp>
      <p:sp>
        <p:nvSpPr>
          <p:cNvPr id="4" name="文本框 3"/>
          <p:cNvSpPr txBox="1"/>
          <p:nvPr/>
        </p:nvSpPr>
        <p:spPr>
          <a:xfrm>
            <a:off x="4124325" y="3531235"/>
            <a:ext cx="1757045" cy="332105"/>
          </a:xfrm>
          <a:prstGeom prst="rect">
            <a:avLst/>
          </a:prstGeom>
          <a:noFill/>
        </p:spPr>
        <p:txBody>
          <a:bodyPr wrap="square" lIns="0" tIns="0" rIns="0" bIns="0" rtlCol="0">
            <a:noAutofit/>
          </a:bodyPr>
          <a:lstStyle/>
          <a:p>
            <a:pPr marL="228600" lvl="1" indent="-228600">
              <a:lnSpc>
                <a:spcPct val="120000"/>
              </a:lnSpc>
              <a:buSzPct val="70000"/>
              <a:buFont typeface="Wingdings" panose="05000000000000000000" pitchFamily="2" charset="2"/>
              <a:buChar char="l"/>
            </a:pPr>
            <a:r>
              <a:rPr lang="zh-CN" altLang="en-US" sz="1600" dirty="0">
                <a:solidFill>
                  <a:schemeClr val="bg1"/>
                </a:solidFill>
                <a:latin typeface="思源黑体" panose="020B0500000000000000" pitchFamily="34" charset="-122"/>
                <a:ea typeface="思源黑体" panose="020B0500000000000000" pitchFamily="34" charset="-122"/>
              </a:rPr>
              <a:t>系统技术路线</a:t>
            </a:r>
          </a:p>
        </p:txBody>
      </p:sp>
      <p:pic>
        <p:nvPicPr>
          <p:cNvPr id="2" name="图片 1" descr="卡通画&#10;&#10;AI 生成的内容可能不正确。">
            <a:extLst>
              <a:ext uri="{FF2B5EF4-FFF2-40B4-BE49-F238E27FC236}">
                <a16:creationId xmlns:a16="http://schemas.microsoft.com/office/drawing/2014/main" id="{3B0B98CB-1052-A3D2-F396-B6E99FC6C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8" grpId="0"/>
      <p:bldP spid="9" grpId="0"/>
      <p:bldP spid="10" grpId="0" animBg="1"/>
      <p:bldP spid="11" grpId="0"/>
      <p:bldP spid="1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3810000" y="254000"/>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4" name="组合 3"/>
          <p:cNvGrpSpPr/>
          <p:nvPr/>
        </p:nvGrpSpPr>
        <p:grpSpPr bwMode="auto">
          <a:xfrm>
            <a:off x="550863" y="82550"/>
            <a:ext cx="3541712" cy="585788"/>
            <a:chOff x="551544" y="82976"/>
            <a:chExt cx="3540396" cy="584775"/>
          </a:xfrm>
        </p:grpSpPr>
        <p:sp>
          <p:nvSpPr>
            <p:cNvPr id="6170" name="文本框 4"/>
            <p:cNvSpPr txBox="1">
              <a:spLocks noChangeArrowheads="1"/>
            </p:cNvSpPr>
            <p:nvPr/>
          </p:nvSpPr>
          <p:spPr bwMode="auto">
            <a:xfrm>
              <a:off x="800100" y="111278"/>
              <a:ext cx="3291840" cy="52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楷体" panose="02010609060101010101" pitchFamily="49" charset="-122"/>
                  <a:ea typeface="楷体" panose="02010609060101010101" pitchFamily="49" charset="-122"/>
                </a:rPr>
                <a:t>比赛背景与要求</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6" name="文本框 5"/>
            <p:cNvSpPr txBox="1"/>
            <p:nvPr/>
          </p:nvSpPr>
          <p:spPr>
            <a:xfrm>
              <a:off x="551544" y="82976"/>
              <a:ext cx="723631" cy="584775"/>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01</a:t>
              </a:r>
              <a:endParaRPr lang="zh-CN" altLang="en-US" sz="3200" dirty="0">
                <a:solidFill>
                  <a:schemeClr val="bg2">
                    <a:lumMod val="25000"/>
                  </a:schemeClr>
                </a:solidFill>
                <a:latin typeface="Impact" panose="020B0806030902050204" pitchFamily="34" charset="0"/>
                <a:ea typeface="+mn-ea"/>
              </a:endParaRPr>
            </a:p>
          </p:txBody>
        </p:sp>
      </p:gr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367665" y="839788"/>
            <a:ext cx="8000672" cy="5447221"/>
            <a:chOff x="4778" y="4320"/>
            <a:chExt cx="8559" cy="4519"/>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778" y="4402"/>
              <a:ext cx="7864" cy="4437"/>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a:bodyPr>
            <a:lstStyle/>
            <a:p>
              <a:pPr algn="just">
                <a:lnSpc>
                  <a:spcPct val="170000"/>
                </a:lnSpc>
                <a:spcBef>
                  <a:spcPts val="0"/>
                </a:spcBef>
                <a:spcAft>
                  <a:spcPts val="0"/>
                </a:spcAft>
              </a:pPr>
              <a:r>
                <a:rPr lang="zh-CN" altLang="en-US" sz="1780" dirty="0">
                  <a:solidFill>
                    <a:schemeClr val="tx1"/>
                  </a:solidFill>
                  <a:latin typeface="Times New Roman" panose="02020603050405020304" pitchFamily="18" charset="0"/>
                  <a:ea typeface="楷体" panose="02010609060101010101" pitchFamily="49" charset="-122"/>
                  <a:sym typeface="+mn-ea"/>
                </a:rPr>
                <a:t>要求完成“可回收垃圾、厨余垃圾、有害垃圾和其他垃圾”四类城市生活垃圾的自主判别与分类。装置须在</a:t>
              </a:r>
              <a:r>
                <a:rPr lang="en-US" altLang="zh-CN" sz="1780" b="1" dirty="0">
                  <a:solidFill>
                    <a:schemeClr val="tx1"/>
                  </a:solidFill>
                  <a:latin typeface="Times New Roman" panose="02020603050405020304" pitchFamily="18" charset="0"/>
                  <a:ea typeface="楷体" panose="02010609060101010101" pitchFamily="49" charset="-122"/>
                  <a:sym typeface="+mn-ea"/>
                </a:rPr>
                <a:t>400mm×400mm×600mm</a:t>
              </a:r>
              <a:r>
                <a:rPr lang="zh-CN" altLang="en-US" sz="1780" b="1" dirty="0">
                  <a:solidFill>
                    <a:schemeClr val="tx1"/>
                  </a:solidFill>
                  <a:latin typeface="Times New Roman" panose="02020603050405020304" pitchFamily="18" charset="0"/>
                  <a:ea typeface="楷体" panose="02010609060101010101" pitchFamily="49" charset="-122"/>
                  <a:sym typeface="+mn-ea"/>
                </a:rPr>
                <a:t>尺寸</a:t>
              </a:r>
              <a:r>
                <a:rPr lang="zh-CN" altLang="en-US" sz="1780" dirty="0">
                  <a:solidFill>
                    <a:schemeClr val="tx1"/>
                  </a:solidFill>
                  <a:latin typeface="Times New Roman" panose="02020603050405020304" pitchFamily="18" charset="0"/>
                  <a:ea typeface="楷体" panose="02010609060101010101" pitchFamily="49" charset="-122"/>
                  <a:sym typeface="+mn-ea"/>
                </a:rPr>
                <a:t>内集成四个独立透明垃圾桶，</a:t>
              </a:r>
              <a:r>
                <a:rPr lang="zh-CN" altLang="en-US" sz="1780" b="1" dirty="0">
                  <a:solidFill>
                    <a:schemeClr val="tx1"/>
                  </a:solidFill>
                  <a:latin typeface="Times New Roman" panose="02020603050405020304" pitchFamily="18" charset="0"/>
                  <a:ea typeface="楷体" panose="02010609060101010101" pitchFamily="49" charset="-122"/>
                  <a:sym typeface="+mn-ea"/>
                </a:rPr>
                <a:t>顶部需显示实时识别结果</a:t>
              </a:r>
              <a:r>
                <a:rPr lang="zh-CN" altLang="en-US" sz="1780" dirty="0">
                  <a:solidFill>
                    <a:schemeClr val="tx1"/>
                  </a:solidFill>
                  <a:latin typeface="Times New Roman" panose="02020603050405020304" pitchFamily="18" charset="0"/>
                  <a:ea typeface="楷体" panose="02010609060101010101" pitchFamily="49" charset="-122"/>
                  <a:sym typeface="+mn-ea"/>
                </a:rPr>
                <a:t>（“序号垃圾种类数量状态”），</a:t>
              </a:r>
              <a:r>
                <a:rPr lang="zh-CN" altLang="en-US" sz="1780" b="1" dirty="0">
                  <a:solidFill>
                    <a:schemeClr val="tx1"/>
                  </a:solidFill>
                  <a:latin typeface="Times New Roman" panose="02020603050405020304" pitchFamily="18" charset="0"/>
                  <a:ea typeface="楷体" panose="02010609060101010101" pitchFamily="49" charset="-122"/>
                  <a:sym typeface="+mn-ea"/>
                </a:rPr>
                <a:t>控制系统必须内置、禁止无线通讯并要求使用电池供电（不得使用铅蓄电池）</a:t>
              </a:r>
              <a:r>
                <a:rPr lang="zh-CN" altLang="en-US" sz="1780" dirty="0">
                  <a:solidFill>
                    <a:schemeClr val="tx1"/>
                  </a:solidFill>
                  <a:latin typeface="Times New Roman" panose="02020603050405020304" pitchFamily="18" charset="0"/>
                  <a:ea typeface="楷体" panose="02010609060101010101" pitchFamily="49" charset="-122"/>
                  <a:sym typeface="+mn-ea"/>
                </a:rPr>
                <a:t>。</a:t>
              </a:r>
              <a:endParaRPr lang="en-US" altLang="zh-CN" sz="178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zh-CN" altLang="en-US" sz="1780" dirty="0">
                  <a:solidFill>
                    <a:schemeClr val="tx1"/>
                  </a:solidFill>
                  <a:latin typeface="Times New Roman" panose="02020603050405020304" pitchFamily="18" charset="0"/>
                  <a:ea typeface="楷体" panose="02010609060101010101" pitchFamily="49" charset="-122"/>
                  <a:sym typeface="+mn-ea"/>
                </a:rPr>
                <a:t>比赛明确了识别对象：</a:t>
              </a:r>
              <a:r>
                <a:rPr lang="zh-CN" altLang="en-US" sz="1780" b="1" dirty="0">
                  <a:solidFill>
                    <a:schemeClr val="tx1"/>
                  </a:solidFill>
                  <a:latin typeface="Times New Roman" panose="02020603050405020304" pitchFamily="18" charset="0"/>
                  <a:ea typeface="楷体" panose="02010609060101010101" pitchFamily="49" charset="-122"/>
                  <a:sym typeface="+mn-ea"/>
                </a:rPr>
                <a:t>有害垃圾</a:t>
              </a:r>
              <a:r>
                <a:rPr lang="zh-CN" altLang="en-US" sz="1780" dirty="0">
                  <a:solidFill>
                    <a:schemeClr val="tx1"/>
                  </a:solidFill>
                  <a:latin typeface="Times New Roman" panose="02020603050405020304" pitchFamily="18" charset="0"/>
                  <a:ea typeface="楷体" panose="02010609060101010101" pitchFamily="49" charset="-122"/>
                  <a:sym typeface="+mn-ea"/>
                </a:rPr>
                <a:t>（</a:t>
              </a:r>
              <a:r>
                <a:rPr lang="en-US" altLang="zh-CN" sz="1780" dirty="0">
                  <a:solidFill>
                    <a:schemeClr val="tx1"/>
                  </a:solidFill>
                  <a:latin typeface="Times New Roman" panose="02020603050405020304" pitchFamily="18" charset="0"/>
                  <a:ea typeface="楷体" panose="02010609060101010101" pitchFamily="49" charset="-122"/>
                  <a:sym typeface="+mn-ea"/>
                </a:rPr>
                <a:t>1/2/5</a:t>
              </a:r>
              <a:r>
                <a:rPr lang="zh-CN" altLang="en-US" sz="1780" dirty="0">
                  <a:solidFill>
                    <a:schemeClr val="tx1"/>
                  </a:solidFill>
                  <a:latin typeface="Times New Roman" panose="02020603050405020304" pitchFamily="18" charset="0"/>
                  <a:ea typeface="楷体" panose="02010609060101010101" pitchFamily="49" charset="-122"/>
                  <a:sym typeface="+mn-ea"/>
                </a:rPr>
                <a:t>号</a:t>
              </a:r>
              <a:r>
                <a:rPr lang="zh-CN" altLang="en-US" sz="1780" b="1" dirty="0">
                  <a:solidFill>
                    <a:schemeClr val="tx1"/>
                  </a:solidFill>
                  <a:latin typeface="Times New Roman" panose="02020603050405020304" pitchFamily="18" charset="0"/>
                  <a:ea typeface="楷体" panose="02010609060101010101" pitchFamily="49" charset="-122"/>
                  <a:sym typeface="+mn-ea"/>
                </a:rPr>
                <a:t>电池</a:t>
              </a:r>
              <a:r>
                <a:rPr lang="zh-CN" altLang="en-US" sz="1780" dirty="0">
                  <a:solidFill>
                    <a:schemeClr val="tx1"/>
                  </a:solidFill>
                  <a:latin typeface="Times New Roman" panose="02020603050405020304" pitchFamily="18" charset="0"/>
                  <a:ea typeface="楷体" panose="02010609060101010101" pitchFamily="49" charset="-122"/>
                  <a:sym typeface="+mn-ea"/>
                </a:rPr>
                <a:t>、过期</a:t>
              </a:r>
              <a:r>
                <a:rPr lang="zh-CN" altLang="en-US" sz="1780" b="1" dirty="0">
                  <a:solidFill>
                    <a:schemeClr val="tx1"/>
                  </a:solidFill>
                  <a:latin typeface="Times New Roman" panose="02020603050405020304" pitchFamily="18" charset="0"/>
                  <a:ea typeface="楷体" panose="02010609060101010101" pitchFamily="49" charset="-122"/>
                  <a:sym typeface="+mn-ea"/>
                </a:rPr>
                <a:t>药品</a:t>
              </a:r>
              <a:r>
                <a:rPr lang="zh-CN" altLang="en-US" sz="1780" dirty="0">
                  <a:solidFill>
                    <a:schemeClr val="tx1"/>
                  </a:solidFill>
                  <a:latin typeface="Times New Roman" panose="02020603050405020304" pitchFamily="18" charset="0"/>
                  <a:ea typeface="楷体" panose="02010609060101010101" pitchFamily="49" charset="-122"/>
                  <a:sym typeface="+mn-ea"/>
                </a:rPr>
                <a:t>及包装等）、</a:t>
              </a:r>
              <a:r>
                <a:rPr lang="zh-CN" altLang="en-US" sz="1780" b="1" dirty="0">
                  <a:solidFill>
                    <a:schemeClr val="tx1"/>
                  </a:solidFill>
                  <a:latin typeface="Times New Roman" panose="02020603050405020304" pitchFamily="18" charset="0"/>
                  <a:ea typeface="楷体" panose="02010609060101010101" pitchFamily="49" charset="-122"/>
                  <a:sym typeface="+mn-ea"/>
                </a:rPr>
                <a:t>可回收垃圾</a:t>
              </a:r>
              <a:r>
                <a:rPr lang="zh-CN" altLang="en-US" sz="1780" dirty="0">
                  <a:solidFill>
                    <a:schemeClr val="tx1"/>
                  </a:solidFill>
                  <a:latin typeface="Times New Roman" panose="02020603050405020304" pitchFamily="18" charset="0"/>
                  <a:ea typeface="楷体" panose="02010609060101010101" pitchFamily="49" charset="-122"/>
                  <a:sym typeface="+mn-ea"/>
                </a:rPr>
                <a:t>（</a:t>
              </a:r>
              <a:r>
                <a:rPr lang="zh-CN" altLang="en-US" sz="1780" b="1" dirty="0">
                  <a:solidFill>
                    <a:schemeClr val="tx1"/>
                  </a:solidFill>
                  <a:latin typeface="Times New Roman" panose="02020603050405020304" pitchFamily="18" charset="0"/>
                  <a:ea typeface="楷体" panose="02010609060101010101" pitchFamily="49" charset="-122"/>
                  <a:sym typeface="+mn-ea"/>
                </a:rPr>
                <a:t>纸杯</a:t>
              </a:r>
              <a:r>
                <a:rPr lang="zh-CN" altLang="en-US" sz="1780" dirty="0">
                  <a:solidFill>
                    <a:schemeClr val="tx1"/>
                  </a:solidFill>
                  <a:latin typeface="Times New Roman" panose="02020603050405020304" pitchFamily="18" charset="0"/>
                  <a:ea typeface="楷体" panose="02010609060101010101" pitchFamily="49" charset="-122"/>
                  <a:sym typeface="+mn-ea"/>
                </a:rPr>
                <a:t>、</a:t>
              </a:r>
              <a:r>
                <a:rPr lang="en-US" altLang="zh-CN" sz="1780" dirty="0">
                  <a:solidFill>
                    <a:schemeClr val="tx1"/>
                  </a:solidFill>
                  <a:latin typeface="Times New Roman" panose="02020603050405020304" pitchFamily="18" charset="0"/>
                  <a:ea typeface="楷体" panose="02010609060101010101" pitchFamily="49" charset="-122"/>
                  <a:sym typeface="+mn-ea"/>
                </a:rPr>
                <a:t>100ml</a:t>
              </a:r>
              <a:r>
                <a:rPr lang="zh-CN" altLang="en-US" sz="1780" dirty="0">
                  <a:solidFill>
                    <a:schemeClr val="tx1"/>
                  </a:solidFill>
                  <a:latin typeface="Times New Roman" panose="02020603050405020304" pitchFamily="18" charset="0"/>
                  <a:ea typeface="楷体" panose="02010609060101010101" pitchFamily="49" charset="-122"/>
                  <a:sym typeface="+mn-ea"/>
                </a:rPr>
                <a:t>以下</a:t>
              </a:r>
              <a:r>
                <a:rPr lang="zh-CN" altLang="en-US" sz="1780" b="1" dirty="0">
                  <a:solidFill>
                    <a:schemeClr val="tx1"/>
                  </a:solidFill>
                  <a:latin typeface="Times New Roman" panose="02020603050405020304" pitchFamily="18" charset="0"/>
                  <a:ea typeface="楷体" panose="02010609060101010101" pitchFamily="49" charset="-122"/>
                  <a:sym typeface="+mn-ea"/>
                </a:rPr>
                <a:t>塑料瓶或金属罐</a:t>
              </a:r>
              <a:r>
                <a:rPr lang="zh-CN" altLang="en-US" sz="1780" dirty="0">
                  <a:solidFill>
                    <a:schemeClr val="tx1"/>
                  </a:solidFill>
                  <a:latin typeface="Times New Roman" panose="02020603050405020304" pitchFamily="18" charset="0"/>
                  <a:ea typeface="楷体" panose="02010609060101010101" pitchFamily="49" charset="-122"/>
                  <a:sym typeface="+mn-ea"/>
                </a:rPr>
                <a:t>）、其他垃圾（</a:t>
              </a:r>
              <a:r>
                <a:rPr lang="zh-CN" altLang="en-US" sz="1780" b="1" dirty="0">
                  <a:solidFill>
                    <a:schemeClr val="tx1"/>
                  </a:solidFill>
                  <a:latin typeface="Times New Roman" panose="02020603050405020304" pitchFamily="18" charset="0"/>
                  <a:ea typeface="楷体" panose="02010609060101010101" pitchFamily="49" charset="-122"/>
                  <a:sym typeface="+mn-ea"/>
                </a:rPr>
                <a:t>瓷片、鹅卵石、砖块</a:t>
              </a:r>
              <a:r>
                <a:rPr lang="zh-CN" altLang="en-US" sz="1780" dirty="0">
                  <a:solidFill>
                    <a:schemeClr val="tx1"/>
                  </a:solidFill>
                  <a:latin typeface="Times New Roman" panose="02020603050405020304" pitchFamily="18" charset="0"/>
                  <a:ea typeface="楷体" panose="02010609060101010101" pitchFamily="49" charset="-122"/>
                  <a:sym typeface="+mn-ea"/>
                </a:rPr>
                <a:t>）、厨余垃圾（</a:t>
              </a:r>
              <a:r>
                <a:rPr lang="en-US" altLang="zh-CN" sz="1780" b="1" dirty="0">
                  <a:solidFill>
                    <a:schemeClr val="tx1"/>
                  </a:solidFill>
                  <a:latin typeface="Times New Roman" panose="02020603050405020304" pitchFamily="18" charset="0"/>
                  <a:ea typeface="楷体" panose="02010609060101010101" pitchFamily="49" charset="-122"/>
                  <a:sym typeface="+mn-ea"/>
                </a:rPr>
                <a:t>17cm×25cm</a:t>
              </a:r>
              <a:r>
                <a:rPr lang="zh-CN" altLang="en-US" sz="1780" b="1" dirty="0">
                  <a:solidFill>
                    <a:schemeClr val="tx1"/>
                  </a:solidFill>
                  <a:latin typeface="Times New Roman" panose="02020603050405020304" pitchFamily="18" charset="0"/>
                  <a:ea typeface="楷体" panose="02010609060101010101" pitchFamily="49" charset="-122"/>
                  <a:sym typeface="+mn-ea"/>
                </a:rPr>
                <a:t>黑色袋装土豆</a:t>
              </a:r>
              <a:r>
                <a:rPr lang="zh-CN" altLang="en-US" sz="1780" dirty="0">
                  <a:solidFill>
                    <a:schemeClr val="tx1"/>
                  </a:solidFill>
                  <a:latin typeface="Times New Roman" panose="02020603050405020304" pitchFamily="18" charset="0"/>
                  <a:ea typeface="楷体" panose="02010609060101010101" pitchFamily="49" charset="-122"/>
                  <a:sym typeface="+mn-ea"/>
                </a:rPr>
                <a:t>，内含</a:t>
              </a:r>
              <a:r>
                <a:rPr lang="en-US" altLang="zh-CN" sz="1780" dirty="0">
                  <a:solidFill>
                    <a:schemeClr val="tx1"/>
                  </a:solidFill>
                  <a:latin typeface="Times New Roman" panose="02020603050405020304" pitchFamily="18" charset="0"/>
                  <a:ea typeface="楷体" panose="02010609060101010101" pitchFamily="49" charset="-122"/>
                  <a:sym typeface="+mn-ea"/>
                </a:rPr>
                <a:t>3</a:t>
              </a:r>
              <a:r>
                <a:rPr lang="zh-CN" altLang="en-US" sz="1780" dirty="0">
                  <a:solidFill>
                    <a:schemeClr val="tx1"/>
                  </a:solidFill>
                  <a:latin typeface="Times New Roman" panose="02020603050405020304" pitchFamily="18" charset="0"/>
                  <a:ea typeface="楷体" panose="02010609060101010101" pitchFamily="49" charset="-122"/>
                  <a:sym typeface="+mn-ea"/>
                </a:rPr>
                <a:t>个乒乓球大小土豆；开袋机械要求与本课程无关未展开）。</a:t>
              </a:r>
              <a:endParaRPr lang="en-US" altLang="zh-CN" sz="1780"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zh-CN" altLang="en-US" sz="1780" dirty="0">
                  <a:solidFill>
                    <a:schemeClr val="tx1"/>
                  </a:solidFill>
                  <a:latin typeface="Times New Roman" panose="02020603050405020304" pitchFamily="18" charset="0"/>
                  <a:ea typeface="楷体" panose="02010609060101010101" pitchFamily="49" charset="-122"/>
                  <a:sym typeface="+mn-ea"/>
                </a:rPr>
                <a:t>识别难点在于</a:t>
              </a:r>
              <a:r>
                <a:rPr lang="zh-CN" altLang="en-US" b="1" dirty="0">
                  <a:solidFill>
                    <a:srgbClr val="FF0000"/>
                  </a:solidFill>
                  <a:latin typeface="Times New Roman" panose="02020603050405020304" pitchFamily="18" charset="0"/>
                  <a:ea typeface="楷体" panose="02010609060101010101" pitchFamily="49" charset="-122"/>
                  <a:sym typeface="+mn-ea"/>
                </a:rPr>
                <a:t>决赛现场的“垃圾”具体形式不确定</a:t>
              </a:r>
              <a:r>
                <a:rPr lang="zh-CN" altLang="en-US" sz="1780" dirty="0">
                  <a:solidFill>
                    <a:schemeClr val="tx1"/>
                  </a:solidFill>
                  <a:latin typeface="Times New Roman" panose="02020603050405020304" pitchFamily="18" charset="0"/>
                  <a:ea typeface="楷体" panose="02010609060101010101" pitchFamily="49" charset="-122"/>
                  <a:sym typeface="+mn-ea"/>
                </a:rPr>
                <a:t>，考验</a:t>
              </a:r>
              <a:r>
                <a:rPr lang="zh-CN" altLang="en-US" sz="1780" b="1" dirty="0">
                  <a:solidFill>
                    <a:schemeClr val="tx1"/>
                  </a:solidFill>
                  <a:latin typeface="Times New Roman" panose="02020603050405020304" pitchFamily="18" charset="0"/>
                  <a:ea typeface="楷体" panose="02010609060101010101" pitchFamily="49" charset="-122"/>
                  <a:sym typeface="+mn-ea"/>
                </a:rPr>
                <a:t>模型泛化</a:t>
              </a:r>
              <a:endParaRPr lang="en-US" altLang="zh-CN" sz="1780" b="1"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pic>
        <p:nvPicPr>
          <p:cNvPr id="17" name="图片 16" descr="桌子上有一些食物和饮料&#10;&#10;AI 生成的内容可能不正确。">
            <a:extLst>
              <a:ext uri="{FF2B5EF4-FFF2-40B4-BE49-F238E27FC236}">
                <a16:creationId xmlns:a16="http://schemas.microsoft.com/office/drawing/2014/main" id="{FC7A2F9B-7DCB-1152-47A4-AB502B267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6787" y="938631"/>
            <a:ext cx="4052475" cy="3038168"/>
          </a:xfrm>
          <a:prstGeom prst="rect">
            <a:avLst/>
          </a:prstGeom>
        </p:spPr>
      </p:pic>
      <p:sp>
        <p:nvSpPr>
          <p:cNvPr id="18" name="文本框 17">
            <a:extLst>
              <a:ext uri="{FF2B5EF4-FFF2-40B4-BE49-F238E27FC236}">
                <a16:creationId xmlns:a16="http://schemas.microsoft.com/office/drawing/2014/main" id="{FF7BFF60-0232-DA13-65BE-F8C1713A2783}"/>
              </a:ext>
            </a:extLst>
          </p:cNvPr>
          <p:cNvSpPr txBox="1"/>
          <p:nvPr/>
        </p:nvSpPr>
        <p:spPr>
          <a:xfrm>
            <a:off x="7832309" y="4155790"/>
            <a:ext cx="4086422" cy="1015663"/>
          </a:xfrm>
          <a:prstGeom prst="rect">
            <a:avLst/>
          </a:prstGeom>
          <a:noFill/>
        </p:spPr>
        <p:txBody>
          <a:bodyPr wrap="square" rtlCol="0">
            <a:spAutoFit/>
          </a:bodyPr>
          <a:lstStyle/>
          <a:p>
            <a:r>
              <a:rPr lang="zh-CN" altLang="en-US" sz="2000" dirty="0">
                <a:latin typeface="楷体" panose="02010609060101010101" pitchFamily="49" charset="-122"/>
                <a:ea typeface="楷体" panose="02010609060101010101" pitchFamily="49" charset="-122"/>
              </a:rPr>
              <a:t>参与项目模型训练的“垃圾”，包括各类电池、药品、瓶子、砖块、石头等</a:t>
            </a:r>
          </a:p>
        </p:txBody>
      </p:sp>
      <p:sp>
        <p:nvSpPr>
          <p:cNvPr id="5" name="文本框 4">
            <a:extLst>
              <a:ext uri="{FF2B5EF4-FFF2-40B4-BE49-F238E27FC236}">
                <a16:creationId xmlns:a16="http://schemas.microsoft.com/office/drawing/2014/main" id="{9C6C15E1-2D7D-C37B-4C3B-8DB6BA706FDE}"/>
              </a:ext>
            </a:extLst>
          </p:cNvPr>
          <p:cNvSpPr txBox="1"/>
          <p:nvPr/>
        </p:nvSpPr>
        <p:spPr>
          <a:xfrm>
            <a:off x="7835038" y="5181734"/>
            <a:ext cx="4035972" cy="1015663"/>
          </a:xfrm>
          <a:prstGeom prst="rect">
            <a:avLst/>
          </a:prstGeom>
          <a:noFill/>
        </p:spPr>
        <p:txBody>
          <a:bodyPr wrap="square" rtlCol="0">
            <a:spAutoFit/>
          </a:bodyPr>
          <a:lstStyle/>
          <a:p>
            <a:r>
              <a:rPr lang="zh-CN" altLang="en-US" sz="2000" dirty="0">
                <a:latin typeface="楷体" panose="02010609060101010101" pitchFamily="49" charset="-122"/>
                <a:ea typeface="楷体" panose="02010609060101010101" pitchFamily="49" charset="-122"/>
              </a:rPr>
              <a:t>决赛</a:t>
            </a:r>
            <a:r>
              <a:rPr lang="zh-CN" altLang="en-US" sz="2000" b="0" i="0" dirty="0">
                <a:effectLst/>
                <a:latin typeface="楷体" panose="02010609060101010101" pitchFamily="49" charset="-122"/>
                <a:ea typeface="楷体" panose="02010609060101010101" pitchFamily="49" charset="-122"/>
              </a:rPr>
              <a:t>要求每件垃圾</a:t>
            </a:r>
            <a:r>
              <a:rPr lang="zh-CN" altLang="en-US" sz="2000" b="1" i="0" dirty="0">
                <a:solidFill>
                  <a:srgbClr val="FF0000"/>
                </a:solidFill>
                <a:effectLst/>
                <a:latin typeface="楷体" panose="02010609060101010101" pitchFamily="49" charset="-122"/>
                <a:ea typeface="楷体" panose="02010609060101010101" pitchFamily="49" charset="-122"/>
              </a:rPr>
              <a:t>投放后</a:t>
            </a:r>
            <a:r>
              <a:rPr lang="en-US" altLang="zh-CN" sz="2000" b="1" i="0" dirty="0">
                <a:solidFill>
                  <a:srgbClr val="FF0000"/>
                </a:solidFill>
                <a:effectLst/>
                <a:latin typeface="楷体" panose="02010609060101010101" pitchFamily="49" charset="-122"/>
                <a:ea typeface="楷体" panose="02010609060101010101" pitchFamily="49" charset="-122"/>
              </a:rPr>
              <a:t>15</a:t>
            </a:r>
            <a:r>
              <a:rPr lang="zh-CN" altLang="en-US" sz="2000" b="1" i="0" dirty="0">
                <a:solidFill>
                  <a:srgbClr val="FF0000"/>
                </a:solidFill>
                <a:effectLst/>
                <a:latin typeface="楷体" panose="02010609060101010101" pitchFamily="49" charset="-122"/>
                <a:ea typeface="楷体" panose="02010609060101010101" pitchFamily="49" charset="-122"/>
              </a:rPr>
              <a:t>秒</a:t>
            </a:r>
            <a:r>
              <a:rPr lang="zh-CN" altLang="en-US" sz="2000" b="0" i="0" dirty="0">
                <a:effectLst/>
                <a:latin typeface="楷体" panose="02010609060101010101" pitchFamily="49" charset="-122"/>
                <a:ea typeface="楷体" panose="02010609060101010101" pitchFamily="49" charset="-122"/>
              </a:rPr>
              <a:t>内给出结果，需连续识别</a:t>
            </a:r>
            <a:r>
              <a:rPr lang="en-US" altLang="zh-CN" sz="2000" b="0" i="0" dirty="0">
                <a:effectLst/>
                <a:latin typeface="楷体" panose="02010609060101010101" pitchFamily="49" charset="-122"/>
                <a:ea typeface="楷体" panose="02010609060101010101" pitchFamily="49" charset="-122"/>
              </a:rPr>
              <a:t>7</a:t>
            </a:r>
            <a:r>
              <a:rPr lang="zh-CN" altLang="en-US" sz="2000" b="0" i="0" dirty="0">
                <a:effectLst/>
                <a:latin typeface="楷体" panose="02010609060101010101" pitchFamily="49" charset="-122"/>
                <a:ea typeface="楷体" panose="02010609060101010101" pitchFamily="49" charset="-122"/>
              </a:rPr>
              <a:t>件垃圾</a:t>
            </a:r>
            <a:r>
              <a:rPr lang="en-US" altLang="zh-CN" sz="2000" b="0" i="0" dirty="0">
                <a:effectLst/>
                <a:latin typeface="楷体" panose="02010609060101010101" pitchFamily="49" charset="-122"/>
                <a:ea typeface="楷体" panose="02010609060101010101" pitchFamily="49" charset="-122"/>
              </a:rPr>
              <a:t>+1</a:t>
            </a:r>
            <a:r>
              <a:rPr lang="zh-CN" altLang="en-US" sz="2000" b="0" i="0" dirty="0">
                <a:effectLst/>
                <a:latin typeface="楷体" panose="02010609060101010101" pitchFamily="49" charset="-122"/>
                <a:ea typeface="楷体" panose="02010609060101010101" pitchFamily="49" charset="-122"/>
              </a:rPr>
              <a:t>个垃圾袋且错误不得分</a:t>
            </a:r>
            <a:endParaRPr lang="zh-CN" altLang="en-US" sz="20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009648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3810000" y="254000"/>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4" name="组合 3"/>
          <p:cNvGrpSpPr/>
          <p:nvPr/>
        </p:nvGrpSpPr>
        <p:grpSpPr bwMode="auto">
          <a:xfrm>
            <a:off x="550863" y="82550"/>
            <a:ext cx="3541712" cy="585788"/>
            <a:chOff x="551544" y="82976"/>
            <a:chExt cx="3540396" cy="584775"/>
          </a:xfrm>
        </p:grpSpPr>
        <p:sp>
          <p:nvSpPr>
            <p:cNvPr id="6170" name="文本框 4"/>
            <p:cNvSpPr txBox="1">
              <a:spLocks noChangeArrowheads="1"/>
            </p:cNvSpPr>
            <p:nvPr/>
          </p:nvSpPr>
          <p:spPr bwMode="auto">
            <a:xfrm>
              <a:off x="800100" y="111278"/>
              <a:ext cx="3291840" cy="52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楷体" panose="02010609060101010101" pitchFamily="49" charset="-122"/>
                  <a:ea typeface="楷体" panose="02010609060101010101" pitchFamily="49" charset="-122"/>
                </a:rPr>
                <a:t>技术路线总览</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6" name="文本框 5"/>
            <p:cNvSpPr txBox="1"/>
            <p:nvPr/>
          </p:nvSpPr>
          <p:spPr>
            <a:xfrm>
              <a:off x="551544" y="82976"/>
              <a:ext cx="723631" cy="584775"/>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02</a:t>
              </a:r>
              <a:endParaRPr lang="zh-CN" altLang="en-US" sz="3200" dirty="0">
                <a:solidFill>
                  <a:schemeClr val="bg2">
                    <a:lumMod val="25000"/>
                  </a:schemeClr>
                </a:solidFill>
                <a:latin typeface="Impact" panose="020B0806030902050204" pitchFamily="34" charset="0"/>
                <a:ea typeface="+mn-ea"/>
              </a:endParaRPr>
            </a:p>
          </p:txBody>
        </p:sp>
      </p:gr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387005" y="839788"/>
            <a:ext cx="11804995" cy="1423065"/>
            <a:chOff x="4792" y="4320"/>
            <a:chExt cx="8545" cy="4437"/>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792" y="4320"/>
              <a:ext cx="8302" cy="4437"/>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92500" lnSpcReduction="20000"/>
            </a:bodyPr>
            <a:lstStyle/>
            <a:p>
              <a:pPr algn="just">
                <a:lnSpc>
                  <a:spcPct val="170000"/>
                </a:lnSpc>
                <a:spcBef>
                  <a:spcPts val="0"/>
                </a:spcBef>
                <a:spcAft>
                  <a:spcPts val="0"/>
                </a:spcAft>
              </a:pPr>
              <a:r>
                <a:rPr lang="zh-CN" altLang="en-US" sz="2000" dirty="0">
                  <a:solidFill>
                    <a:schemeClr val="tx1"/>
                  </a:solidFill>
                  <a:latin typeface="Times New Roman" panose="02020603050405020304" pitchFamily="18" charset="0"/>
                  <a:ea typeface="楷体" panose="02010609060101010101" pitchFamily="49" charset="-122"/>
                  <a:sym typeface="+mn-ea"/>
                </a:rPr>
                <a:t>为实现完整系统功能，本项目采用“</a:t>
              </a:r>
              <a:r>
                <a:rPr lang="zh-CN" altLang="en-US" sz="2000" b="1" dirty="0">
                  <a:solidFill>
                    <a:schemeClr val="tx1"/>
                  </a:solidFill>
                  <a:latin typeface="Times New Roman" panose="02020603050405020304" pitchFamily="18" charset="0"/>
                  <a:ea typeface="楷体" panose="02010609060101010101" pitchFamily="49" charset="-122"/>
                  <a:sym typeface="+mn-ea"/>
                </a:rPr>
                <a:t>数据采集（</a:t>
              </a:r>
              <a:r>
                <a:rPr lang="en-US" altLang="zh-CN" sz="2000" b="1" dirty="0">
                  <a:solidFill>
                    <a:schemeClr val="tx1"/>
                  </a:solidFill>
                  <a:latin typeface="Times New Roman" panose="02020603050405020304" pitchFamily="18" charset="0"/>
                  <a:ea typeface="楷体" panose="02010609060101010101" pitchFamily="49" charset="-122"/>
                  <a:sym typeface="+mn-ea"/>
                </a:rPr>
                <a:t>PC</a:t>
              </a:r>
              <a:r>
                <a:rPr lang="zh-CN" altLang="en-US" sz="2000" b="1" dirty="0">
                  <a:solidFill>
                    <a:schemeClr val="tx1"/>
                  </a:solidFill>
                  <a:latin typeface="Times New Roman" panose="02020603050405020304" pitchFamily="18" charset="0"/>
                  <a:ea typeface="楷体" panose="02010609060101010101" pitchFamily="49" charset="-122"/>
                  <a:sym typeface="+mn-ea"/>
                </a:rPr>
                <a:t>）</a:t>
              </a:r>
              <a:r>
                <a:rPr lang="en-US" altLang="zh-CN" sz="2000" b="1" dirty="0">
                  <a:solidFill>
                    <a:schemeClr val="tx1"/>
                  </a:solidFill>
                  <a:latin typeface="Times New Roman" panose="02020603050405020304" pitchFamily="18" charset="0"/>
                  <a:ea typeface="楷体" panose="02010609060101010101" pitchFamily="49" charset="-122"/>
                  <a:sym typeface="+mn-ea"/>
                </a:rPr>
                <a:t>—</a:t>
              </a:r>
              <a:r>
                <a:rPr lang="zh-CN" altLang="en-US" sz="2000" b="1" dirty="0">
                  <a:solidFill>
                    <a:schemeClr val="tx1"/>
                  </a:solidFill>
                  <a:latin typeface="Times New Roman" panose="02020603050405020304" pitchFamily="18" charset="0"/>
                  <a:ea typeface="楷体" panose="02010609060101010101" pitchFamily="49" charset="-122"/>
                  <a:sym typeface="+mn-ea"/>
                </a:rPr>
                <a:t>模型训练（</a:t>
              </a:r>
              <a:r>
                <a:rPr lang="en-US" altLang="zh-CN" sz="2000" b="1" dirty="0">
                  <a:solidFill>
                    <a:schemeClr val="tx1"/>
                  </a:solidFill>
                  <a:latin typeface="Times New Roman" panose="02020603050405020304" pitchFamily="18" charset="0"/>
                  <a:ea typeface="楷体" panose="02010609060101010101" pitchFamily="49" charset="-122"/>
                  <a:sym typeface="+mn-ea"/>
                </a:rPr>
                <a:t>PC</a:t>
              </a:r>
              <a:r>
                <a:rPr lang="zh-CN" altLang="en-US" sz="2000" b="1" dirty="0">
                  <a:solidFill>
                    <a:schemeClr val="tx1"/>
                  </a:solidFill>
                  <a:latin typeface="Times New Roman" panose="02020603050405020304" pitchFamily="18" charset="0"/>
                  <a:ea typeface="楷体" panose="02010609060101010101" pitchFamily="49" charset="-122"/>
                  <a:sym typeface="+mn-ea"/>
                </a:rPr>
                <a:t>）</a:t>
              </a:r>
              <a:r>
                <a:rPr lang="en-US" altLang="zh-CN" sz="2000" b="1" dirty="0">
                  <a:solidFill>
                    <a:schemeClr val="tx1"/>
                  </a:solidFill>
                  <a:latin typeface="Times New Roman" panose="02020603050405020304" pitchFamily="18" charset="0"/>
                  <a:ea typeface="楷体" panose="02010609060101010101" pitchFamily="49" charset="-122"/>
                  <a:sym typeface="+mn-ea"/>
                </a:rPr>
                <a:t>—</a:t>
              </a:r>
              <a:r>
                <a:rPr lang="zh-CN" altLang="en-US" sz="2000" b="1" dirty="0">
                  <a:solidFill>
                    <a:schemeClr val="tx1"/>
                  </a:solidFill>
                  <a:latin typeface="Times New Roman" panose="02020603050405020304" pitchFamily="18" charset="0"/>
                  <a:ea typeface="楷体" panose="02010609060101010101" pitchFamily="49" charset="-122"/>
                  <a:sym typeface="+mn-ea"/>
                </a:rPr>
                <a:t>边缘部署（</a:t>
              </a:r>
              <a:r>
                <a:rPr lang="en-US" altLang="zh-CN" sz="2000" b="1" dirty="0">
                  <a:solidFill>
                    <a:schemeClr val="tx1"/>
                  </a:solidFill>
                  <a:latin typeface="Times New Roman" panose="02020603050405020304" pitchFamily="18" charset="0"/>
                  <a:ea typeface="楷体" panose="02010609060101010101" pitchFamily="49" charset="-122"/>
                  <a:sym typeface="+mn-ea"/>
                </a:rPr>
                <a:t>Jetson</a:t>
              </a:r>
              <a:r>
                <a:rPr lang="zh-CN" altLang="en-US" sz="2000" b="1" dirty="0">
                  <a:solidFill>
                    <a:schemeClr val="tx1"/>
                  </a:solidFill>
                  <a:latin typeface="Times New Roman" panose="02020603050405020304" pitchFamily="18" charset="0"/>
                  <a:ea typeface="楷体" panose="02010609060101010101" pitchFamily="49" charset="-122"/>
                  <a:sym typeface="+mn-ea"/>
                </a:rPr>
                <a:t>）</a:t>
              </a:r>
              <a:r>
                <a:rPr lang="en-US" altLang="zh-CN" sz="2000" b="1" dirty="0">
                  <a:solidFill>
                    <a:schemeClr val="tx1"/>
                  </a:solidFill>
                  <a:latin typeface="Times New Roman" panose="02020603050405020304" pitchFamily="18" charset="0"/>
                  <a:ea typeface="楷体" panose="02010609060101010101" pitchFamily="49" charset="-122"/>
                  <a:sym typeface="+mn-ea"/>
                </a:rPr>
                <a:t>—</a:t>
              </a:r>
              <a:r>
                <a:rPr lang="zh-CN" altLang="en-US" sz="2000" b="1" dirty="0">
                  <a:solidFill>
                    <a:schemeClr val="tx1"/>
                  </a:solidFill>
                  <a:latin typeface="Times New Roman" panose="02020603050405020304" pitchFamily="18" charset="0"/>
                  <a:ea typeface="楷体" panose="02010609060101010101" pitchFamily="49" charset="-122"/>
                  <a:sym typeface="+mn-ea"/>
                </a:rPr>
                <a:t>硬件集成（</a:t>
              </a:r>
              <a:r>
                <a:rPr lang="en-US" altLang="zh-CN" sz="2000" b="1" dirty="0">
                  <a:solidFill>
                    <a:schemeClr val="tx1"/>
                  </a:solidFill>
                  <a:latin typeface="Times New Roman" panose="02020603050405020304" pitchFamily="18" charset="0"/>
                  <a:ea typeface="楷体" panose="02010609060101010101" pitchFamily="49" charset="-122"/>
                  <a:sym typeface="+mn-ea"/>
                </a:rPr>
                <a:t>STM32</a:t>
              </a:r>
              <a:r>
                <a:rPr lang="zh-CN" altLang="en-US" sz="2000" b="1" dirty="0">
                  <a:solidFill>
                    <a:schemeClr val="tx1"/>
                  </a:solidFill>
                  <a:latin typeface="Times New Roman" panose="02020603050405020304" pitchFamily="18" charset="0"/>
                  <a:ea typeface="楷体" panose="02010609060101010101" pitchFamily="49" charset="-122"/>
                  <a:sym typeface="+mn-ea"/>
                </a:rPr>
                <a:t>）</a:t>
              </a:r>
              <a:r>
                <a:rPr lang="zh-CN" altLang="en-US" sz="2000" dirty="0">
                  <a:solidFill>
                    <a:schemeClr val="tx1"/>
                  </a:solidFill>
                  <a:latin typeface="Times New Roman" panose="02020603050405020304" pitchFamily="18" charset="0"/>
                  <a:ea typeface="楷体" panose="02010609060101010101" pitchFamily="49" charset="-122"/>
                  <a:sym typeface="+mn-ea"/>
                </a:rPr>
                <a:t>”的完整技术路线；系统采用分布式架构，将计算密集型的</a:t>
              </a:r>
              <a:r>
                <a:rPr lang="zh-CN" altLang="en-US" sz="2000" b="1" dirty="0">
                  <a:solidFill>
                    <a:schemeClr val="tx1"/>
                  </a:solidFill>
                  <a:latin typeface="Times New Roman" panose="02020603050405020304" pitchFamily="18" charset="0"/>
                  <a:ea typeface="楷体" panose="02010609060101010101" pitchFamily="49" charset="-122"/>
                  <a:sym typeface="+mn-ea"/>
                </a:rPr>
                <a:t>模型训练</a:t>
              </a:r>
              <a:r>
                <a:rPr lang="zh-CN" altLang="en-US" sz="2000" dirty="0">
                  <a:solidFill>
                    <a:schemeClr val="tx1"/>
                  </a:solidFill>
                  <a:latin typeface="Times New Roman" panose="02020603050405020304" pitchFamily="18" charset="0"/>
                  <a:ea typeface="楷体" panose="02010609060101010101" pitchFamily="49" charset="-122"/>
                  <a:sym typeface="+mn-ea"/>
                </a:rPr>
                <a:t>与</a:t>
              </a:r>
              <a:r>
                <a:rPr lang="zh-CN" altLang="en-US" sz="2000" b="1" dirty="0">
                  <a:solidFill>
                    <a:schemeClr val="tx1"/>
                  </a:solidFill>
                  <a:latin typeface="Times New Roman" panose="02020603050405020304" pitchFamily="18" charset="0"/>
                  <a:ea typeface="楷体" panose="02010609060101010101" pitchFamily="49" charset="-122"/>
                  <a:sym typeface="+mn-ea"/>
                </a:rPr>
                <a:t>实时推理分别部署在不同平台</a:t>
              </a:r>
              <a:r>
                <a:rPr lang="zh-CN" altLang="en-US" sz="2000" dirty="0">
                  <a:solidFill>
                    <a:schemeClr val="tx1"/>
                  </a:solidFill>
                  <a:latin typeface="Times New Roman" panose="02020603050405020304" pitchFamily="18" charset="0"/>
                  <a:ea typeface="楷体" panose="02010609060101010101" pitchFamily="49" charset="-122"/>
                  <a:sym typeface="+mn-ea"/>
                </a:rPr>
                <a:t>上，充分发挥各硬件平台的优势。</a:t>
              </a:r>
              <a:endParaRPr lang="en-US" altLang="zh-CN" sz="2000" b="1"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pic>
        <p:nvPicPr>
          <p:cNvPr id="14" name="图片 13">
            <a:extLst>
              <a:ext uri="{FF2B5EF4-FFF2-40B4-BE49-F238E27FC236}">
                <a16:creationId xmlns:a16="http://schemas.microsoft.com/office/drawing/2014/main" id="{C4F9C6C2-2898-35F9-77B3-CB1B15191FF5}"/>
              </a:ext>
            </a:extLst>
          </p:cNvPr>
          <p:cNvPicPr>
            <a:picLocks noChangeAspect="1"/>
          </p:cNvPicPr>
          <p:nvPr/>
        </p:nvPicPr>
        <p:blipFill>
          <a:blip r:embed="rId3"/>
          <a:stretch>
            <a:fillRect/>
          </a:stretch>
        </p:blipFill>
        <p:spPr>
          <a:xfrm>
            <a:off x="1791965" y="2469770"/>
            <a:ext cx="8659368" cy="3632864"/>
          </a:xfrm>
          <a:prstGeom prst="rect">
            <a:avLst/>
          </a:prstGeom>
        </p:spPr>
      </p:pic>
    </p:spTree>
    <p:extLst>
      <p:ext uri="{BB962C8B-B14F-4D97-AF65-F5344CB8AC3E}">
        <p14:creationId xmlns:p14="http://schemas.microsoft.com/office/powerpoint/2010/main" val="720514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3810000" y="254000"/>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bwMode="auto">
          <a:xfrm>
            <a:off x="557169"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02</a:t>
            </a:r>
            <a:endParaRPr lang="zh-CN" altLang="en-US" sz="3200" dirty="0">
              <a:solidFill>
                <a:schemeClr val="bg2">
                  <a:lumMod val="25000"/>
                </a:schemeClr>
              </a:solidFill>
              <a:latin typeface="Impact" panose="020B0806030902050204" pitchFamily="34" charset="0"/>
              <a:ea typeface="+mn-ea"/>
            </a:endParaRPr>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410490" y="711990"/>
            <a:ext cx="11781509" cy="2621307"/>
            <a:chOff x="4809" y="4101"/>
            <a:chExt cx="8528" cy="4492"/>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4101"/>
              <a:ext cx="8302" cy="4437"/>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fontScale="92500"/>
            </a:bodyPr>
            <a:lstStyle/>
            <a:p>
              <a:pPr algn="just">
                <a:lnSpc>
                  <a:spcPct val="170000"/>
                </a:lnSpc>
                <a:spcBef>
                  <a:spcPts val="0"/>
                </a:spcBef>
                <a:spcAft>
                  <a:spcPts val="0"/>
                </a:spcAft>
              </a:pPr>
              <a:r>
                <a:rPr lang="zh-CN" altLang="en-US" sz="2400" b="1" dirty="0">
                  <a:solidFill>
                    <a:schemeClr val="tx1"/>
                  </a:solidFill>
                  <a:latin typeface="Times New Roman" panose="02020603050405020304" pitchFamily="18" charset="0"/>
                  <a:ea typeface="楷体" panose="02010609060101010101" pitchFamily="49" charset="-122"/>
                  <a:sym typeface="+mn-ea"/>
                </a:rPr>
                <a:t>第一阶段</a:t>
              </a:r>
              <a:r>
                <a:rPr lang="zh-CN" altLang="en-US" sz="2400" dirty="0">
                  <a:solidFill>
                    <a:schemeClr val="tx1"/>
                  </a:solidFill>
                  <a:latin typeface="Times New Roman" panose="02020603050405020304" pitchFamily="18" charset="0"/>
                  <a:ea typeface="楷体" panose="02010609060101010101" pitchFamily="49" charset="-122"/>
                  <a:sym typeface="+mn-ea"/>
                </a:rPr>
                <a:t>：数据采集与模型训练（</a:t>
              </a:r>
              <a:r>
                <a:rPr lang="en-US" altLang="zh-CN" sz="2400" dirty="0">
                  <a:solidFill>
                    <a:schemeClr val="tx1"/>
                  </a:solidFill>
                  <a:latin typeface="Times New Roman" panose="02020603050405020304" pitchFamily="18" charset="0"/>
                  <a:ea typeface="楷体" panose="02010609060101010101" pitchFamily="49" charset="-122"/>
                  <a:sym typeface="+mn-ea"/>
                </a:rPr>
                <a:t>PC</a:t>
              </a:r>
              <a:r>
                <a:rPr lang="zh-CN" altLang="en-US" sz="2400" dirty="0">
                  <a:solidFill>
                    <a:schemeClr val="tx1"/>
                  </a:solidFill>
                  <a:latin typeface="Times New Roman" panose="02020603050405020304" pitchFamily="18" charset="0"/>
                  <a:ea typeface="楷体" panose="02010609060101010101" pitchFamily="49" charset="-122"/>
                  <a:sym typeface="+mn-ea"/>
                </a:rPr>
                <a:t>端）。首先使用高分辨率工业摄像头（</a:t>
              </a:r>
              <a:r>
                <a:rPr lang="en-US" altLang="zh-CN" sz="2400" dirty="0">
                  <a:solidFill>
                    <a:schemeClr val="tx1"/>
                  </a:solidFill>
                  <a:latin typeface="Times New Roman" panose="02020603050405020304" pitchFamily="18" charset="0"/>
                  <a:ea typeface="楷体" panose="02010609060101010101" pitchFamily="49" charset="-122"/>
                  <a:sym typeface="+mn-ea"/>
                </a:rPr>
                <a:t>2560×1440@30fps</a:t>
              </a:r>
              <a:r>
                <a:rPr lang="zh-CN" altLang="en-US" sz="2400" dirty="0">
                  <a:solidFill>
                    <a:schemeClr val="tx1"/>
                  </a:solidFill>
                  <a:latin typeface="Times New Roman" panose="02020603050405020304" pitchFamily="18" charset="0"/>
                  <a:ea typeface="楷体" panose="02010609060101010101" pitchFamily="49" charset="-122"/>
                  <a:sym typeface="+mn-ea"/>
                </a:rPr>
                <a:t>）采集垃圾样本图像，摄像头</a:t>
              </a:r>
              <a:r>
                <a:rPr lang="zh-CN" altLang="en-US" sz="2400" b="1" dirty="0">
                  <a:solidFill>
                    <a:schemeClr val="tx1"/>
                  </a:solidFill>
                  <a:latin typeface="Times New Roman" panose="02020603050405020304" pitchFamily="18" charset="0"/>
                  <a:ea typeface="楷体" panose="02010609060101010101" pitchFamily="49" charset="-122"/>
                  <a:sym typeface="+mn-ea"/>
                </a:rPr>
                <a:t>斜向俯视安装保持视场固定</a:t>
              </a:r>
              <a:r>
                <a:rPr lang="zh-CN" altLang="en-US" sz="2400" dirty="0">
                  <a:solidFill>
                    <a:schemeClr val="tx1"/>
                  </a:solidFill>
                  <a:latin typeface="Times New Roman" panose="02020603050405020304" pitchFamily="18" charset="0"/>
                  <a:ea typeface="楷体" panose="02010609060101010101" pitchFamily="49" charset="-122"/>
                  <a:sym typeface="+mn-ea"/>
                </a:rPr>
                <a:t>。采用直接对</a:t>
              </a:r>
              <a:r>
                <a:rPr lang="en-US" altLang="zh-CN" sz="2400" dirty="0">
                  <a:solidFill>
                    <a:schemeClr val="tx1"/>
                  </a:solidFill>
                  <a:latin typeface="Times New Roman" panose="02020603050405020304" pitchFamily="18" charset="0"/>
                  <a:ea typeface="楷体" panose="02010609060101010101" pitchFamily="49" charset="-122"/>
                  <a:sym typeface="+mn-ea"/>
                </a:rPr>
                <a:t>2560×1440</a:t>
              </a:r>
              <a:r>
                <a:rPr lang="zh-CN" altLang="en-US" sz="2400" dirty="0">
                  <a:solidFill>
                    <a:schemeClr val="tx1"/>
                  </a:solidFill>
                  <a:latin typeface="Times New Roman" panose="02020603050405020304" pitchFamily="18" charset="0"/>
                  <a:ea typeface="楷体" panose="02010609060101010101" pitchFamily="49" charset="-122"/>
                  <a:sym typeface="+mn-ea"/>
                </a:rPr>
                <a:t>整帧等比例缩放到</a:t>
              </a:r>
              <a:r>
                <a:rPr lang="en-US" altLang="zh-CN" sz="2400" dirty="0">
                  <a:solidFill>
                    <a:schemeClr val="tx1"/>
                  </a:solidFill>
                  <a:latin typeface="Times New Roman" panose="02020603050405020304" pitchFamily="18" charset="0"/>
                  <a:ea typeface="楷体" panose="02010609060101010101" pitchFamily="49" charset="-122"/>
                  <a:sym typeface="+mn-ea"/>
                </a:rPr>
                <a:t>224×224</a:t>
              </a:r>
              <a:r>
                <a:rPr lang="zh-CN" altLang="en-US" sz="2400" dirty="0">
                  <a:solidFill>
                    <a:schemeClr val="tx1"/>
                  </a:solidFill>
                  <a:latin typeface="Times New Roman" panose="02020603050405020304" pitchFamily="18" charset="0"/>
                  <a:ea typeface="楷体" panose="02010609060101010101" pitchFamily="49" charset="-122"/>
                  <a:sym typeface="+mn-ea"/>
                </a:rPr>
                <a:t>并归一化的流程（</a:t>
              </a:r>
              <a:r>
                <a:rPr lang="en-US" altLang="zh-CN" sz="2400" dirty="0">
                  <a:solidFill>
                    <a:schemeClr val="tx1"/>
                  </a:solidFill>
                  <a:latin typeface="Times New Roman" panose="02020603050405020304" pitchFamily="18" charset="0"/>
                  <a:ea typeface="楷体" panose="02010609060101010101" pitchFamily="49" charset="-122"/>
                  <a:sym typeface="+mn-ea"/>
                </a:rPr>
                <a:t>PC</a:t>
              </a:r>
              <a:r>
                <a:rPr lang="zh-CN" altLang="en-US" sz="2400" dirty="0">
                  <a:solidFill>
                    <a:schemeClr val="tx1"/>
                  </a:solidFill>
                  <a:latin typeface="Times New Roman" panose="02020603050405020304" pitchFamily="18" charset="0"/>
                  <a:ea typeface="楷体" panose="02010609060101010101" pitchFamily="49" charset="-122"/>
                  <a:sym typeface="+mn-ea"/>
                </a:rPr>
                <a:t>训练与</a:t>
              </a:r>
              <a:r>
                <a:rPr lang="en-US" altLang="zh-CN" sz="2400" dirty="0">
                  <a:solidFill>
                    <a:schemeClr val="tx1"/>
                  </a:solidFill>
                  <a:latin typeface="Times New Roman" panose="02020603050405020304" pitchFamily="18" charset="0"/>
                  <a:ea typeface="楷体" panose="02010609060101010101" pitchFamily="49" charset="-122"/>
                  <a:sym typeface="+mn-ea"/>
                </a:rPr>
                <a:t>Jetson</a:t>
              </a:r>
              <a:r>
                <a:rPr lang="zh-CN" altLang="en-US" sz="2400" dirty="0">
                  <a:solidFill>
                    <a:schemeClr val="tx1"/>
                  </a:solidFill>
                  <a:latin typeface="Times New Roman" panose="02020603050405020304" pitchFamily="18" charset="0"/>
                  <a:ea typeface="楷体" panose="02010609060101010101" pitchFamily="49" charset="-122"/>
                  <a:sym typeface="+mn-ea"/>
                </a:rPr>
                <a:t>推理对图像预处理一致）。最终生成的</a:t>
              </a:r>
              <a:r>
                <a:rPr lang="en-US" altLang="zh-CN" sz="2400" dirty="0">
                  <a:solidFill>
                    <a:schemeClr val="tx1"/>
                  </a:solidFill>
                  <a:latin typeface="Times New Roman" panose="02020603050405020304" pitchFamily="18" charset="0"/>
                  <a:ea typeface="楷体" panose="02010609060101010101" pitchFamily="49" charset="-122"/>
                  <a:sym typeface="+mn-ea"/>
                </a:rPr>
                <a:t>H5</a:t>
              </a:r>
              <a:r>
                <a:rPr lang="zh-CN" altLang="en-US" sz="2400" dirty="0">
                  <a:solidFill>
                    <a:schemeClr val="tx1"/>
                  </a:solidFill>
                  <a:latin typeface="Times New Roman" panose="02020603050405020304" pitchFamily="18" charset="0"/>
                  <a:ea typeface="楷体" panose="02010609060101010101" pitchFamily="49" charset="-122"/>
                  <a:sym typeface="+mn-ea"/>
                </a:rPr>
                <a:t>模型和标签文件均基于这一整帧缩放预处理。</a:t>
              </a:r>
              <a:endParaRPr lang="en-US" altLang="zh-CN" sz="2400" b="1"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pic>
        <p:nvPicPr>
          <p:cNvPr id="10" name="图片 9" descr="图片包含 小, 街道, 挂, 灯光&#10;&#10;AI 生成的内容可能不正确。">
            <a:extLst>
              <a:ext uri="{FF2B5EF4-FFF2-40B4-BE49-F238E27FC236}">
                <a16:creationId xmlns:a16="http://schemas.microsoft.com/office/drawing/2014/main" id="{F0F3ACF8-6F1B-A3E0-EC8D-38F7AAFDEE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518" y="3447500"/>
            <a:ext cx="4704430" cy="2646242"/>
          </a:xfrm>
          <a:prstGeom prst="rect">
            <a:avLst/>
          </a:prstGeom>
        </p:spPr>
      </p:pic>
      <p:sp>
        <p:nvSpPr>
          <p:cNvPr id="15" name="文本框 14">
            <a:extLst>
              <a:ext uri="{FF2B5EF4-FFF2-40B4-BE49-F238E27FC236}">
                <a16:creationId xmlns:a16="http://schemas.microsoft.com/office/drawing/2014/main" id="{7EE879EF-30F1-3762-70A8-687928D5184E}"/>
              </a:ext>
            </a:extLst>
          </p:cNvPr>
          <p:cNvSpPr txBox="1"/>
          <p:nvPr/>
        </p:nvSpPr>
        <p:spPr>
          <a:xfrm>
            <a:off x="1671791" y="6213189"/>
            <a:ext cx="3928767" cy="369332"/>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原始的装置采集图像（</a:t>
            </a:r>
            <a:r>
              <a:rPr lang="en-US" altLang="zh-CN" dirty="0">
                <a:latin typeface="楷体" panose="02010609060101010101" pitchFamily="49" charset="-122"/>
                <a:ea typeface="楷体" panose="02010609060101010101" pitchFamily="49" charset="-122"/>
              </a:rPr>
              <a:t>PC</a:t>
            </a:r>
            <a:r>
              <a:rPr lang="zh-CN" altLang="en-US" dirty="0">
                <a:latin typeface="楷体" panose="02010609060101010101" pitchFamily="49" charset="-122"/>
                <a:ea typeface="楷体" panose="02010609060101010101" pitchFamily="49" charset="-122"/>
              </a:rPr>
              <a:t>端拍摄）</a:t>
            </a:r>
          </a:p>
        </p:txBody>
      </p:sp>
      <p:sp>
        <p:nvSpPr>
          <p:cNvPr id="16" name="箭头: 右 15">
            <a:extLst>
              <a:ext uri="{FF2B5EF4-FFF2-40B4-BE49-F238E27FC236}">
                <a16:creationId xmlns:a16="http://schemas.microsoft.com/office/drawing/2014/main" id="{676BD110-54BB-BA18-DCA3-2740E53790CF}"/>
              </a:ext>
            </a:extLst>
          </p:cNvPr>
          <p:cNvSpPr/>
          <p:nvPr/>
        </p:nvSpPr>
        <p:spPr>
          <a:xfrm>
            <a:off x="6117667" y="4221599"/>
            <a:ext cx="1639614" cy="54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D8391365-D53F-5A36-0E9E-70D60AFE1C7A}"/>
              </a:ext>
            </a:extLst>
          </p:cNvPr>
          <p:cNvSpPr txBox="1"/>
          <p:nvPr/>
        </p:nvSpPr>
        <p:spPr>
          <a:xfrm>
            <a:off x="5991542" y="4762561"/>
            <a:ext cx="1891863" cy="369332"/>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图像切割与变换</a:t>
            </a:r>
          </a:p>
        </p:txBody>
      </p:sp>
      <p:pic>
        <p:nvPicPr>
          <p:cNvPr id="21" name="图片 20" descr="图片包含 建筑, 小, 绿色, 女人&#10;&#10;AI 生成的内容可能不正确。">
            <a:extLst>
              <a:ext uri="{FF2B5EF4-FFF2-40B4-BE49-F238E27FC236}">
                <a16:creationId xmlns:a16="http://schemas.microsoft.com/office/drawing/2014/main" id="{8CB7E092-EE6F-3B5B-8524-0C99169A2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3428999"/>
            <a:ext cx="2682479" cy="2682479"/>
          </a:xfrm>
          <a:prstGeom prst="rect">
            <a:avLst/>
          </a:prstGeom>
        </p:spPr>
      </p:pic>
      <p:sp>
        <p:nvSpPr>
          <p:cNvPr id="22" name="文本框 21">
            <a:extLst>
              <a:ext uri="{FF2B5EF4-FFF2-40B4-BE49-F238E27FC236}">
                <a16:creationId xmlns:a16="http://schemas.microsoft.com/office/drawing/2014/main" id="{F2A0A09B-2918-F644-E456-73AF0D5B0012}"/>
              </a:ext>
            </a:extLst>
          </p:cNvPr>
          <p:cNvSpPr txBox="1"/>
          <p:nvPr/>
        </p:nvSpPr>
        <p:spPr>
          <a:xfrm>
            <a:off x="8320756" y="6134803"/>
            <a:ext cx="2324886" cy="369332"/>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图像预处理后的结果</a:t>
            </a:r>
          </a:p>
        </p:txBody>
      </p:sp>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799511" y="110901"/>
            <a:ext cx="329306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楷体" panose="02010609060101010101" pitchFamily="49" charset="-122"/>
                <a:ea typeface="楷体" panose="02010609060101010101" pitchFamily="49" charset="-122"/>
              </a:rPr>
              <a:t>技术路线总览</a:t>
            </a:r>
            <a:endParaRPr lang="zh-CN" altLang="en-US" dirty="0">
              <a:solidFill>
                <a:srgbClr val="044875"/>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046113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54000"/>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p:nvSpPr>
        <p:spPr>
          <a:xfrm>
            <a:off x="3810000" y="254000"/>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矩形 6"/>
          <p:cNvSpPr/>
          <p:nvPr/>
        </p:nvSpPr>
        <p:spPr>
          <a:xfrm>
            <a:off x="11566525" y="6621463"/>
            <a:ext cx="625475" cy="236537"/>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p:nvSpPr>
        <p:spPr>
          <a:xfrm>
            <a:off x="0" y="6621780"/>
            <a:ext cx="11565890" cy="236220"/>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1" name="组合 10" descr="7b0a202020202274657874626f78223a2022220a7d0a"/>
          <p:cNvGrpSpPr/>
          <p:nvPr/>
        </p:nvGrpSpPr>
        <p:grpSpPr>
          <a:xfrm>
            <a:off x="410490" y="711991"/>
            <a:ext cx="7957847" cy="5827989"/>
            <a:chOff x="4809" y="4101"/>
            <a:chExt cx="8528" cy="5765"/>
          </a:xfrm>
        </p:grpSpPr>
        <p:sp>
          <p:nvSpPr>
            <p:cNvPr id="12" name="矩形 11"/>
            <p:cNvSpPr/>
            <p:nvPr/>
          </p:nvSpPr>
          <p:spPr>
            <a:xfrm>
              <a:off x="4828" y="4320"/>
              <a:ext cx="8509" cy="4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wps上下边框"/>
            <p:cNvSpPr/>
            <p:nvPr/>
          </p:nvSpPr>
          <p:spPr>
            <a:xfrm>
              <a:off x="4809" y="4101"/>
              <a:ext cx="7273" cy="5765"/>
            </a:xfrm>
            <a:custGeom>
              <a:avLst/>
              <a:gdLst>
                <a:gd name="connsiteX0" fmla="*/ 0 w 914400"/>
                <a:gd name="connsiteY0" fmla="*/ 0 h 612648"/>
                <a:gd name="connsiteX1" fmla="*/ 914400 w 914400"/>
                <a:gd name="connsiteY1" fmla="*/ 0 h 612648"/>
                <a:gd name="connsiteX2" fmla="*/ 914400 w 914400"/>
                <a:gd name="connsiteY2" fmla="*/ 612648 h 612648"/>
                <a:gd name="connsiteX3" fmla="*/ 0 w 914400"/>
                <a:gd name="connsiteY3" fmla="*/ 612648 h 612648"/>
                <a:gd name="connsiteX4" fmla="*/ 0 w 914400"/>
                <a:gd name="connsiteY4" fmla="*/ 0 h 612648"/>
                <a:gd name="connsiteX0-1" fmla="*/ 2377 w 914400"/>
                <a:gd name="connsiteY0-2" fmla="*/ 7713 h 612648"/>
                <a:gd name="connsiteX1-3" fmla="*/ 916302 w 914400"/>
                <a:gd name="connsiteY1-4" fmla="*/ 1048 h 612648"/>
                <a:gd name="connsiteX0-5" fmla="*/ 0 w 916302"/>
                <a:gd name="connsiteY0-6" fmla="*/ 0 h 612648"/>
                <a:gd name="connsiteX1-7" fmla="*/ 914400 w 916302"/>
                <a:gd name="connsiteY1-8" fmla="*/ 0 h 612648"/>
                <a:gd name="connsiteX2-9" fmla="*/ 914400 w 916302"/>
                <a:gd name="connsiteY2-10" fmla="*/ 612648 h 612648"/>
                <a:gd name="connsiteX3-11" fmla="*/ 457200 w 916302"/>
                <a:gd name="connsiteY3-12" fmla="*/ 612624 h 612648"/>
                <a:gd name="connsiteX4-13" fmla="*/ 0 w 916302"/>
                <a:gd name="connsiteY4-14" fmla="*/ 612648 h 612648"/>
                <a:gd name="connsiteX5" fmla="*/ 0 w 916302"/>
                <a:gd name="connsiteY5" fmla="*/ 0 h 612648"/>
                <a:gd name="connsiteX0-15" fmla="*/ 2377 w 916302"/>
                <a:gd name="connsiteY0-16" fmla="*/ 7713 h 612648"/>
                <a:gd name="connsiteX1-17" fmla="*/ 916302 w 916302"/>
                <a:gd name="connsiteY1-18" fmla="*/ 1048 h 612648"/>
                <a:gd name="connsiteX0-19" fmla="*/ 0 w 914400"/>
                <a:gd name="connsiteY0-20" fmla="*/ 0 h 612648"/>
                <a:gd name="connsiteX1-21" fmla="*/ 914400 w 914400"/>
                <a:gd name="connsiteY1-22" fmla="*/ 0 h 612648"/>
                <a:gd name="connsiteX2-23" fmla="*/ 914400 w 914400"/>
                <a:gd name="connsiteY2-24" fmla="*/ 612648 h 612648"/>
                <a:gd name="connsiteX3-25" fmla="*/ 0 w 914400"/>
                <a:gd name="connsiteY3-26" fmla="*/ 612648 h 612648"/>
                <a:gd name="connsiteX4-27" fmla="*/ 0 w 914400"/>
                <a:gd name="connsiteY4-28" fmla="*/ 0 h 612648"/>
                <a:gd name="connsiteX0-29" fmla="*/ 0 w 914400"/>
                <a:gd name="connsiteY0-30" fmla="*/ 0 h 612648"/>
                <a:gd name="connsiteX1-31" fmla="*/ 914400 w 914400"/>
                <a:gd name="connsiteY1-32" fmla="*/ 0 h 612648"/>
                <a:gd name="connsiteX0-33" fmla="*/ 0 w 914400"/>
                <a:gd name="connsiteY0-34" fmla="*/ 612648 h 612648"/>
                <a:gd name="connsiteX1-35" fmla="*/ 914400 w 914400"/>
                <a:gd name="connsiteY1-36" fmla="*/ 612648 h 612648"/>
              </a:gdLst>
              <a:ahLst/>
              <a:cxnLst>
                <a:cxn ang="0">
                  <a:pos x="connsiteX0-1" y="connsiteY0-2"/>
                </a:cxn>
                <a:cxn ang="0">
                  <a:pos x="connsiteX1-3" y="connsiteY1-4"/>
                </a:cxn>
              </a:cxnLst>
              <a:rect l="l" t="t" r="r" b="b"/>
              <a:pathLst>
                <a:path w="914400" h="612648" stroke="0" extrusionOk="0">
                  <a:moveTo>
                    <a:pt x="0" y="0"/>
                  </a:moveTo>
                  <a:lnTo>
                    <a:pt x="914400" y="0"/>
                  </a:lnTo>
                  <a:lnTo>
                    <a:pt x="914400" y="612648"/>
                  </a:lnTo>
                  <a:lnTo>
                    <a:pt x="0" y="612648"/>
                  </a:lnTo>
                  <a:lnTo>
                    <a:pt x="0" y="0"/>
                  </a:lnTo>
                  <a:close/>
                </a:path>
                <a:path w="914400" h="612648" fill="none" extrusionOk="0">
                  <a:moveTo>
                    <a:pt x="0" y="0"/>
                  </a:moveTo>
                  <a:lnTo>
                    <a:pt x="914400" y="0"/>
                  </a:lnTo>
                </a:path>
                <a:path w="914400" h="612648" fill="none" extrusionOk="0">
                  <a:moveTo>
                    <a:pt x="0" y="612648"/>
                  </a:moveTo>
                  <a:lnTo>
                    <a:pt x="914400" y="612648"/>
                  </a:lnTo>
                </a:path>
              </a:pathLst>
            </a:custGeom>
            <a:solidFill>
              <a:srgbClr val="F3F6FC"/>
            </a:solidFill>
            <a:ln w="317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288290" tIns="0" rIns="288290" bIns="125730" rtlCol="0" anchor="ctr" anchorCtr="0">
              <a:normAutofit lnSpcReduction="10000"/>
            </a:bodyPr>
            <a:lstStyle/>
            <a:p>
              <a:pPr algn="just">
                <a:lnSpc>
                  <a:spcPct val="170000"/>
                </a:lnSpc>
                <a:spcBef>
                  <a:spcPts val="0"/>
                </a:spcBef>
                <a:spcAft>
                  <a:spcPts val="0"/>
                </a:spcAft>
              </a:pPr>
              <a:r>
                <a:rPr lang="zh-CN" altLang="en-US" dirty="0">
                  <a:solidFill>
                    <a:schemeClr val="tx1"/>
                  </a:solidFill>
                  <a:latin typeface="Times New Roman" panose="02020603050405020304" pitchFamily="18" charset="0"/>
                  <a:ea typeface="楷体" panose="02010609060101010101" pitchFamily="49" charset="-122"/>
                  <a:sym typeface="+mn-ea"/>
                </a:rPr>
                <a:t>第二阶段：实时推理与决策（</a:t>
              </a:r>
              <a:r>
                <a:rPr lang="en-US" altLang="zh-CN" dirty="0">
                  <a:solidFill>
                    <a:schemeClr val="tx1"/>
                  </a:solidFill>
                  <a:latin typeface="Times New Roman" panose="02020603050405020304" pitchFamily="18" charset="0"/>
                  <a:ea typeface="楷体" panose="02010609060101010101" pitchFamily="49" charset="-122"/>
                  <a:sym typeface="+mn-ea"/>
                </a:rPr>
                <a:t>Jetson Nano</a:t>
              </a:r>
              <a:r>
                <a:rPr lang="zh-CN" altLang="en-US" dirty="0">
                  <a:solidFill>
                    <a:schemeClr val="tx1"/>
                  </a:solidFill>
                  <a:latin typeface="Times New Roman" panose="02020603050405020304" pitchFamily="18" charset="0"/>
                  <a:ea typeface="楷体" panose="02010609060101010101" pitchFamily="49" charset="-122"/>
                  <a:sym typeface="+mn-ea"/>
                </a:rPr>
                <a:t>端）。将训练好的</a:t>
              </a:r>
              <a:r>
                <a:rPr lang="en-US" altLang="zh-CN" b="1" dirty="0">
                  <a:solidFill>
                    <a:schemeClr val="tx1"/>
                  </a:solidFill>
                  <a:latin typeface="Times New Roman" panose="02020603050405020304" pitchFamily="18" charset="0"/>
                  <a:ea typeface="楷体" panose="02010609060101010101" pitchFamily="49" charset="-122"/>
                  <a:sym typeface="+mn-ea"/>
                </a:rPr>
                <a:t>MobileNetV2</a:t>
              </a:r>
              <a:r>
                <a:rPr lang="zh-CN" altLang="en-US" b="1" dirty="0">
                  <a:solidFill>
                    <a:schemeClr val="tx1"/>
                  </a:solidFill>
                  <a:latin typeface="Times New Roman" panose="02020603050405020304" pitchFamily="18" charset="0"/>
                  <a:ea typeface="楷体" panose="02010609060101010101" pitchFamily="49" charset="-122"/>
                  <a:sym typeface="+mn-ea"/>
                </a:rPr>
                <a:t>模型</a:t>
              </a:r>
              <a:r>
                <a:rPr lang="zh-CN" altLang="en-US" dirty="0">
                  <a:solidFill>
                    <a:schemeClr val="tx1"/>
                  </a:solidFill>
                  <a:latin typeface="Times New Roman" panose="02020603050405020304" pitchFamily="18" charset="0"/>
                  <a:ea typeface="楷体" panose="02010609060101010101" pitchFamily="49" charset="-122"/>
                  <a:sym typeface="+mn-ea"/>
                </a:rPr>
                <a:t>部署到</a:t>
              </a:r>
              <a:r>
                <a:rPr lang="en-US" altLang="zh-CN" dirty="0">
                  <a:solidFill>
                    <a:schemeClr val="tx1"/>
                  </a:solidFill>
                  <a:latin typeface="Times New Roman" panose="02020603050405020304" pitchFamily="18" charset="0"/>
                  <a:ea typeface="楷体" panose="02010609060101010101" pitchFamily="49" charset="-122"/>
                  <a:sym typeface="+mn-ea"/>
                </a:rPr>
                <a:t>Jetson Nano B01</a:t>
              </a:r>
              <a:r>
                <a:rPr lang="zh-CN" altLang="en-US" dirty="0">
                  <a:solidFill>
                    <a:schemeClr val="tx1"/>
                  </a:solidFill>
                  <a:latin typeface="Times New Roman" panose="02020603050405020304" pitchFamily="18" charset="0"/>
                  <a:ea typeface="楷体" panose="02010609060101010101" pitchFamily="49" charset="-122"/>
                  <a:sym typeface="+mn-ea"/>
                </a:rPr>
                <a:t>开发板，利用其</a:t>
              </a:r>
              <a:r>
                <a:rPr lang="en-US" altLang="zh-CN" b="1" dirty="0">
                  <a:solidFill>
                    <a:schemeClr val="tx1"/>
                  </a:solidFill>
                  <a:latin typeface="Times New Roman" panose="02020603050405020304" pitchFamily="18" charset="0"/>
                  <a:ea typeface="楷体" panose="02010609060101010101" pitchFamily="49" charset="-122"/>
                  <a:sym typeface="+mn-ea"/>
                </a:rPr>
                <a:t>128</a:t>
              </a:r>
              <a:r>
                <a:rPr lang="zh-CN" altLang="en-US" b="1" dirty="0">
                  <a:solidFill>
                    <a:schemeClr val="tx1"/>
                  </a:solidFill>
                  <a:latin typeface="Times New Roman" panose="02020603050405020304" pitchFamily="18" charset="0"/>
                  <a:ea typeface="楷体" panose="02010609060101010101" pitchFamily="49" charset="-122"/>
                  <a:sym typeface="+mn-ea"/>
                </a:rPr>
                <a:t>核</a:t>
              </a:r>
              <a:r>
                <a:rPr lang="en-US" altLang="zh-CN" b="1" dirty="0">
                  <a:solidFill>
                    <a:schemeClr val="tx1"/>
                  </a:solidFill>
                  <a:latin typeface="Times New Roman" panose="02020603050405020304" pitchFamily="18" charset="0"/>
                  <a:ea typeface="楷体" panose="02010609060101010101" pitchFamily="49" charset="-122"/>
                  <a:sym typeface="+mn-ea"/>
                </a:rPr>
                <a:t>Maxwell GPU</a:t>
              </a:r>
              <a:r>
                <a:rPr lang="zh-CN" altLang="en-US" b="1" dirty="0">
                  <a:solidFill>
                    <a:schemeClr val="tx1"/>
                  </a:solidFill>
                  <a:latin typeface="Times New Roman" panose="02020603050405020304" pitchFamily="18" charset="0"/>
                  <a:ea typeface="楷体" panose="02010609060101010101" pitchFamily="49" charset="-122"/>
                  <a:sym typeface="+mn-ea"/>
                </a:rPr>
                <a:t>进行</a:t>
              </a:r>
              <a:r>
                <a:rPr lang="en-US" altLang="zh-CN" b="1" dirty="0">
                  <a:solidFill>
                    <a:schemeClr val="tx1"/>
                  </a:solidFill>
                  <a:latin typeface="Times New Roman" panose="02020603050405020304" pitchFamily="18" charset="0"/>
                  <a:ea typeface="楷体" panose="02010609060101010101" pitchFamily="49" charset="-122"/>
                  <a:sym typeface="+mn-ea"/>
                </a:rPr>
                <a:t>CUDA</a:t>
              </a:r>
              <a:r>
                <a:rPr lang="zh-CN" altLang="en-US" b="1" dirty="0">
                  <a:solidFill>
                    <a:schemeClr val="tx1"/>
                  </a:solidFill>
                  <a:latin typeface="Times New Roman" panose="02020603050405020304" pitchFamily="18" charset="0"/>
                  <a:ea typeface="楷体" panose="02010609060101010101" pitchFamily="49" charset="-122"/>
                  <a:sym typeface="+mn-ea"/>
                </a:rPr>
                <a:t>加速推理</a:t>
              </a:r>
              <a:r>
                <a:rPr lang="zh-CN" altLang="en-US" dirty="0">
                  <a:solidFill>
                    <a:schemeClr val="tx1"/>
                  </a:solidFill>
                  <a:latin typeface="Times New Roman" panose="02020603050405020304" pitchFamily="18" charset="0"/>
                  <a:ea typeface="楷体" panose="02010609060101010101" pitchFamily="49" charset="-122"/>
                  <a:sym typeface="+mn-ea"/>
                </a:rPr>
                <a:t>。</a:t>
              </a:r>
              <a:r>
                <a:rPr lang="en-US" altLang="zh-CN" dirty="0">
                  <a:solidFill>
                    <a:schemeClr val="tx1"/>
                  </a:solidFill>
                  <a:latin typeface="Times New Roman" panose="02020603050405020304" pitchFamily="18" charset="0"/>
                  <a:ea typeface="楷体" panose="02010609060101010101" pitchFamily="49" charset="-122"/>
                  <a:sym typeface="+mn-ea"/>
                </a:rPr>
                <a:t>USB</a:t>
              </a:r>
              <a:r>
                <a:rPr lang="zh-CN" altLang="en-US" dirty="0">
                  <a:solidFill>
                    <a:schemeClr val="tx1"/>
                  </a:solidFill>
                  <a:latin typeface="Times New Roman" panose="02020603050405020304" pitchFamily="18" charset="0"/>
                  <a:ea typeface="楷体" panose="02010609060101010101" pitchFamily="49" charset="-122"/>
                  <a:sym typeface="+mn-ea"/>
                </a:rPr>
                <a:t>摄像头实时输出</a:t>
              </a:r>
              <a:r>
                <a:rPr lang="en-US" altLang="zh-CN" dirty="0">
                  <a:solidFill>
                    <a:schemeClr val="tx1"/>
                  </a:solidFill>
                  <a:latin typeface="Times New Roman" panose="02020603050405020304" pitchFamily="18" charset="0"/>
                  <a:ea typeface="楷体" panose="02010609060101010101" pitchFamily="49" charset="-122"/>
                  <a:sym typeface="+mn-ea"/>
                </a:rPr>
                <a:t>640×480</a:t>
              </a:r>
              <a:r>
                <a:rPr lang="zh-CN" altLang="en-US" dirty="0">
                  <a:solidFill>
                    <a:schemeClr val="tx1"/>
                  </a:solidFill>
                  <a:latin typeface="Times New Roman" panose="02020603050405020304" pitchFamily="18" charset="0"/>
                  <a:ea typeface="楷体" panose="02010609060101010101" pitchFamily="49" charset="-122"/>
                  <a:sym typeface="+mn-ea"/>
                </a:rPr>
                <a:t>画面，每帧</a:t>
              </a:r>
              <a:r>
                <a:rPr lang="zh-CN" altLang="en-US" b="1" dirty="0">
                  <a:solidFill>
                    <a:schemeClr val="tx1"/>
                  </a:solidFill>
                  <a:latin typeface="Times New Roman" panose="02020603050405020304" pitchFamily="18" charset="0"/>
                  <a:ea typeface="楷体" panose="02010609060101010101" pitchFamily="49" charset="-122"/>
                  <a:sym typeface="+mn-ea"/>
                </a:rPr>
                <a:t>直接缩放至</a:t>
              </a:r>
              <a:r>
                <a:rPr lang="en-US" altLang="zh-CN" b="1" dirty="0">
                  <a:solidFill>
                    <a:schemeClr val="tx1"/>
                  </a:solidFill>
                  <a:latin typeface="Times New Roman" panose="02020603050405020304" pitchFamily="18" charset="0"/>
                  <a:ea typeface="楷体" panose="02010609060101010101" pitchFamily="49" charset="-122"/>
                  <a:sym typeface="+mn-ea"/>
                </a:rPr>
                <a:t>224×224</a:t>
              </a:r>
              <a:r>
                <a:rPr lang="zh-CN" altLang="en-US" dirty="0">
                  <a:solidFill>
                    <a:schemeClr val="tx1"/>
                  </a:solidFill>
                  <a:latin typeface="Times New Roman" panose="02020603050405020304" pitchFamily="18" charset="0"/>
                  <a:ea typeface="楷体" panose="02010609060101010101" pitchFamily="49" charset="-122"/>
                  <a:sym typeface="+mn-ea"/>
                </a:rPr>
                <a:t>并归一化后输入模型。为提升识别稳定性，系统采用</a:t>
              </a:r>
              <a:r>
                <a:rPr lang="zh-CN" altLang="en-US" b="1" dirty="0">
                  <a:solidFill>
                    <a:schemeClr val="tx1"/>
                  </a:solidFill>
                  <a:latin typeface="Times New Roman" panose="02020603050405020304" pitchFamily="18" charset="0"/>
                  <a:ea typeface="楷体" panose="02010609060101010101" pitchFamily="49" charset="-122"/>
                  <a:sym typeface="+mn-ea"/>
                </a:rPr>
                <a:t>时间窗口投票机制</a:t>
              </a:r>
              <a:r>
                <a:rPr lang="zh-CN" altLang="en-US" dirty="0">
                  <a:solidFill>
                    <a:schemeClr val="tx1"/>
                  </a:solidFill>
                  <a:latin typeface="Times New Roman" panose="02020603050405020304" pitchFamily="18" charset="0"/>
                  <a:ea typeface="楷体" panose="02010609060101010101" pitchFamily="49" charset="-122"/>
                  <a:sym typeface="+mn-ea"/>
                </a:rPr>
                <a:t>输出分类结果。最终通过</a:t>
              </a:r>
              <a:r>
                <a:rPr lang="en-US" altLang="zh-CN" dirty="0">
                  <a:solidFill>
                    <a:schemeClr val="tx1"/>
                  </a:solidFill>
                  <a:latin typeface="Times New Roman" panose="02020603050405020304" pitchFamily="18" charset="0"/>
                  <a:ea typeface="楷体" panose="02010609060101010101" pitchFamily="49" charset="-122"/>
                  <a:sym typeface="+mn-ea"/>
                </a:rPr>
                <a:t>UART</a:t>
              </a:r>
              <a:r>
                <a:rPr lang="zh-CN" altLang="en-US" dirty="0">
                  <a:solidFill>
                    <a:schemeClr val="tx1"/>
                  </a:solidFill>
                  <a:latin typeface="Times New Roman" panose="02020603050405020304" pitchFamily="18" charset="0"/>
                  <a:ea typeface="楷体" panose="02010609060101010101" pitchFamily="49" charset="-122"/>
                  <a:sym typeface="+mn-ea"/>
                </a:rPr>
                <a:t>串口向</a:t>
              </a:r>
              <a:r>
                <a:rPr lang="en-US" altLang="zh-CN" dirty="0">
                  <a:solidFill>
                    <a:schemeClr val="tx1"/>
                  </a:solidFill>
                  <a:latin typeface="Times New Roman" panose="02020603050405020304" pitchFamily="18" charset="0"/>
                  <a:ea typeface="楷体" panose="02010609060101010101" pitchFamily="49" charset="-122"/>
                  <a:sym typeface="+mn-ea"/>
                </a:rPr>
                <a:t>STM32</a:t>
              </a:r>
              <a:r>
                <a:rPr lang="zh-CN" altLang="en-US" dirty="0">
                  <a:solidFill>
                    <a:schemeClr val="tx1"/>
                  </a:solidFill>
                  <a:latin typeface="Times New Roman" panose="02020603050405020304" pitchFamily="18" charset="0"/>
                  <a:ea typeface="楷体" panose="02010609060101010101" pitchFamily="49" charset="-122"/>
                  <a:sym typeface="+mn-ea"/>
                </a:rPr>
                <a:t>发送分类指令。</a:t>
              </a:r>
              <a:endParaRPr lang="en-US" altLang="zh-CN" dirty="0">
                <a:solidFill>
                  <a:schemeClr val="tx1"/>
                </a:solidFill>
                <a:latin typeface="Times New Roman" panose="02020603050405020304" pitchFamily="18" charset="0"/>
                <a:ea typeface="楷体" panose="02010609060101010101" pitchFamily="49" charset="-122"/>
                <a:sym typeface="+mn-ea"/>
              </a:endParaRPr>
            </a:p>
            <a:p>
              <a:pPr algn="just">
                <a:lnSpc>
                  <a:spcPct val="170000"/>
                </a:lnSpc>
                <a:spcBef>
                  <a:spcPts val="0"/>
                </a:spcBef>
                <a:spcAft>
                  <a:spcPts val="0"/>
                </a:spcAft>
              </a:pPr>
              <a:r>
                <a:rPr lang="zh-CN" altLang="en-US" dirty="0">
                  <a:solidFill>
                    <a:schemeClr val="tx1"/>
                  </a:solidFill>
                  <a:latin typeface="Times New Roman" panose="02020603050405020304" pitchFamily="18" charset="0"/>
                  <a:ea typeface="楷体" panose="02010609060101010101" pitchFamily="49" charset="-122"/>
                  <a:sym typeface="+mn-ea"/>
                </a:rPr>
                <a:t>第三阶段：机械执行与显示。</a:t>
              </a:r>
              <a:r>
                <a:rPr lang="en-US" altLang="zh-CN" dirty="0">
                  <a:solidFill>
                    <a:schemeClr val="tx1"/>
                  </a:solidFill>
                  <a:latin typeface="Times New Roman" panose="02020603050405020304" pitchFamily="18" charset="0"/>
                  <a:ea typeface="楷体" panose="02010609060101010101" pitchFamily="49" charset="-122"/>
                  <a:sym typeface="+mn-ea"/>
                </a:rPr>
                <a:t>STM32F1</a:t>
              </a:r>
              <a:r>
                <a:rPr lang="zh-CN" altLang="en-US" dirty="0">
                  <a:solidFill>
                    <a:schemeClr val="tx1"/>
                  </a:solidFill>
                  <a:latin typeface="Times New Roman" panose="02020603050405020304" pitchFamily="18" charset="0"/>
                  <a:ea typeface="楷体" panose="02010609060101010101" pitchFamily="49" charset="-122"/>
                  <a:sym typeface="+mn-ea"/>
                </a:rPr>
                <a:t>接收</a:t>
              </a:r>
              <a:r>
                <a:rPr lang="en-US" altLang="zh-CN" dirty="0">
                  <a:solidFill>
                    <a:schemeClr val="tx1"/>
                  </a:solidFill>
                  <a:latin typeface="Times New Roman" panose="02020603050405020304" pitchFamily="18" charset="0"/>
                  <a:ea typeface="楷体" panose="02010609060101010101" pitchFamily="49" charset="-122"/>
                  <a:sym typeface="+mn-ea"/>
                </a:rPr>
                <a:t>UART</a:t>
              </a:r>
              <a:r>
                <a:rPr lang="zh-CN" altLang="en-US" dirty="0">
                  <a:solidFill>
                    <a:schemeClr val="tx1"/>
                  </a:solidFill>
                  <a:latin typeface="Times New Roman" panose="02020603050405020304" pitchFamily="18" charset="0"/>
                  <a:ea typeface="楷体" panose="02010609060101010101" pitchFamily="49" charset="-122"/>
                  <a:sym typeface="+mn-ea"/>
                </a:rPr>
                <a:t>指令后，通过定时器的</a:t>
              </a:r>
              <a:r>
                <a:rPr lang="en-US" altLang="zh-CN" dirty="0">
                  <a:solidFill>
                    <a:schemeClr val="tx1"/>
                  </a:solidFill>
                  <a:latin typeface="Times New Roman" panose="02020603050405020304" pitchFamily="18" charset="0"/>
                  <a:ea typeface="楷体" panose="02010609060101010101" pitchFamily="49" charset="-122"/>
                  <a:sym typeface="+mn-ea"/>
                </a:rPr>
                <a:t>PWM</a:t>
              </a:r>
              <a:r>
                <a:rPr lang="zh-CN" altLang="en-US" dirty="0">
                  <a:solidFill>
                    <a:schemeClr val="tx1"/>
                  </a:solidFill>
                  <a:latin typeface="Times New Roman" panose="02020603050405020304" pitchFamily="18" charset="0"/>
                  <a:ea typeface="楷体" panose="02010609060101010101" pitchFamily="49" charset="-122"/>
                  <a:sym typeface="+mn-ea"/>
                </a:rPr>
                <a:t>输出控制两个舵机动作。</a:t>
              </a:r>
              <a:r>
                <a:rPr lang="zh-CN" altLang="en-US" b="1" dirty="0">
                  <a:solidFill>
                    <a:schemeClr val="tx1"/>
                  </a:solidFill>
                  <a:latin typeface="Times New Roman" panose="02020603050405020304" pitchFamily="18" charset="0"/>
                  <a:ea typeface="楷体" panose="02010609060101010101" pitchFamily="49" charset="-122"/>
                  <a:sym typeface="+mn-ea"/>
                </a:rPr>
                <a:t>旋转云台舵机根据垃圾类别旋转到指定角度并倾倒垃圾</a:t>
              </a:r>
              <a:r>
                <a:rPr lang="zh-CN" altLang="en-US" dirty="0">
                  <a:solidFill>
                    <a:schemeClr val="tx1"/>
                  </a:solidFill>
                  <a:latin typeface="Times New Roman" panose="02020603050405020304" pitchFamily="18" charset="0"/>
                  <a:ea typeface="楷体" panose="02010609060101010101" pitchFamily="49" charset="-122"/>
                  <a:sym typeface="+mn-ea"/>
                </a:rPr>
                <a:t>（可回收</a:t>
              </a:r>
              <a:r>
                <a:rPr lang="en-US" altLang="zh-CN" dirty="0">
                  <a:solidFill>
                    <a:schemeClr val="tx1"/>
                  </a:solidFill>
                  <a:latin typeface="Times New Roman" panose="02020603050405020304" pitchFamily="18" charset="0"/>
                  <a:ea typeface="楷体" panose="02010609060101010101" pitchFamily="49" charset="-122"/>
                  <a:sym typeface="+mn-ea"/>
                </a:rPr>
                <a:t>6°</a:t>
              </a:r>
              <a:r>
                <a:rPr lang="zh-CN" altLang="en-US" dirty="0">
                  <a:solidFill>
                    <a:schemeClr val="tx1"/>
                  </a:solidFill>
                  <a:latin typeface="Times New Roman" panose="02020603050405020304" pitchFamily="18" charset="0"/>
                  <a:ea typeface="楷体" panose="02010609060101010101" pitchFamily="49" charset="-122"/>
                  <a:sym typeface="+mn-ea"/>
                </a:rPr>
                <a:t>、有害</a:t>
              </a:r>
              <a:r>
                <a:rPr lang="en-US" altLang="zh-CN" dirty="0">
                  <a:solidFill>
                    <a:schemeClr val="tx1"/>
                  </a:solidFill>
                  <a:latin typeface="Times New Roman" panose="02020603050405020304" pitchFamily="18" charset="0"/>
                  <a:ea typeface="楷体" panose="02010609060101010101" pitchFamily="49" charset="-122"/>
                  <a:sym typeface="+mn-ea"/>
                </a:rPr>
                <a:t>75°</a:t>
              </a:r>
              <a:r>
                <a:rPr lang="zh-CN" altLang="en-US" dirty="0">
                  <a:solidFill>
                    <a:schemeClr val="tx1"/>
                  </a:solidFill>
                  <a:latin typeface="Times New Roman" panose="02020603050405020304" pitchFamily="18" charset="0"/>
                  <a:ea typeface="楷体" panose="02010609060101010101" pitchFamily="49" charset="-122"/>
                  <a:sym typeface="+mn-ea"/>
                </a:rPr>
                <a:t>、其他</a:t>
              </a:r>
              <a:r>
                <a:rPr lang="en-US" altLang="zh-CN" dirty="0">
                  <a:solidFill>
                    <a:schemeClr val="tx1"/>
                  </a:solidFill>
                  <a:latin typeface="Times New Roman" panose="02020603050405020304" pitchFamily="18" charset="0"/>
                  <a:ea typeface="楷体" panose="02010609060101010101" pitchFamily="49" charset="-122"/>
                  <a:sym typeface="+mn-ea"/>
                </a:rPr>
                <a:t>150°</a:t>
              </a:r>
              <a:r>
                <a:rPr lang="zh-CN" altLang="en-US" dirty="0">
                  <a:solidFill>
                    <a:schemeClr val="tx1"/>
                  </a:solidFill>
                  <a:latin typeface="Times New Roman" panose="02020603050405020304" pitchFamily="18" charset="0"/>
                  <a:ea typeface="楷体" panose="02010609060101010101" pitchFamily="49" charset="-122"/>
                  <a:sym typeface="+mn-ea"/>
                </a:rPr>
                <a:t>、厨余</a:t>
              </a:r>
              <a:r>
                <a:rPr lang="en-US" altLang="zh-CN" dirty="0">
                  <a:solidFill>
                    <a:schemeClr val="tx1"/>
                  </a:solidFill>
                  <a:latin typeface="Times New Roman" panose="02020603050405020304" pitchFamily="18" charset="0"/>
                  <a:ea typeface="楷体" panose="02010609060101010101" pitchFamily="49" charset="-122"/>
                  <a:sym typeface="+mn-ea"/>
                </a:rPr>
                <a:t>220°</a:t>
              </a:r>
              <a:r>
                <a:rPr lang="zh-CN" altLang="en-US" dirty="0">
                  <a:solidFill>
                    <a:schemeClr val="tx1"/>
                  </a:solidFill>
                  <a:latin typeface="Times New Roman" panose="02020603050405020304" pitchFamily="18" charset="0"/>
                  <a:ea typeface="楷体" panose="02010609060101010101" pitchFamily="49" charset="-122"/>
                  <a:sym typeface="+mn-ea"/>
                </a:rPr>
                <a:t>），开盖舵机打开对应垃圾桶盖板。垃圾落入桶后，系统返回初始状态等待下一次识别。同时，</a:t>
              </a:r>
              <a:r>
                <a:rPr lang="en-US" altLang="zh-CN" dirty="0">
                  <a:solidFill>
                    <a:schemeClr val="tx1"/>
                  </a:solidFill>
                  <a:latin typeface="Times New Roman" panose="02020603050405020304" pitchFamily="18" charset="0"/>
                  <a:ea typeface="楷体" panose="02010609060101010101" pitchFamily="49" charset="-122"/>
                  <a:sym typeface="+mn-ea"/>
                </a:rPr>
                <a:t>Jetson Nano</a:t>
              </a:r>
              <a:r>
                <a:rPr lang="zh-CN" altLang="en-US" dirty="0">
                  <a:solidFill>
                    <a:schemeClr val="tx1"/>
                  </a:solidFill>
                  <a:latin typeface="Times New Roman" panose="02020603050405020304" pitchFamily="18" charset="0"/>
                  <a:ea typeface="楷体" panose="02010609060101010101" pitchFamily="49" charset="-122"/>
                  <a:sym typeface="+mn-ea"/>
                </a:rPr>
                <a:t>通过</a:t>
              </a:r>
              <a:r>
                <a:rPr lang="en-US" altLang="zh-CN" dirty="0">
                  <a:solidFill>
                    <a:schemeClr val="tx1"/>
                  </a:solidFill>
                  <a:latin typeface="Times New Roman" panose="02020603050405020304" pitchFamily="18" charset="0"/>
                  <a:ea typeface="楷体" panose="02010609060101010101" pitchFamily="49" charset="-122"/>
                  <a:sym typeface="+mn-ea"/>
                </a:rPr>
                <a:t>HDMI</a:t>
              </a:r>
              <a:r>
                <a:rPr lang="zh-CN" altLang="en-US" dirty="0">
                  <a:solidFill>
                    <a:schemeClr val="tx1"/>
                  </a:solidFill>
                  <a:latin typeface="Times New Roman" panose="02020603050405020304" pitchFamily="18" charset="0"/>
                  <a:ea typeface="楷体" panose="02010609060101010101" pitchFamily="49" charset="-122"/>
                  <a:sym typeface="+mn-ea"/>
                </a:rPr>
                <a:t>连接</a:t>
              </a:r>
              <a:r>
                <a:rPr lang="en-US" altLang="zh-CN" dirty="0">
                  <a:solidFill>
                    <a:schemeClr val="tx1"/>
                  </a:solidFill>
                  <a:latin typeface="Times New Roman" panose="02020603050405020304" pitchFamily="18" charset="0"/>
                  <a:ea typeface="楷体" panose="02010609060101010101" pitchFamily="49" charset="-122"/>
                  <a:sym typeface="+mn-ea"/>
                </a:rPr>
                <a:t>LCD</a:t>
              </a:r>
              <a:r>
                <a:rPr lang="zh-CN" altLang="en-US" dirty="0">
                  <a:solidFill>
                    <a:schemeClr val="tx1"/>
                  </a:solidFill>
                  <a:latin typeface="Times New Roman" panose="02020603050405020304" pitchFamily="18" charset="0"/>
                  <a:ea typeface="楷体" panose="02010609060101010101" pitchFamily="49" charset="-122"/>
                  <a:sym typeface="+mn-ea"/>
                </a:rPr>
                <a:t>屏幕，</a:t>
              </a:r>
              <a:r>
                <a:rPr lang="zh-CN" altLang="en-US" b="1" dirty="0">
                  <a:solidFill>
                    <a:schemeClr val="tx1"/>
                  </a:solidFill>
                  <a:latin typeface="Times New Roman" panose="02020603050405020304" pitchFamily="18" charset="0"/>
                  <a:ea typeface="楷体" panose="02010609060101010101" pitchFamily="49" charset="-122"/>
                  <a:sym typeface="+mn-ea"/>
                </a:rPr>
                <a:t>实时显示垃圾类别、数量和状态信息</a:t>
              </a:r>
              <a:r>
                <a:rPr lang="zh-CN" altLang="en-US" dirty="0">
                  <a:solidFill>
                    <a:schemeClr val="tx1"/>
                  </a:solidFill>
                  <a:latin typeface="Times New Roman" panose="02020603050405020304" pitchFamily="18" charset="0"/>
                  <a:ea typeface="楷体" panose="02010609060101010101" pitchFamily="49" charset="-122"/>
                  <a:sym typeface="+mn-ea"/>
                </a:rPr>
                <a:t>。</a:t>
              </a:r>
              <a:endParaRPr lang="en-US" altLang="zh-CN" dirty="0">
                <a:solidFill>
                  <a:schemeClr val="tx1"/>
                </a:solidFill>
                <a:latin typeface="Times New Roman" panose="02020603050405020304" pitchFamily="18" charset="0"/>
                <a:ea typeface="楷体" panose="02010609060101010101" pitchFamily="49" charset="-122"/>
                <a:sym typeface="+mn-ea"/>
              </a:endParaRPr>
            </a:p>
          </p:txBody>
        </p:sp>
      </p:grpSp>
      <p:pic>
        <p:nvPicPr>
          <p:cNvPr id="9" name="图片 8" descr="卡通画&#10;&#10;AI 生成的内容可能不正确。">
            <a:extLst>
              <a:ext uri="{FF2B5EF4-FFF2-40B4-BE49-F238E27FC236}">
                <a16:creationId xmlns:a16="http://schemas.microsoft.com/office/drawing/2014/main" id="{4574745A-CF7A-0BB5-9E8E-304A44FB4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23" name="文本框 4">
            <a:extLst>
              <a:ext uri="{FF2B5EF4-FFF2-40B4-BE49-F238E27FC236}">
                <a16:creationId xmlns:a16="http://schemas.microsoft.com/office/drawing/2014/main" id="{1099A003-F1BF-820C-CD2E-E966DAC9609F}"/>
              </a:ext>
            </a:extLst>
          </p:cNvPr>
          <p:cNvSpPr txBox="1">
            <a:spLocks noChangeArrowheads="1"/>
          </p:cNvSpPr>
          <p:nvPr/>
        </p:nvSpPr>
        <p:spPr bwMode="auto">
          <a:xfrm>
            <a:off x="799511" y="110901"/>
            <a:ext cx="329306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0" i="0" dirty="0">
                <a:effectLst/>
                <a:latin typeface="楷体" panose="02010609060101010101" pitchFamily="49" charset="-122"/>
                <a:ea typeface="楷体" panose="02010609060101010101" pitchFamily="49" charset="-122"/>
              </a:rPr>
              <a:t>技术路线总览</a:t>
            </a:r>
            <a:endParaRPr lang="zh-CN" altLang="en-US" dirty="0">
              <a:solidFill>
                <a:srgbClr val="044875"/>
              </a:solidFill>
              <a:latin typeface="楷体" panose="02010609060101010101" pitchFamily="49" charset="-122"/>
              <a:ea typeface="楷体" panose="02010609060101010101" pitchFamily="49" charset="-122"/>
            </a:endParaRPr>
          </a:p>
        </p:txBody>
      </p:sp>
      <p:sp>
        <p:nvSpPr>
          <p:cNvPr id="5" name="矩形 4">
            <a:extLst>
              <a:ext uri="{FF2B5EF4-FFF2-40B4-BE49-F238E27FC236}">
                <a16:creationId xmlns:a16="http://schemas.microsoft.com/office/drawing/2014/main" id="{D01461BF-6838-AE18-A585-5A9A5D60BCFD}"/>
              </a:ext>
            </a:extLst>
          </p:cNvPr>
          <p:cNvSpPr/>
          <p:nvPr/>
        </p:nvSpPr>
        <p:spPr>
          <a:xfrm>
            <a:off x="331049" y="3684596"/>
            <a:ext cx="11755260" cy="249351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9" name="图片 18" descr="图示&#10;&#10;AI 生成的内容可能不正确。">
            <a:extLst>
              <a:ext uri="{FF2B5EF4-FFF2-40B4-BE49-F238E27FC236}">
                <a16:creationId xmlns:a16="http://schemas.microsoft.com/office/drawing/2014/main" id="{A2A0AE69-2434-1B71-7F83-4BEEF4742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501" y="552198"/>
            <a:ext cx="4628910" cy="3119483"/>
          </a:xfrm>
          <a:prstGeom prst="rect">
            <a:avLst/>
          </a:prstGeom>
        </p:spPr>
      </p:pic>
      <p:pic>
        <p:nvPicPr>
          <p:cNvPr id="24" name="图片 23">
            <a:extLst>
              <a:ext uri="{FF2B5EF4-FFF2-40B4-BE49-F238E27FC236}">
                <a16:creationId xmlns:a16="http://schemas.microsoft.com/office/drawing/2014/main" id="{CA3C8BBB-7072-AC57-6FA4-D2F41C350A63}"/>
              </a:ext>
            </a:extLst>
          </p:cNvPr>
          <p:cNvPicPr>
            <a:picLocks noChangeAspect="1"/>
          </p:cNvPicPr>
          <p:nvPr/>
        </p:nvPicPr>
        <p:blipFill>
          <a:blip r:embed="rId4"/>
          <a:stretch>
            <a:fillRect/>
          </a:stretch>
        </p:blipFill>
        <p:spPr>
          <a:xfrm>
            <a:off x="7225227" y="4153207"/>
            <a:ext cx="2286219" cy="1905182"/>
          </a:xfrm>
          <a:prstGeom prst="rect">
            <a:avLst/>
          </a:prstGeom>
        </p:spPr>
      </p:pic>
      <p:sp>
        <p:nvSpPr>
          <p:cNvPr id="25" name="文本框 24">
            <a:extLst>
              <a:ext uri="{FF2B5EF4-FFF2-40B4-BE49-F238E27FC236}">
                <a16:creationId xmlns:a16="http://schemas.microsoft.com/office/drawing/2014/main" id="{0C8BB9F1-F6C5-AF28-2857-CB0797B7ECA1}"/>
              </a:ext>
            </a:extLst>
          </p:cNvPr>
          <p:cNvSpPr txBox="1"/>
          <p:nvPr/>
        </p:nvSpPr>
        <p:spPr>
          <a:xfrm>
            <a:off x="8802043" y="3664158"/>
            <a:ext cx="1882554" cy="369332"/>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系统控制流程图</a:t>
            </a:r>
          </a:p>
        </p:txBody>
      </p:sp>
      <p:pic>
        <p:nvPicPr>
          <p:cNvPr id="27" name="图片 26">
            <a:extLst>
              <a:ext uri="{FF2B5EF4-FFF2-40B4-BE49-F238E27FC236}">
                <a16:creationId xmlns:a16="http://schemas.microsoft.com/office/drawing/2014/main" id="{D80D49C5-6DC5-DBA3-5185-7E7C16CD52D5}"/>
              </a:ext>
            </a:extLst>
          </p:cNvPr>
          <p:cNvPicPr>
            <a:picLocks noChangeAspect="1"/>
          </p:cNvPicPr>
          <p:nvPr/>
        </p:nvPicPr>
        <p:blipFill>
          <a:blip r:embed="rId5"/>
          <a:stretch>
            <a:fillRect/>
          </a:stretch>
        </p:blipFill>
        <p:spPr>
          <a:xfrm>
            <a:off x="9697844" y="4153207"/>
            <a:ext cx="2252567" cy="1905182"/>
          </a:xfrm>
          <a:prstGeom prst="rect">
            <a:avLst/>
          </a:prstGeom>
        </p:spPr>
      </p:pic>
      <p:sp>
        <p:nvSpPr>
          <p:cNvPr id="28" name="文本框 27">
            <a:extLst>
              <a:ext uri="{FF2B5EF4-FFF2-40B4-BE49-F238E27FC236}">
                <a16:creationId xmlns:a16="http://schemas.microsoft.com/office/drawing/2014/main" id="{4403157C-364C-C6A3-08F4-CDFE9461896B}"/>
              </a:ext>
            </a:extLst>
          </p:cNvPr>
          <p:cNvSpPr txBox="1"/>
          <p:nvPr/>
        </p:nvSpPr>
        <p:spPr>
          <a:xfrm>
            <a:off x="7686712" y="6153482"/>
            <a:ext cx="1363247" cy="369332"/>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双舵机云台</a:t>
            </a:r>
          </a:p>
        </p:txBody>
      </p:sp>
      <p:sp>
        <p:nvSpPr>
          <p:cNvPr id="29" name="文本框 28">
            <a:extLst>
              <a:ext uri="{FF2B5EF4-FFF2-40B4-BE49-F238E27FC236}">
                <a16:creationId xmlns:a16="http://schemas.microsoft.com/office/drawing/2014/main" id="{095B103A-537B-4C6E-15C2-D31B79785736}"/>
              </a:ext>
            </a:extLst>
          </p:cNvPr>
          <p:cNvSpPr txBox="1"/>
          <p:nvPr/>
        </p:nvSpPr>
        <p:spPr>
          <a:xfrm>
            <a:off x="10204027" y="6113157"/>
            <a:ext cx="1240200" cy="369332"/>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开盖舵机</a:t>
            </a:r>
          </a:p>
        </p:txBody>
      </p:sp>
      <p:sp>
        <p:nvSpPr>
          <p:cNvPr id="30" name="文本框 29">
            <a:extLst>
              <a:ext uri="{FF2B5EF4-FFF2-40B4-BE49-F238E27FC236}">
                <a16:creationId xmlns:a16="http://schemas.microsoft.com/office/drawing/2014/main" id="{7CC56F2F-4CCC-A4AA-32E9-D7A370932549}"/>
              </a:ext>
            </a:extLst>
          </p:cNvPr>
          <p:cNvSpPr txBox="1"/>
          <p:nvPr/>
        </p:nvSpPr>
        <p:spPr bwMode="auto">
          <a:xfrm>
            <a:off x="557169" y="82550"/>
            <a:ext cx="723900" cy="585788"/>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02</a:t>
            </a:r>
            <a:endParaRPr lang="zh-CN" altLang="en-US" sz="3200" dirty="0">
              <a:solidFill>
                <a:schemeClr val="bg2">
                  <a:lumMod val="25000"/>
                </a:schemeClr>
              </a:solidFill>
              <a:latin typeface="Impact" panose="020B0806030902050204" pitchFamily="34" charset="0"/>
              <a:ea typeface="+mn-ea"/>
            </a:endParaRPr>
          </a:p>
        </p:txBody>
      </p:sp>
    </p:spTree>
    <p:extLst>
      <p:ext uri="{BB962C8B-B14F-4D97-AF65-F5344CB8AC3E}">
        <p14:creationId xmlns:p14="http://schemas.microsoft.com/office/powerpoint/2010/main" val="3936514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014538"/>
            <a:ext cx="12192000" cy="2849562"/>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矩形 5"/>
          <p:cNvSpPr/>
          <p:nvPr/>
        </p:nvSpPr>
        <p:spPr>
          <a:xfrm>
            <a:off x="0" y="2663825"/>
            <a:ext cx="1096963" cy="541338"/>
          </a:xfrm>
          <a:prstGeom prst="rect">
            <a:avLst/>
          </a:prstGeom>
          <a:solidFill>
            <a:srgbClr val="D6E0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文本框 7"/>
          <p:cNvSpPr txBox="1">
            <a:spLocks noChangeArrowheads="1"/>
          </p:cNvSpPr>
          <p:nvPr/>
        </p:nvSpPr>
        <p:spPr bwMode="auto">
          <a:xfrm>
            <a:off x="946150" y="2000250"/>
            <a:ext cx="1539875"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1500" dirty="0">
                <a:solidFill>
                  <a:schemeClr val="bg1"/>
                </a:solidFill>
                <a:latin typeface="Impact" panose="020B0806030902050204" pitchFamily="34" charset="0"/>
              </a:rPr>
              <a:t>2</a:t>
            </a:r>
            <a:endParaRPr lang="zh-CN" altLang="en-US" sz="11500" dirty="0">
              <a:solidFill>
                <a:schemeClr val="bg1"/>
              </a:solidFill>
              <a:latin typeface="Impact" panose="020B0806030902050204" pitchFamily="34" charset="0"/>
            </a:endParaRPr>
          </a:p>
        </p:txBody>
      </p:sp>
      <p:sp>
        <p:nvSpPr>
          <p:cNvPr id="9" name="文本框 8"/>
          <p:cNvSpPr txBox="1">
            <a:spLocks noChangeArrowheads="1"/>
          </p:cNvSpPr>
          <p:nvPr/>
        </p:nvSpPr>
        <p:spPr bwMode="auto">
          <a:xfrm>
            <a:off x="419100" y="2638425"/>
            <a:ext cx="571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a:solidFill>
                  <a:srgbClr val="044875"/>
                </a:solidFill>
                <a:latin typeface="微软雅黑" panose="020B0503020204020204" pitchFamily="34" charset="-122"/>
                <a:ea typeface="微软雅黑" panose="020B0503020204020204" pitchFamily="34" charset="-122"/>
              </a:rPr>
              <a:t>第</a:t>
            </a:r>
          </a:p>
        </p:txBody>
      </p:sp>
      <p:sp>
        <p:nvSpPr>
          <p:cNvPr id="10" name="矩形 9"/>
          <p:cNvSpPr/>
          <p:nvPr/>
        </p:nvSpPr>
        <p:spPr>
          <a:xfrm>
            <a:off x="2498725" y="2663825"/>
            <a:ext cx="9693275" cy="541338"/>
          </a:xfrm>
          <a:prstGeom prst="rect">
            <a:avLst/>
          </a:prstGeom>
          <a:solidFill>
            <a:srgbClr val="D6E0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文本框 10"/>
          <p:cNvSpPr txBox="1">
            <a:spLocks noChangeArrowheads="1"/>
          </p:cNvSpPr>
          <p:nvPr/>
        </p:nvSpPr>
        <p:spPr bwMode="auto">
          <a:xfrm>
            <a:off x="2525713" y="2638425"/>
            <a:ext cx="17668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a:solidFill>
                  <a:srgbClr val="044875"/>
                </a:solidFill>
                <a:latin typeface="微软雅黑" panose="020B0503020204020204" pitchFamily="34" charset="-122"/>
                <a:ea typeface="微软雅黑" panose="020B0503020204020204" pitchFamily="34" charset="-122"/>
              </a:rPr>
              <a:t>部分</a:t>
            </a:r>
          </a:p>
        </p:txBody>
      </p:sp>
      <p:sp>
        <p:nvSpPr>
          <p:cNvPr id="12" name="文本框 11"/>
          <p:cNvSpPr txBox="1">
            <a:spLocks noChangeArrowheads="1"/>
          </p:cNvSpPr>
          <p:nvPr/>
        </p:nvSpPr>
        <p:spPr bwMode="auto">
          <a:xfrm>
            <a:off x="6791325" y="3632200"/>
            <a:ext cx="5727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b="1" dirty="0">
                <a:solidFill>
                  <a:schemeClr val="bg1"/>
                </a:solidFill>
                <a:latin typeface="微软雅黑" panose="020B0503020204020204" pitchFamily="34" charset="-122"/>
                <a:ea typeface="微软雅黑" panose="020B0503020204020204" pitchFamily="34" charset="-122"/>
              </a:rPr>
              <a:t>项目落地方案</a:t>
            </a:r>
          </a:p>
        </p:txBody>
      </p:sp>
      <p:sp>
        <p:nvSpPr>
          <p:cNvPr id="3" name="文本框 2"/>
          <p:cNvSpPr txBox="1"/>
          <p:nvPr/>
        </p:nvSpPr>
        <p:spPr>
          <a:xfrm>
            <a:off x="2216785" y="3540760"/>
            <a:ext cx="1757045" cy="321945"/>
          </a:xfrm>
          <a:prstGeom prst="rect">
            <a:avLst/>
          </a:prstGeom>
          <a:noFill/>
        </p:spPr>
        <p:txBody>
          <a:bodyPr wrap="square" lIns="0" tIns="0" rIns="0" bIns="0" rtlCol="0">
            <a:noAutofit/>
          </a:bodyPr>
          <a:lstStyle/>
          <a:p>
            <a:pPr marL="228600" lvl="1" indent="-228600">
              <a:lnSpc>
                <a:spcPct val="120000"/>
              </a:lnSpc>
              <a:buSzPct val="70000"/>
              <a:buFont typeface="Wingdings" panose="05000000000000000000" pitchFamily="2" charset="2"/>
              <a:buChar char="l"/>
            </a:pPr>
            <a:r>
              <a:rPr lang="zh-CN" altLang="en-US" sz="1600" dirty="0">
                <a:solidFill>
                  <a:schemeClr val="bg1"/>
                </a:solidFill>
                <a:latin typeface="思源黑体" panose="020B0500000000000000" pitchFamily="34" charset="-122"/>
                <a:ea typeface="思源黑体" panose="020B0500000000000000" pitchFamily="34" charset="-122"/>
              </a:rPr>
              <a:t>数据采集与标注</a:t>
            </a:r>
          </a:p>
        </p:txBody>
      </p:sp>
      <p:sp>
        <p:nvSpPr>
          <p:cNvPr id="4" name="文本框 3"/>
          <p:cNvSpPr txBox="1"/>
          <p:nvPr/>
        </p:nvSpPr>
        <p:spPr>
          <a:xfrm>
            <a:off x="4124325" y="3531235"/>
            <a:ext cx="2066290" cy="332105"/>
          </a:xfrm>
          <a:prstGeom prst="rect">
            <a:avLst/>
          </a:prstGeom>
          <a:noFill/>
        </p:spPr>
        <p:txBody>
          <a:bodyPr wrap="square" lIns="0" tIns="0" rIns="0" bIns="0" rtlCol="0">
            <a:noAutofit/>
          </a:bodyPr>
          <a:lstStyle/>
          <a:p>
            <a:pPr marL="228600" lvl="1" indent="-228600">
              <a:lnSpc>
                <a:spcPct val="120000"/>
              </a:lnSpc>
              <a:buSzPct val="70000"/>
              <a:buFont typeface="Wingdings" panose="05000000000000000000" pitchFamily="2" charset="2"/>
              <a:buChar char="l"/>
            </a:pPr>
            <a:r>
              <a:rPr lang="zh-CN" altLang="en-US" sz="1600" dirty="0">
                <a:solidFill>
                  <a:schemeClr val="bg1"/>
                </a:solidFill>
                <a:latin typeface="思源黑体" panose="020B0500000000000000" pitchFamily="34" charset="-122"/>
                <a:ea typeface="思源黑体" panose="020B0500000000000000" pitchFamily="34" charset="-122"/>
              </a:rPr>
              <a:t>图像采集结构增强</a:t>
            </a:r>
          </a:p>
        </p:txBody>
      </p:sp>
      <p:pic>
        <p:nvPicPr>
          <p:cNvPr id="2" name="图片 1" descr="卡通画&#10;&#10;AI 生成的内容可能不正确。">
            <a:extLst>
              <a:ext uri="{FF2B5EF4-FFF2-40B4-BE49-F238E27FC236}">
                <a16:creationId xmlns:a16="http://schemas.microsoft.com/office/drawing/2014/main" id="{3B0B98CB-1052-A3D2-F396-B6E99FC6C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2276" y="4176"/>
            <a:ext cx="2259724" cy="500864"/>
          </a:xfrm>
          <a:prstGeom prst="rect">
            <a:avLst/>
          </a:prstGeom>
        </p:spPr>
      </p:pic>
      <p:sp>
        <p:nvSpPr>
          <p:cNvPr id="13" name="文本框 12">
            <a:extLst>
              <a:ext uri="{FF2B5EF4-FFF2-40B4-BE49-F238E27FC236}">
                <a16:creationId xmlns:a16="http://schemas.microsoft.com/office/drawing/2014/main" id="{A072EAB6-EDF4-E5A8-ABF5-A2CC49516F76}"/>
              </a:ext>
            </a:extLst>
          </p:cNvPr>
          <p:cNvSpPr txBox="1"/>
          <p:nvPr/>
        </p:nvSpPr>
        <p:spPr>
          <a:xfrm>
            <a:off x="2216785" y="3848100"/>
            <a:ext cx="2462421" cy="321945"/>
          </a:xfrm>
          <a:prstGeom prst="rect">
            <a:avLst/>
          </a:prstGeom>
          <a:noFill/>
        </p:spPr>
        <p:txBody>
          <a:bodyPr wrap="square" lIns="0" tIns="0" rIns="0" bIns="0" rtlCol="0">
            <a:noAutofit/>
          </a:bodyPr>
          <a:lstStyle/>
          <a:p>
            <a:pPr marL="228600" lvl="1" indent="-228600">
              <a:lnSpc>
                <a:spcPct val="120000"/>
              </a:lnSpc>
              <a:buSzPct val="70000"/>
              <a:buFont typeface="Wingdings" panose="05000000000000000000" pitchFamily="2" charset="2"/>
              <a:buChar char="l"/>
            </a:pPr>
            <a:r>
              <a:rPr lang="zh-CN" altLang="en-US" sz="1600" dirty="0">
                <a:solidFill>
                  <a:schemeClr val="bg1"/>
                </a:solidFill>
                <a:latin typeface="思源黑体" panose="020B0500000000000000" pitchFamily="34" charset="-122"/>
                <a:ea typeface="思源黑体" panose="020B0500000000000000" pitchFamily="34" charset="-122"/>
              </a:rPr>
              <a:t>数据预处理与模型训练</a:t>
            </a:r>
          </a:p>
        </p:txBody>
      </p:sp>
      <p:sp>
        <p:nvSpPr>
          <p:cNvPr id="14" name="文本框 13">
            <a:extLst>
              <a:ext uri="{FF2B5EF4-FFF2-40B4-BE49-F238E27FC236}">
                <a16:creationId xmlns:a16="http://schemas.microsoft.com/office/drawing/2014/main" id="{F9BB8D7F-3D9F-44F6-41CD-FDA0FD27678E}"/>
              </a:ext>
            </a:extLst>
          </p:cNvPr>
          <p:cNvSpPr txBox="1"/>
          <p:nvPr/>
        </p:nvSpPr>
        <p:spPr>
          <a:xfrm>
            <a:off x="2219347" y="4164330"/>
            <a:ext cx="3263310" cy="321945"/>
          </a:xfrm>
          <a:prstGeom prst="rect">
            <a:avLst/>
          </a:prstGeom>
          <a:noFill/>
        </p:spPr>
        <p:txBody>
          <a:bodyPr wrap="square" lIns="0" tIns="0" rIns="0" bIns="0" rtlCol="0">
            <a:noAutofit/>
          </a:bodyPr>
          <a:lstStyle/>
          <a:p>
            <a:pPr marL="228600" lvl="1" indent="-228600">
              <a:lnSpc>
                <a:spcPct val="120000"/>
              </a:lnSpc>
              <a:buSzPct val="70000"/>
              <a:buFont typeface="Wingdings" panose="05000000000000000000" pitchFamily="2" charset="2"/>
              <a:buChar char="l"/>
            </a:pPr>
            <a:r>
              <a:rPr lang="en-US" altLang="zh-CN" sz="1600" dirty="0">
                <a:solidFill>
                  <a:schemeClr val="bg1"/>
                </a:solidFill>
                <a:latin typeface="思源黑体" panose="020B0500000000000000" pitchFamily="34" charset="-122"/>
                <a:ea typeface="思源黑体" panose="020B0500000000000000" pitchFamily="34" charset="-122"/>
              </a:rPr>
              <a:t>Jetson Nano</a:t>
            </a:r>
            <a:r>
              <a:rPr lang="zh-CN" altLang="en-US" sz="1600" dirty="0">
                <a:solidFill>
                  <a:schemeClr val="bg1"/>
                </a:solidFill>
                <a:latin typeface="思源黑体" panose="020B0500000000000000" pitchFamily="34" charset="-122"/>
                <a:ea typeface="思源黑体" panose="020B0500000000000000" pitchFamily="34" charset="-122"/>
              </a:rPr>
              <a:t>部署与实时推理</a:t>
            </a:r>
          </a:p>
        </p:txBody>
      </p:sp>
      <p:sp>
        <p:nvSpPr>
          <p:cNvPr id="15" name="文本框 14">
            <a:extLst>
              <a:ext uri="{FF2B5EF4-FFF2-40B4-BE49-F238E27FC236}">
                <a16:creationId xmlns:a16="http://schemas.microsoft.com/office/drawing/2014/main" id="{7A449028-AECE-DBFE-37C7-963ABE8E5D97}"/>
              </a:ext>
            </a:extLst>
          </p:cNvPr>
          <p:cNvSpPr txBox="1"/>
          <p:nvPr/>
        </p:nvSpPr>
        <p:spPr>
          <a:xfrm>
            <a:off x="2219347" y="4507673"/>
            <a:ext cx="3263310" cy="321945"/>
          </a:xfrm>
          <a:prstGeom prst="rect">
            <a:avLst/>
          </a:prstGeom>
          <a:noFill/>
        </p:spPr>
        <p:txBody>
          <a:bodyPr wrap="square" lIns="0" tIns="0" rIns="0" bIns="0" rtlCol="0">
            <a:noAutofit/>
          </a:bodyPr>
          <a:lstStyle/>
          <a:p>
            <a:pPr marL="228600" lvl="1" indent="-228600">
              <a:lnSpc>
                <a:spcPct val="120000"/>
              </a:lnSpc>
              <a:buSzPct val="70000"/>
              <a:buFont typeface="Wingdings" panose="05000000000000000000" pitchFamily="2" charset="2"/>
              <a:buChar char="l"/>
            </a:pPr>
            <a:r>
              <a:rPr lang="zh-CN" altLang="en-US" sz="1600" dirty="0">
                <a:solidFill>
                  <a:schemeClr val="bg1"/>
                </a:solidFill>
                <a:latin typeface="思源黑体" panose="020B0500000000000000" pitchFamily="34" charset="-122"/>
                <a:ea typeface="思源黑体" panose="020B0500000000000000" pitchFamily="34" charset="-122"/>
              </a:rPr>
              <a:t>控制执行单元与信息显示</a:t>
            </a:r>
          </a:p>
        </p:txBody>
      </p:sp>
    </p:spTree>
    <p:extLst>
      <p:ext uri="{BB962C8B-B14F-4D97-AF65-F5344CB8AC3E}">
        <p14:creationId xmlns:p14="http://schemas.microsoft.com/office/powerpoint/2010/main" val="434186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8" grpId="0"/>
      <p:bldP spid="9" grpId="0"/>
      <p:bldP spid="10" grpId="0" animBg="1"/>
      <p:bldP spid="11" grpId="0"/>
      <p:bldP spid="12" grpId="0"/>
      <p:bldP spid="3" grpId="0"/>
      <p:bldP spid="4"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jNkNDYxMmIwNmM5NTY2OTdkODYxNGM2OGY2YmI2OGYifQ=="/>
  <p:tag name="RESOURCE_RECORD_KEY" val="{&quot;10&quot;:[21540145,21581520,50038426,21581501,50046162,6463266,21540209,21581484,20280348,20202459,21577506,21601567,21559763,50028945,21581475,21552050,21601623,21540280,50027695],&quot;13&quot;:[4364938],&quot;19&quot;:[20348552,20348549]}"/>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265.15,&quot;left&quot;:24.62503937007873,&quot;top&quot;:200.75,&quot;width&quot;:930.12496062992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NDAzNTg2NjEzNDczIiwKCSJHcm91cElkIiA6ICIyNTIyNDQ2NDI4IiwKCSJJbWFnZSIgOiAiaVZCT1J3MEtHZ29BQUFBTlNVaEVVZ0FBQk4wQUFBSHBDQVlBQUFDMmdVcVhBQUFBQVhOU1IwSUFyczRjNlFBQUlBQkpSRUZVZUp6czNYZFlGR2YzTi9EdmRwYmVpMGdYcEZkQkxDQWlXTEdnMkkzR1dCSk5qRVlUTmUySlJ0TTBKc2FTYXJyUjJMdXhWN0QzaG9qU0JPbTlsOTE5LzVpZFlaZmRwU1FrZVo3ZmV6N1hsU3U0WlhaMmRtWjI3elBuUG9jWE9YT1ZBb1FRUWdnaGhCQkNDQ0dFa0U3RC83ZFhnQkJDQ0NHRUVFSUlJWVNRLzJzbzZFWUlJWVFRUWdnaGhCQkNTQ2Vqb0JzaGhCQkNDQ0dFRUVJSUlaMk1nbTZFRUVJSUlZUVFRZ2doaEhReUNyb1JRZ2doaEJCQ0NDR0VFTkxKS09oR0NDR0VFRUlJSVlRUVFrZ25vNkFiSVlRUVFnZ2hoQkJDQ0NHZGpJSnVoQkJDQ0NHRUVFSUlJWVIwTWdxNkVVSUlJWVFRUWdnaGhCRFN5U2pvUmdnaGhCQkNDQ0dFRUVKSUo2T2dHeUdFRUVJSUlZUVFRZ2dobll5Q2JvUVFRZ2doaEJCQ0NDR0VkRElLdWhGQ0NDR0VFRUlJSVlRUTBza282RVlJSVlRUVFnZ2hoQkJDU0Nlam9Cc2hoQkJDQ0NHRUVFSUlJWjJNZ202RUVFSUlJWVFRUWdnaGhIUXlDcm9SUWdnaGhCQkNDQ0dFRU5MSktPaEdDQ0dFRUVJSUlZUVFRa2dubzZBYklZUVFRZ2doaEJCQ0NDR2RqSUp1aEJCQ0NDR0VFRUlJSVlSME1ncTZFVUlJSVlRUVFnZ2hoQkRTeVNqb1JnZ2hoQkJDQ0NHRUVFSklKNk9nR3lHRUVFSUlJWVFRUWdnaG5ZeUNib1FRUWdnaGhCQkNDQ0dFZERJS3VoRkNDQ0dFRUVJSUlZUVEwc2tvNkVZSUlZUVFRZ2doaEJCQ1NDZWpvQnNoaEJCQ0NDR0VFRUlJSVoyTWdtNkVFRUlJSVlRUVFnZ2hoSFF5Q3JvUlFnZ2hoQkJDQ0NHRUVOTEpLT2hHQ0NHRUVFSUlJWVFRUWtnbm82QWJJWVFRUWdnaGhCQkNDQ0dkaklKdWhCQkNDQ0dFRUVJSUlZUjBNZ3E2RVVJSUlZUVFRZ2doaEJEU3lTam9SZ2doaEJCQ0NDR0VFRUpJSjZPZ0d5R0VFRUlJSVlRUVFnZ2huWXlDYm9RUVFnZ2hoQkJDQ0NHRWRESUt1aEZDQ0NHRUVFSUlJWVFRMHNrbzZFWUlJWVFRUWdnaGhCQkNTQ2Vqb0JzaGhCQkNDQ0dFRUVJSUlaMk1nbTZFRUVJSUlZUVFRZ2doaEhReUNyb1JRZ2doaEJCQ0NDR0VFTkxKS09oR0NDR0VFRUlJSVlRUVFrZ25vNkFiSVlRUVFnZ2hoQkJDQ0NHZGpJSnVoQkJDQ0NHRUVFSUlJWVIwTWdxNkVVSUlJWVFRUWdnaGhCRFN5U2pvUmdnaGhCQkNDQ0dFRUVKSUo2T2dHeUdFRUVJSUlZUVFRZ2dobll5Q2JvUVFRZ2doaEJCQ0NDR0VkRElLdWhGQ0NDR0VFRUlJSVlRUTBza282RVlJSVlRUVFnZ2hoQkJDU0Nlam9Cc2hoQkJDQ0NHRUVFSUlJWjJNZ202RUVFSUlJWVFRUWdnaGhIUXlDcm9SUWdnaGhCQkNDQ0dFRU5MSktPaEdDQ0dFa1A4S282T0RNYVNQTC9nODNsOWFUcmlmSy95NjJYZm9PUWt4SWREWEU3Zjc4UUlCSDIrOU1CUW1obEt0OXcvcTVZUGUvbTRkV2dkVjAwZjB3Y1JCWVpCS1JPMTYvTXZqK25mb1BRenI2d2RYZTh0MnI4L1ltQjRJOVhGdTkrTzFtVFE0REU2MjVuOXBHZG9ZU2lVUWk0U2R2dHkvMDZpb1FJaUVBcDMzait3WGlIQS8xNy9sdFlVQ1BoWlBHd1E3UzVNL3ZZeFo4UkV3TnpIb3hMWHFtSmd3TDloYm1mNnA1NFo2Tyt2Y0R6MmNiTkRkeWVhdnJGcXJ0QjF6emwwcy9yYlgrek5lblRBQVl3WUV3MENxKzF3eVkyUmZ6QnNmRFdNRHZYWXZWMDhzMGppM0N3UWRHNHA2T3R2cVBPZXFlbkYwWkp1UDYrbnJBbmNINnc2OWZtdENmWnpSTDhUalQzOS9TY1JDUklWMDE3aDl6SUJnRE9ybDgxZFhyMVA5SGZ0c1I3YWJxNzBsWGh3ZHFmTzh2MmpLUU1UM0QycjM5NmNxcVVTRVdmRVJyWjZmLzA0OWZWM2EvSDRnLzNzRVRzR3h5Lzd0bFNDRUVFSUk2ZVh2aWxmR1JhTi9xQ2VLeTZxUW1WZkMzZGVSY1V5b2p6UGVuek1TM1oxdDRlMWloNTYrTHEzK04yWkFNTVpFQnlQTXh3WG5ianhDZlVOVG02L2g2OVlGcjA0WWdDRjlmSkZmWElHTVo4VnE5L2Z2MFIwTHB3eEVkS2duNmh1YWtKWlRDSVdpL2U4aEl0QWRVK042WVdSVUlDUmlFZTZtWnJmNi9LRjkvREJoWUNoR1J3ZkR5RUFQTjVLejBOckxUWTNyamZrVEI4REhyUXZ5aXNwUlVGTFo2dnBNSHRJVE0wZEZJTGFuTnhRS0JSNW01TFgvelFBUWk0UllzM0FjUmtlSHdNUEpGb1dsbGNndnFlalFNblJaTURrR3IwNFlnTXFhT2p4K1d0QXB5d1NBdUFoLzlBLzF4SU8wWjJpU3libmIzM3BoS0N4TkRaR1dYUWladkFNZnFvcDFiMHpFaUg0QmtDc1VlUHkwRURLNVhPMytFZjBDOFBLNC91amZ3eE9OVFRLazV4UkMzcEVkcUJVOXZKM3g4cmorR0JrVkNCTWpLWkxUY3RIUTJQWStyMnJWL0FRa3hQU0FuYVV4TXZOS1VGRmQ5NWZYU3l3U2Ftd0hYV2FOanNUOGlURUk3TzZJK29aR2plT3ZOVU42KytLOUYwZWd1N1BtZmppaVh5RGVuUlVITndkcitMcDF3V3VUWXBDZFg0cWNnckoyTFR2VTJ4bTVSYm9mKzkyN1V4SG80WUQwWjBVb3Jhd0JBR3g2OTNtRStqZ2p2N2lpMDQ2SnYySmtWQkRHeG9SZ2RIUUlSRUlCYnFVODFYak1hNU5qMER2QURTUDZCYUt4VVlZSGFjL2FYTzc4aVRHWU1hb3ZVck1LVUZSV0JRRDQrcTBwS0NpcFJFNmgramF6dHpMRnpQZ0lYTHFicG5iN2tENStXREYzSkV5TnBFakxLVUpOWFlQVzExbzFQd0dqbzRNaGxZancrR2tCNnJYczMwUDcrT0dkbVhFSThuUkVaVTBkc3ZOTHRDeXAvVUs5bmZIV0MwT1pBQmtQS0N5dGhGeXVVRHQzdEthWG55dFd6QjBGVDJkYkpONTZ6RDF2NHFBd1BEY3NIRzRPMXJpUm5ObXU3eWMrajlmcStWLzFjZkhSd1NncXEwUVhLMU9ZbXhpMCtkL1V1RjVZK3Z4UTVCYVY0MGwyWWJ2ZVcydkVJaUhlbmpFVVBmMWNrWFRyY2J1ZU0zNVFLQ1lON29uWW50N0l5aXZSMkg5RzlBdkEySmdlaU84ZmpQckdKanhJeTIzMyt2VDBkY0ZyazJNUkVleU81UFJjRkpkWGQrajlMSm95RUNLaEFKbTU3VDhucVhKM3NNR2JMd3pGc0FoL3lPVUtwR1RtUWRGSjUzN3k3L25mdWl4SUNDR0VrUDk1bHFhRzNLQkxGVHVZY0xBeGc3UkZ4dFk3TStKd0p6VWIrODdlYW5QNWpVMHlBT2h3cGxrM1Iyc003ZU9IclVldnRQbFlkdG1tUnZvWTFUOEk5NTdrb0xDMCtUM1YxRGNDQUxyYW1NUElRSy9Ed1psR0dmTWVES1FTRkpaV3R2bDg5ajBEd0lYYlQ5b00wTWlVajNlMXQwSlZUVDBzVEF4YUhWeklsQU5BUTMwSkhtWGx0K3M5cVBKMHRvVlFtZFhpN1dJSDAzWmtxN1RYanVQWDBTK2tPNVkrUHdUREl3UHc0UStIa1oxZitwZVhHeEhram5BL1Y4VDI5TVpYTzgvZzVKVmtBTXhudm1CU0RLYkc5Y0tHYmFlNTJ6dWl0cjRCbHFhR21CMGZpZUt5S3B5K2xxSjJQenZndHJNMHdjaW9RTXlNNzRzL2t1NWh6K2tiYXZzWlM4RG50WHNmaXdoMjUvNHVLS2xFVFgxejRNTE8wZ1M1UmVWdExxTkpKb2RVSW9LL3V3TzJINy9XcnRkdGpVUXN4SzhyWmlDbm9BeHJmenV1Rm5EWHByNitFVHdlME5YYUZIbkY2b0VxZlQyeHptQU1BRFEwTm9ISFk0N2gwb29hUEV6UFJZUHllR0F6NENLRDNQRWt1eENXWmtaWU5UOEJXNDlld2RjN3o3YTZUcTVkcmZESi9BU2s1UlJpMWM5SDhDaFQ4emhwYUpLaFQyQTM5QXB3d3pzYjl5RHA5aE0wTkRVaHpNY0ZvZDR1V0xwK2wwYWc2WjhtVTU1N2lzdXFjUEQ4YlkzNzdTeE40R1RIWkRvWjZFbHc3MGxPdTVaNyt0cERESXZ3eDhZbGsvRGxqalBZZWZJNnJNMk1zSHBCQWtvcmFxQlFDUlBwNjRtaEp4YWh2S29HUCt4TDRtNnZxMitFbmxpRWhBRTk4RFN2Vk9mM1FXT1RERktKQ0RFOXZYSDVYanJ1cEdaclBJWTl4Z0k5SEZCY1ZvVnJEekxhRmREU3BVbTUzZXdzVFRDNGx3OEdodnZBMGRZYzUyNDh3cDdUTjVHYzNucmdKL0hXWXp4K1dvQmUvbTVZTVhjazNsaTdFM3dlRDRIZEhRQUFmUU83b2JTaUdsOXNPZEhxc1Q1K1lDaUNQUjN4MW9iZGtNa1Y4SEh0Z2hIOUFyUSsxczdTQkFFZUR1Z2Q0SVl1VnFZZHloNWQ4dndRMU5ZMzR0eU5SOXh0YzhkR1lmekEwSFl2bzZYaThtcHMybk8rMWNkSXhFSU1DbWN5Lyt3c1RUQmpWRjhVbFZVaUxhZUllMHlkOHZ1M3VMd0t4eTg5Nk5BNjlGUm1HRHZhbUdOVS95Qjh0dms0OS8zNjJ1UllSS3FjUDF2aTgzZ3dOZExIOE1nQWZMbmp0TnE1Y2VHVVdOVFZOK0xuZ3hkUVhhdjcvTVFHaUMxTURDQVE4TGp2WHZLL2pZSnVoQkJDQ1BuSCtMclpZOTNpaVRoeCtRRTJiaitOOHFwYTdqNzJoMjFCU1NXT1hyelAzZTVvYTQ3b01FL0U5UFNDdjN0WHJQN2xLT29hR25XK0Jyc2NtVnlCNkJjL2JYT2QzbjlwSlBxRmVPRDZnOHgyQmR3QW9IK29Kd0RnVVdZKzVxLytYWE1kR3BsMUtDeXR4TFpqVjl1MVRHM1ByNnl1dzhIemQ5cCt2UEk5NTVkVWFCMWdlampaWUU1Q0ZENzU2US9rRlZkd2c3WnJEektRbFYrQ2ZaKzlqQi8zSjJIWHlSdm9IK3FKeXVwYVhIdVF5VDJmelVCNmxKV1ArMDlhejJxUlNrU29yVmYvZk5pQlNtRnBGVjVkdlJYUFdtUW04SGlBaFluMllHeGIwcDhWWWVXbVEvam9sZEh3Y2UyQ3I5K2FncGMrMkl6c2dqOGZlRFBVbDZDSE56T2Rscy9uUVRYUmt0M1c5UTFOdUptUzlhZVczOWpFYk04Zjl5ZHBCTnlBNWdIOHRRY1orR0xyU1d4WU1nbVRoL1RFdU5nZTJITGtzbG9nQWdDbURlK04wb29hN0RsOVUrMTJBWitISmM4UHdkWWpWNUQrakJtVTlnM29Cb0Q1TEhNS1N0RkxPY2dNOEhEQThNZ0F2TGwrRjI1cXlXN1NYRDhSOXA2NTJhRXNNMTNxRzVxdys5UU56RW1Jd25mdlRzT2F6Y2ZVemdFdHNVR3lpM2ZTMUlJWkFSNE9XRGwzRkZiL2ZBVG5icWEyK3R6VXJIeXMrdm1JMm4wK2JzeTA5THVQYy9ES0oxc3d0SThmbGp3L0dCTUhoU0VydHdTSGsrN3FYS2UwN0VMOHVEOEpNMGYxeFpkTEoyUFpOL3VSMkNKemh6MnV0eCs3aHFUYlQ1ajFVUTZ5ZnoxMDhWOFB1QUhOKzNkR2JySFdBTytJZm9IYzN6d2VNNVcrcllBU0FOeDRtSVVkeDY5aHdxQlF6SnNRamVUMFhDN3dsVjlTb1haT0NQTjFBY0NjRTF5N1dpRk5tVkhGSGhjWnVVV3RYb0JwYUd5Q1ZDTEM3MGV2YUQwZnFyN1A0dkpxdlAvZHdUYlh2eTJxR1cyTFB0OEJQYkVJYXhhT3c2QmVQaGpVeXdmbmJxWml4YmNIdVAxUG0vMW5iMlBobEZpRStiZ2d3TU1CUEI1Z1lpaEZRMk1UN3FmbGdnY2VGa3lLMWZsOFEzMEpvcFhmVFV1ZUg0SVBmemlNKzJuUDBDL0Vnd3VHMWRZM1FpYVhnOC9qY2VVSW5PMHM4Y25QZnlDMnB6Y3ljNHRSVmxrTG1WeU9xWEc5WUc5bGl1VDBYT3c5bzdtOVJVSUJlRHh3V2RoZjdqZ0RxVVFNQjF0elBDc3NSVzJkN3U5cHFaNFlnM3I1Y0JkakFHQmNUQS9jVGMzRzVYdnBPcDgzTGpZVTVpWUdVQ2lBamR0UFk4Y0p6YUEvRzZqS3lpdmhmbU1reElTZ3JLSUdKMXE1U0NJUThMa3B2dC90T1krdFI2OWd4c2krTURjeHdLZS9Ic1c2MzAvQ3lzd0lKb1o2TU5MWGc1T2RCV3JyRzNIeERuTXMyMXFZd05SSUg3WDFEUnJaZFduWmhYaHRjaXlpUTcydzh2dURXak5JZ2VaOXZLRkpodCtQZHZ5M0EvbnZSRUUzUWdnaGhQeGo3cWZsNE96MUZBenE1WU5lL201WS9jdFI3a3E1cnV5c2w4ZjE1K3E5aFBvNG81ZS9xOVpBQmV2UFRzUGp0WE1PcTE4M2U2NGUxcStITG1wOWpLS1Z5VDEybGlZb0tLMXM5UXEydG1sMmZCNVA1M3RyK1hpSldLaVd0VkZSVllzQUR3ZHNXRElacjY3ZXl2MndCd0F2WnpzWTZldmgxUWtERU5UZEVZYjZlZ2pxN29CN1QzS3c1dGRqU01zcDZ0QTJuVE0yQ2dvRjhNTytSSlJYMVlMUDQyRkFxQmZxR2hxeGRQMHVqWUFid0F5a25oc1dqazkrT29Mek9vSWxyYmw0NXduMm5ybUorUDVCTU5MWHc2aitnZGl3N2JURzR4eHN6UEMwSFZsd0E4T2JCNE9yZmo2aUZneGhCK3VQTXZOUjBzR3BSeXoyODJwVStSeDRQTURjbU1rNGJGQUdaNFJDQWZKTEtyRHdzMjM0OHMwcE1EYlF3N1M0M2poOU5ZVUxvZ0dBVUNEQWdra3htRGc0VE8xekY0dUVzTFV3Um1Td0IxWjhkd0JsVmJWY0xUWWYxeTc0NE9WNGpYVmJOVDhCYjIzY2c2djNNM1N1ZjZPV3dJRlF3SWRNTG9kQ3dVemRlNXhkb0RYYks5alRFZmVlUE5PWTBycnQyRlhFaEhuQjNkRUdiNzB3RkxOSFI4TFMxRkRuT2dETU5ESnRXVHp2dlRnQzczeTVseHNNcTJLM1Bac3N4R2JHMlZ1Wnd0cmNDQUR3aHpLNGR1VENQVXdmMFFmVzVrWXdNOVlIQUV3YTBoTWVqalpZOGQwQmpZeWpMWDljd3BBK3ZyQzNNc1dTNTRjZ2NjRjZ0ZnZaNHk2dnVGemxObVo5U2lxWWZhbUxsYW5XWStTZjB2STlxWjUzalBUMUVOOC9DQUJ3NzBrT2pBeWtHQlVWaEtUYmoxdmRYMWliRDEvQ3lLaEFTQ1VpMkZnWWM5dmo0UGs3T0p4NGgzdnRuNVpQaDZGVWdzUmJqN0ZrMm1EVU56UmkwOTdFZG1mOXFKNFBlVHdtSTYrcXRsN3RNZXhyeTF1OFgzTVRBMVJXMTJuZHgxdDl6UmJybGw5U2dWZFhiOFdHSlpOZ2IyV0t5Q0IzREl2dzF3aU1xN3J4c1BsQ1IxMTlBK0w3QndNQWxuMTdBRDZ1WFRCNVNFOEFUSkNML2JwcUdjUmovOTAvMUJQNXhSWDRmbDhpdnR4eEJzY3ZQVUJtWGdsMzNBM3I2NC9GMHdhaG9iRUpjejdhak1MU1NvM1A4S1V4L1FBQTMrNCtoeHNQbVFzTXJYMFBBY0NhemNlMDNxNzZuZVRsWW9kM1o4VkJLT0NqcUt3S2h4UHY0dGlsKzhndUtHMjFqSUs5bFNtM0RiN2VkUWE3VGw3SFN3bjlZR051clBZNEx4YzdBRUIzSjF1OE4zczRKQ0loK2dSMjQvWXZYWUczWG42dVhDM0FseEw2NGFXRWZ0eDlCbnBpclBqK0VON2FzQnNBYzdIT3ljNENxVm41V1A3dEFRRE1OdlYydFVOZVVibEdCdWplTTdjUTR1V0V5R0FQZkxwZ0xCWit0aDEzVXJQeDhielJ1UG9nQTd0TzNnQ2d1UitSL3hzbzZFWUlJWVNRZjR4Q0FhejgvaENzekl6ZzE4MGVLK2FNeExyZlQzSS9PRnZxRzlpTkt5aC80a295UHYzbHFFWVdWVXZzSUlyUDQySGUrT2cyMThuTndRb0FJQlR5NGVQYUJkR2hudmhtOXptZGRhNkdSektEL0l4bnhUcXphWFJ4c3JQQUY2OVB3TjNIMlZqMjdRR2RQN0JiRG1vbURlbUpRQThIdkwxeGo5YkJvT3JBMGQzQkdxdm1KMkQxTDBkeFFSbDB5Q3V1UU5LdFZDYjRNbWVrMmhUUmlDQW1DKzFaWVJsKzJKZUlzc3BhZlAvZU5QaTYyV1BqMHNtWXZ1eEhLRG93UGJhcFNZNHhBNEl4S2lwUTdYYVpUSTUxYjB3RW44OERuOGRUK1QrZkcwQ3VuRHNLMyt3K2h5MS9YRzczNjdGK1BuZ0JjUkgrRUFrRldtdHc5UWx3dy9LWFJ1SzNQeTdqeC8xSldwYlFqUDJNMDU4VmFXUWY2YW83cHE4bmhxZXpMVGM0N1FnZUQxajYvQkFFZG5mRUs1OXM0YVpIU2NUTVQvV24rYVZZOGQxQnJGNlFBQUNvcUs1VmV6NjdUNGlGUXRRMU5NSEoxaHlsRlRXb3FHRnFyZFhXTjZDNHZCcHhFZjdjYzY3Y1Q4ZHZ5dTBjRmRLZEM2WnNPWElGZDFPYkI0d2lvUUF0dzlIc2Zpdmc4eUZXRnZ4ZTlOeEE2RXNsV0xucElMcmFtT0gxNXdiaVlPSWRsRmJVY00rVFNrUklHQkNDMjZuWldMSnVsOW94cGxBQW13OWZ4dktYUmdBQVZ2OXlGQ01pQXlBV0NaRmZVc0Z0RTRBSnZqdlpXU0F0dTFEbjl2YnZabzliS1ZrYTV3dlZZOFdsaXlVK1d6UU8zKzQrQjZHZ3VYQjVYRVFBQmlxTDE3T0J1UDZobnVnVDBBMCtibDI0eDdVTXZNbmtDaHhPdkl0WjhSSFFrNGdnbFlqVWpuRzJOcE5BMEx6ZG9ISmJWRWgzdkRzckRwOXRQb1pEaWJxejZ2NU9xdldqck0yWjZiWHJmeitGNjhtWm1EUzR1Ym5MOTNzVFlXdGhnaVhQRDhhSHI0ekdzbS8yNjZ6SnhXWkRWZGJVNGV1ZForRG1ZSTN6TjFNeFkyUmZBRXlUaFY5V3pNRDNleE54NnVwRHRlYzJORFlod01NQjZ4ZFAxTHA4YmZzbit4YUVBZ0hlbkQ0VUhrNDJXUGpaZGxTcDFCNVVQY1d5bjRXNWlRSFdMQnlIbklJeW5lZGFYV1Jhb2tVbDVkVll1bTRYTnIwN0RSS3hFQ0toQURGaFhtcEJId2NiTTR5TUNnUVBQTFVMUHdQRGZSRFZvenZLcTJvUkhlcUptREF2TkRUSjhQcm5PMkJyWVl5M1hoaUtxdHA2REh0MVhidldMMVdsM3FWQXdNZWt3V0VBZ0YybmJxQ3dsS25wR1JmaEQ1Y3VsdmpsMEVYdytUeVlHZXNqTlN1Zk84YWtFaEhXdmo0QmU4L2N4QjlKOTlTV0x4VHdXNjFmTjdKZklEd2NiWkJUV0libmhvYWp1cTRCRzdhZHhwN1ROOXBWOTA0bzRHUFppeU1nbFlodzlPSjlHT3JyWWZ6QVVCdzZmd2VmTFJ3UFV5TXBGMWcxbEVvQUFDWkdVbTU2TGh2VWZpa2hDdVhWdFZxRHhHTmpld0FBSHFUbDRrSGFNNFQ2dXNESjFoeHloUUp5aFFKV3BvYklLNjZBb1ZUQy9TNjVxUEw5SU5WampnMWR2MUUrKyswNFFuMWNJSldJTUR3eUFNVmxWUWozYzFQN2p0RlZ2NjJYdnh2R3hmYkFXeHQydC9rYmlQejNvYUFiSVlRUVF2NVJNcGtjeTc3Wmo4MHJaMElxRWVIbGNkRTRjVm56eXJPcGtUN2VtRG9JQUxCcGI2TE9yTEtXMklBVmo4ZE1LV2t2UGJFSVhpNTJTSWdKd2M4SEwyZ051cG1iR0tCL0QyYjZ5YW1yRC9IN1I3TmhvU1ViUjZBY1BObGFHT1A0Vnd1YmIrZnpJZUR6RUJuc2dXV3poK1A5N3c3aWxmSFI4SEJVNzVob1pjWXMwMUFxd2JmdlRPVTZLcDc0YWlGS3lxczFzaHZZTG9JT051Yll1SFF5SkdJaDNwOHpFdi81YWg4WGVEdHhKUm1Sd1I3bzVtRE5GYjRYOFBtSURmZUdUQ2JIOG04UGNIVngxdjkrQ3UvTkhnNTlQVEdDUEIwN2xPbkdEbFFiR3B1dy82eG1UU2h0WXNPOVlXSW94Y09NUEJ6UThweVlubDRZRTkzMlo4bDJmQnZheHc4RHc5VTcvcms3V2tNa0ZPRDU0YjBCUUdmZ0xkalRrZXN5cVMzNHB5c0FPV2RzRkliMDlzWHlidyswTzF0djN2aG9qY0R3MmtYamNmNFc4M3c5Y1hQM3ZTdjMwN0huTkpQTk43aTNMN1ljdWN3RkR0aEI2LzIwWjdpWmtvVjU0NlBWL242UWxvdjhrZ29NNnUwTG1WeUI5SnhDK0x0M3hjcE5oOUFraytHOTJjTUJNUHQweSsweVprQXc1aVJFYVYzL3VXT2pNSGVzK24zcjNwaUlteWxaRUFqNEdOa3ZVT3Z6Z2owZE1haVhEdzZjVS8rc2syNC9SbVplQ2JMelNuRHBiaG91M1UxRHVKOHJ4Q0toV3Uyb042Y1BnWk9kQmU0OWVZYjEyMDRCQU1KOFhEQXczQnRydDU1QVZRMHorT2J6ZUhoM1ZoeGl3cncwMXFHN2t3MStXajRkQUxCNDJtQXVtN2E2dGdGaWtRQmlrUUEyRmt3R1RYbFZMWGhnZ3FCc3N3NEhHek5NSE53VG13OWZVbHZ1b2NRNzZCM2dobXNQTXJCNTVVeXQyWHJhUG5mVmY3OCtkUkJxNmhwYXplanRER0tSRU10bUQ0ZWJTaGRQTnRNbjFOc1pQeTE3QVFaU01UNTZaVFMySHIyQzhZT1lRTTJoeEx1NDhUQUxBajRQc2VIZUNQWjB4SW81bzdELzdDMzhmUENDV3FEVndjWU1IODBiZ3krMm5NRFZCeGxxMHhUWjg0cE1Ma2RYYXpPOE4zczRKZzBPZzdGQmM4MUhOanZxeE9WazNIaVloVDZCM2RUZXcvaUJvWmdWSDZIMS9iMHl2ai8zOTU1UDUycDlqSldab2RvNUdnQzZXcHZoZzVmak94UjQwM1ZleU1vcndVOEhrakIrWUNoVHU4L0hHZDJkYmJGeE81T0orelMvRk5XMURkeDVpY1YrZDBrbEltNy9GUXNGZU91Rm9iaWV6QVNNbnFsY1hPRHplQkFLQmUxcWl2SjhYRzkwdFRHRFFnRWNVNmw1eHVQeGtCQVRndmpvWU1pVkZ4ZGN1MXB6MjRmUDQwRW80R1BKdENHUVNzVFlmYXI1WXRrSEw4Zmp3dTBuK09QQ1BVQ2hnRkFvd0lldmpNYkpLOGs0Y080MjZ1b2JFUnZ1elcyVFZ6N1pvbFplQW1DeXlNY05ETVg3M3g3UTJPNXZUQjBFRHljYlhMcWJoclZiVG1EYnh5L0MyRUFQc2VIZStPakh3N2laa3NXZEQ5K2NQZ1NEZS92aXlyMTB2TDF4VDV2YkF3QjZlRHNoME1NQkRVMHl2UC9kQVRRME5tRlloRCtxYXh2d3pwZDdZQ0NWY1BVanh3M3NBWWxZaUtxYWVseTVsdzVES1pOSmFXM0dCT2paSmlrdGxWYlU0TkQ1TzBpSUNVRlJhU1dHOXdzQWo4ZlVpbnR0c3ZxMFliRlFnTFBmdmFHeGpFOWZHNHZYUDk5QmdiZi9NUlIwSTRRUVFzZy9ycWlzQ3BzUFg4S3MrQWp3ZU0zQkVoYWZ4OE4vWnNYQjFFZ2ZHN2MzRnlSdU9XMVNLMjRnMS82YWJsNHVkc3FyNTh3VmNuMDlzZGFPakJNSGhVRXNZbjQrTmNwa2VHdkRicnc3TXc0RnBaVW9McStHVENiSDRONCtFS2k4SDZHQXo5UmwwekltQy9GeXdxWTk1N0ZtNFRqb2lZVmNnV1gyTlFBbVNNbldoK0h6ZWZCMHRzVzlKemtvcTJRR0xBWlNDV3lWd1lHR3hpYTF6SitCNGQ1NGxKV1BvcklxcnJaUlRWMERTcFZYL2FORFBTRVE4UEhEdmlTMWd2U25yajdFakpGOVlXMXVoR3NQTXVEdjNyWE43Y2hpcDIzVjFqZHlBWkcyaEhnN3djUlFpdVQwWEZUV2FHNzNFNWVUNGVWc2gvam9ZT1FXbGFHcXBsNWpXaGc3L1k5WkI4M01pZFNzNWt5UE1COFhQTXJNNCtwcXFacW96QURKS1N4cmQ1T0VYdjV1R0I3QkRLQ1d2emdDSC8zMFI3c0tlTjkrOUZSdHZWaHNQVGx6WXdNTWp3eUFwYWtock15TTRPM0tUSnVhUFRvU1liNHVXTG5wSUFwTHE3amk5NjJaTWlRY1lxRUFQeCs4Z0FkcHVmamsxVEZZT0NVV0plWFZNRGMyUUZsbERkWnVPYUh4dk4rUFhrVmprd3llem5Zb1VtYkVqSXdLZ29GVWpLdjNNNUNhbFE4ell3TU02ZU1MQU5oeTVESWNiWmxDK3c4ejhyRG9zKzNjc3VJaS9URW5JUXFQTXZNMUFtNEFFN0NkOXAvdjFiS1E3Q3hOc0dCU0RBcEtLcmxhamhZbVRDQXJPdFNUeTJTeE1qT0NWQ0pDa0tjalh2OThCOUtmTWRPaVA5aDBDR1VWTlREVWw2Q3FwaDV1RHRZSTZ1NkEwb29hN3ZNMU5wUmlvRElnY0NmMUtaYXVaNmFRdlROakdHTER2WEhxNmtPdDIwYWIwb29hdlBMeEZzZ1ZDaHk1Y0IrTHB3MUdRVWtGeWlwckVOdlRHK1ltQnJqNklBT3B5cW0zZzN2N2F0d0dBQzcybHJoNEo2M1YrcFYvVlVOakV6Nys2UTk4OEhJODZodWJVTi9RaEI3ZVRnQ0E2dHA2UEZEV2FqUFNsM0JCb2VUMFhIeisyM0VBekRuMnZhLzM0Y3MzcDhEQnhvd0xDQ2ZlVE1XTmgxbTRlUGNKeWlwcllhQW54dW9GWS9IRC9rVDhjdkFpQkh3ZU5pNmRERWRsNHdyVmJNQVRWNUl4dUxjdkxKVFRvTm5DOHNYbDJ1czliajU4Q2JYMURmQnd0T0dtZTQvcUh3UjlQYkhhTm5XMnQwUlBIeGZzT0hFZGNya2M3azQyQ1BWMlJrMWRBL2JxbVBJWjRORVYxbWJHV0R4dGNJYzZhTy8vL0JXdHQ0ZjZNTWYxT0dWR0ZSdDQrM0YvRXE0blorSnBmZ2syTHAwTWV5dFRmTG5qRFBLS3kvSCtTeU5SV0ZxRmhNVmZjY3RaUEkyNUdKV2pVcmR5Wm53RS9OMjdZdW02WFJwVGFWV3BUbE9WeStYNCtzMHArSDVmSXJZZnY4b0Y3SnFhWkRoNjhiNnlrSC96d2VqY3hRTCs3bDFSVWxHTksvZlY2NjdwNjRteGNFb3NGazVSRHg0RmRYZUF2YlVwMGxVYUhUamFtdU83ZDZkcWZKZGJteHRCVHl6U0NIaStPRG9TZzN2NzR1U1ZaSHo0dzJHTTZCZklYV2pTMXhOREtCQzB1enY0NUNFOWNlTmhsbG9kUXFHQWozbmpCd0FBcW12cU1YdDBKQnhzelNHVmlKRCtyQWh6eDBiQjNkRUdlOC9jd29YYmp6RmxTRGdVQ3VEejM0NWo3dGdvaEhnNW9iQzBpdnNPYXEyTDlnLzdFNUdXVTRnejExT3c1WU5adUhRM0RkL3RPWS9ab3lPUlYxd09NeU45UkFaN1FDYVRxMDFGSHRyWEQvcDZZcVJtRmZ5dDV3VHk5NkNnR3lHRUVFTCtGZHVPWGNXUTNyNjRuZnBVbzREK3RPRzlFZUxsaEMrMm51U3Vwa2NFdWVPMXliRjRmZTBPcnJDMk5oMHQ2ZmJEL2tSazVaWkFybEJnM2dRbTI4VEp6a0tqSzZLSm9WU3RmdFRNVVJISUtTakY5T1UvY2JkMWM3RFdxREhGNS9HTm0wd2xBQUFnQUVsRVFWU1FkT3R4cTBYU1o2LzhSZTNmdjY2WUFSTkRLV29iR2pGLzlkWldpMi9QR05rWFFjckFRMzVKaGM0cis2VVZOZmpwd0FYY2U1eUR5QkFQQU13MG8rdkptZkJ3c3NHR0paUHc2dXF0M01CMTJUZjdZV3dvUldGcFZZZTJhY3RnV0dkWnYrMFV2dDF6VG1mUU5iNS9FQlpNaW9GTXJzQ2NqemIvcWRmd2RiTkhtQTlUeE4xSVh3L0RJd08wRmhCWFpXZHBnbmRtREFPUHh3UWF2OWwxdHMxbUU2eHpOMU9SbFZ1Q29YMThZV0ZxQ0hNVEExaVlHSEpUK0t6TmpmRDZjd01CTU1zdUxxL0M3VWZNOFZKY1hvMVFieGNjVHJyYjV1ZmoxdFVLdmZ6ZGNPSE9FL3k0UHdrS0JaQ1NtWStva083Y2N6Lzk5WmhHNWdtcjVmVHZ3WDE4WVNBVjQvamxCemg2OFQ2OFhPeTRvRnZpelZTTUgyUUdnTmtYVkFNQTdHZlgydXBhbUJpaWZ3OVBqUUxwQmxJSk1uS1pnYnUrbmhnR1VxWVdHMXNmalEzRTNVcDV5ajBPWUxLcFZJTy84ZjJERU5UZEFRV2xsVmkvN1JUNFBCNm10Y2d5MGtWUExFSy9FSTlXbXp3RWV6cmk5YW1EOE41WCs1RDZ0QUFMUG0xdXRCTFkzUkhtSmdaSXV2V1lHMUNIZUR0cjNQWlBxcWl1dzd4Vld3RXdGelgrV0RjZkFQQWdQUmR2Yjl3RFE2a0VxNVRUbW0rbVBNVmJHM2FyWlNGVlZOZGgxYzlIc0g3eFJBQk1abFpzdURkaXc3MjVxZUxydHAzQ3N0bkRNV05rWHhTVVZDSy91SnlydXdXb1Q2bEx5Y2pENE42KzNML2JVK09xNWY0WkcrNERmVDF4cTlzMHZuOFFRcjJkVVYzYmdHOTJuMnZ6TlVaSEJ5RXRwNGk1S05CaUJ3N283Z0IzbFd4QmdMbFFVS1lqNHdsZ3ZoZmNIYXk1YVorNkdqNW9ZMlBPMUJUdEgrckpOZlZoclY4OEVZcyszOEZOcDFUVjFZYko0Qk1JK0RoOUxRVzdUbDdIbXRmR1llN1lLQVI3T25LWmxkVjE5Vml6K1JqQ2ZGd3djWEFZZnRpWGlMdVBjeERmUHdqKzdsMVJWRmFsMFNHYURZN2VUM3VHMnlsUDBjM1JHbUUrTGlpcHFNYUJzN2ZocWZ5OFpYSUZYdjc0TjZ4ZWtJQzZoaVlVbDFXaFNTYURnVlRDQldIckc1dWdyeWZtemtlZUxuYll0T2M4ZmoxOENSS3hFTThORGVkZTkzN2FNL1QwZFVGUFpmTU5vTG1tbTZ1OXBWb0dxYldGTVNLRDNGRlQxNEFsNjNaeDIzeGFYRzg0ZDJFdUZCanFTeERtNHdKRGZRbGtNamxNREtVdzFHY0NmS09pQXJteUNldC9QNFZ6TjFQeDdxdzRBTTNaNmVWVnRWcTcvcktxYXh0d0tQRXVva005WVdxa2oxTlhIK0x4MHdJcy9tSW5BT1lDVG1Td0I2cHE2OVhPVzMyRDNLR3ZKOGFkMU93Ty84WWgvejRLdWhGQ0NDSGtiK2ZjeFFLTHBneFVxNXNFTUZsWExsMnM4TldiVTdnQzd4WW1CdHgwbXRpZTNvanR5V1NnZURqWlFDamdZKzJpOFZpd1pwdk93QnRibkY3QTUyRllYeitrYUNubTNwSnJWeXNJK0R6MDhHSXlFVjRaSDQyTVp6dVFYOUljZUpzOHBLZmFkTDhqRis3aDdQVkhhc3RKR0tBK0JUSXp0eGoyMW1ZWU15QzQzWjBKdTFxYmNZTVBRNmtFdjMwd0MxL3VQSVBUTFdvZEFZQ0JWSXpSQTRKYlhWNDNCMnQ4dG5BY04yMnNwUkF2Sis3dmRXOU14UDBuT1RoeTRWNkxEcGJ0LzVYUFRobVRTa1R0cXFrSE1CbGQ3ZEZtbHVOZk5HdDA4elExWXdNOUNGdGtZTFlrbFlqdzRTdWpZYWd2UVVPVERHOXYzSVByeVptdFBxZWxLL2ZUWVd5Z2gza1RvcEdaVzR6cnlabmc4WGdZb2F3ck4zUEZMOGdwS0VWTlhRT214dldDV0NURWovdVQxSUlSYlUzL2xZaUZTTHlaaWc5L09Nd04yRFlmdW9nVmMwZUJ4d1BPWEUvcFVBTUxzWkFaUXJCVG5OaE1WWmxjQVpsYzBlNGFnSVpTQ2FhUDdNTXREd0M4WE8zZzdtQ05ubjR1K1BEN3c5enQyUVdsZUdNdE16QmxwNDlkdXB2R0ZXNW5wMkUvek1ocjE2QlVLT0FqTHNJZlU0YUdjNDFSQU1EUnpnSXZqbzRFQUhSelpBSXBQcTVkOE9Mb1NJVDZ1c0Rkd1JvZVRqWlkvL3NwV0NocmdObGJtM0hQRndtWWpvNXIzNWlBUlo5dHg4T012SFp0aS84R1BxNWRJRkEyRU9ubDU0cVZjMGZCM2RHR3k2VE55aXZtNnJDcGlnMzNoa3l1d1BYa0RIUnpzSWFBejhlNjMwL2lpcklMNVpsckQ1RVRId0Y3SzFPRStUaWpwS0lhRFkxTktDaXRSRmRyTTdYOTkrK0kyWHM2MjhMQzFGQm56VG5XcENFOWNTVHBua2JBNm5EU1haMmRheVZpSVg3L2NMYkc3V2s1aFZ6TnhNNW1hOGw4SHBmdXBqSEJMMTd6ZDgrZHh6bGFzNFU5bkd6d3lid3hNRFBXeCtHa3UvajAxMk9ReWVUNDlOZWplSHZHTUlUN3VjSkltVDNHYXBMSkVPenBpR0RQU2JoNDUwbXI5U3JaODlIdGxLZjRadmM1ak9nWHdBVGR5cXVSVTFnR0Q2Zm1FZ3BsbFRYNFp0YzVIRHgvbXp0V3h3OE1oWTlyRjVSWDFXcDBlVjMwMlhadUg1a3dNQXptSmdab2FKTGhXVUdaMXFuanJDNVdwbHBMVE9qcmliRjZRUUxlM3JnSHRYV05tRHcwSE9WVnRUQXhsT0ptU2hZT25yK0Q5MThhaWNmWmhaaTk4aGQ4UEc4MGV2bTdBV0FDendJK0Q1T0g5RVJ1Y2JsYVU0dlQxMUt3ZHN1SlZvT3RySkZSZ1dob2ttbWNkOWtMTGpWMURXMHVnL3p2b0tBYklZUVFRdjUyR2MrS3NlUDROYnozNGdpVVZ0U2d0S0lhVFRLNXpnTEtGZFYxM0pSS2xtb254Tm54RWZqd2g4TmFwNENtWlJkQ0psZEF3T2RoOGJUQmYycDltMlJ5dGVsTW5zNjJTSWpwZ2ZxR0pxVGxGTUxMeFU0akE4UE8wb1NyV1ZOYVVRTXpZMzNVMWpmaVprb1dRcjFkNE5MRlVxM2pwQzU5ZzVwckZqWEo1REEzTWNDeTJjTVJFZGdOS3pjZFVodWdqbzNwd1JXTjF1WHgwd0lzL0d3N1pzVkhJTHVnVkpsSnhOU2x5OHd0Vmlzb0xSWUpNYUpmQUFiMzlrWFM3U2RZL2NzUmxGYlVkQ2g3amMxYUVZdUVIYXFwOTI5amEvcXdaSElGZHA2NHJ2UHhBZ0VmeTE4YUNWZDdTOGprQ3J6LzdRR2RBVGN2Rnp1VVZsUnJaRSt5THQ5TGgyVDNlUnhLdkFNQXNERTM1b0p1dFhVTnFLbHJBSS9IRkRxM01UZEd1SzhMVm13NmhNemNZZ0ROMjl5dm16MWNsUFhvVlA5K2tKYUwvM3k5ajNzOVV5Tjl6RklHbGdBZ0l0QWQ0d2VHWXVlSmF4cmRLMXZpOFFCOXFSZ0FVS1VjM0xOQk4zWjZXbnRyQUZiVjF1UHEvUXlzbkRzS0lxRkE3WG5PZGhaY0lMNGpSRUordXg3bjF0V0txeGtKQU1YbDFiQXdNWUM5bFNrbUthZmZzVHljYk5TQ0Jna0RRbUJzSU1YSFB4N0c2NS92d1B0elJxS3l1ZzRsRmRYbzdlOEdVeU45M0g2VXpYMCtIZUh1YUlPZXZpNGF0ZUwrQ2FIS2FjMEFzMyt6VFZaK09uQUJVU0hkZGRib1l3VjdPbUhWejBmd0tETmY3VnluVUFEYmoxM0ZxeE5qY1BGdUdxYVA2SU1INmJrd05XU200L0ZWNW03S2RUUXErVFA2QkhiRHFLZ2dMb3ZwVG1vMnQ0K3h0ZlpNamFUNDRvMEpNSkJLNE81Z2piZ0lmeXhjczAzbnNkcFN3b0FRdGYyMHNVbUdzc3Bhakl3S3hMWmpWOXZWSktDOTdDeE5rRnRVRG10bHQ4NmlzaXFzMzNZS2hsSUpGM1RiZC9hV1JqMjBvWDM4bEZuQWNxejYrU2gzbmdHWW1tNUxueDhDZ1lDdlZrdXZwVzNIcnNLNWk2WE8rOXM2NWxYdkQvTnh3V3VUWXpHNmZ4RFdienVGV3lsUHVmUGRIMG4zTkRLNzJlZDJ0VGJEbEtITXNmazRxd0N2ck5xQ1FBOEhQTWt1UkhsVmpkWmcrL1BEZTJQNmlENUl5Y3pIai91VE5Eb2FXNWtaNFZEaUhUeDVXcUJSVjYybFh3OWZ3cVk5NS9IVDh1a3dOekhBU3VWRkN3QmNWcWV1aTF1cW5Pd3NFT2poZ0tUYlR6U0NhL3A2ekxtVmFyYjkzMEpCTjBJSUllUmZZbTF1QkpjdVZuQ3h0K0N1YnY0MyszSC9oYi8wL0hNM1V6SHMxWFU2NjVFa3hJUmczdmhvRkpkWC8rbnBnUUNRVzFTT0Zac09JajRxRUtiR0JocWQ3VmhzTmhrQUZKWldvYmErQWRXMTliaVRtbzNOaHk5eGd5V3hTSWkzbGRNSFYyNDZpRDZCM2RTbVJyRmVHTmtYUWdFZlpaVTEySGYyRnA0ZjNoc0NQZy83ejl4Q3FMY3ozcGc2Q0M5LzhsdWJXVGpEK2paM21LeXVyY2YyNDljd0t6NENBOEs4OERBamo2dHYxOVhHREpNRzk5UzFHRFdQbnhaZ3licGR5dlhzdzkydXJ5ZEdka0VwL2tpNngzMHVPMDlleDdmdlBJYytBVzdvc21nOHBpLzdzVjJ2d1dJSFNPVlZ0Ump4Mm9aMlBlZW41ZFBoMHNxQTdxK3lNVGVHallXeHppbGNBZ0VmTDQ5bGlxN2ZUM3NHSDljdVdoK25xbmVBRy9nOEhtUnlCVDc2OFhDcm1XSStibDB3SnlFS1o2Nm5vS3lpaHF0SEZCbmtEanNMRS9pN2Q0V0hrdzE4dTNYQjU1dVBvNlNpbXN1Z3NMRXdSblpCS2ZvR3VzTkdPZGdHbUNZZGJGQ0gzZVpDZ1FBU1pUMUExYjlWMlZ1Wll0WDhCSFMxTWNQRGpEd1VsbFlpSXNnZGM4ZEdZWGhrQUhhZnVvR1RWNUoxVGpVMU1kVG5naVJzd1h5MkJtRnRQVE9BMU5XQlQ1dExkOU13YzhYUHFLNXRRRkZaSlZiTlQwQ1lqd3NPSmQ3RjQ2Y0Y4T3RtRDRCcGZOQ3lzUGlJZmdFYTA3bEZRdTNER3dPcEdQSDlnN2w2V3ZVTlRmaHE1eG5FUmZoRFgwK01BK2Z2NE1YUmtiaDBOdzN2ZnJrWEFMQmsraERFaEhsaDM5bGIyUEM3Wm4xQ21WeUJvcklxelAzb04rNjJiOStaQ2xNamZYZzQybURtS1BVQy8yeWg5WDRoM2RGVm1SMm5kcHVOR1liMDlvT0JWQXlKU0lqdjl5VzJieU4ya21pVnJLSEhUd3ZnM01VU1FnRWZKb1pTelAvMGQ5aFptc0RFVUlvbDB3Wmp6a2VidWNDVVVNREhzWTJ2NGRxRERJMkFHMnZ2bVZzNGV2RSs3Q3hOWUc5bGloT1hIeUFxaEFuK3M5bDFBRkQ5RnpKOHpJejFNU0RVQzBZR3pJV0lVRzlubEZmVllzTzIwNURxaVRBdHJqZUVBajV5aThwUlhWdlAxZDR5bEVyUTFZYjVQR3pOalRHNHR5OStPdEQyOTUyaFZNTFZnSlRKNUJBSStPRHplRGh4NVFFbURnckRpSDZCYXMwR3RCRzN5S1psdjY4RUFyNWFadmlFUWFHWUZ0Y2I3Mzkza0h0T1hJUS9Da3NyY2VSQ2N5ZlJ5aFlYb3Z6ZHUyTEo4NE9SZE9zeHZ0eDVCZ1hGRldxdjJjUGJtZHYrQjgvZlZtdWFvdHBOOWU3am5GYURicnF5Vy9sYWl1SHRPM3NMejRySzhNNk1ZZmg4MFhpa1pPYWpxNDBaNmh1YU5LYVZzd1I4SHQ2Wk9VeWozbWxibWNWczhNckYzaExPZGhZWUVPcUpQYWR2NG40YVV3S2dzTFFTYTM0OXhnWDllbmc3STlpVHlmNzJjTFRCOGE4V1FxamNQc1ZsVmJDek5PRytxNWF1MjRWM1pzYkIyRUFQV2JuRkNQWjB4QWN2eDJQNXR3ZGF6V3dmSGMxa3A1KzlydGtvUlNwaGcyN2Fqd09CZ0k5bHM0Zmo5UFVValV4Nzh0K0xnbTZFRUVMSVA4ek0yQUR2ellwRGtLZmp2NzBxSGZKWGcyNEFPcVVBc0kyNU1TcXFhMXU5RW56NjZrT3QwekZWTFo0MkdNUDYrZ0VBSG1YbDQ3MnY5OEhCeGd4enhrYXBOVko0Ym1nNEhHek04ZW12UjNIdVpxcEc5enlBeVlSanA4R3UzWHFTS3dMTzUvTngvbFlxY292SzRlUFdCV01HaExTYVBkWEQyMGt0R0Fnd0dTSmpvb05oYm1MQVpXendlTXdVTzRteStjS3RSMC9SSjhDdDFmZkxQbTlRcitaNlNWWm1SbGd3S1FZdmpPeUw3L2VleDk0enQ1Q1pXNHdmOWlWaDd0Z291SFN4aEptUmdjYmtVbDgzZTl4N2t0UG02LzFiVktlcm1oaEs4ZkdyWTJCcUpNWFNkYnRhVEp0bFRCcmNFNjVkclhENVhqcitTTG9MbnhkSHRQa2FmQjZQNlhUWGptNmxEWTFORUFyNEdsT2hBandjRUtDU1hlZnJaZzlqUXltS3lxcFFXRm9KYTNNak9OaVk0WHB5SmlZcU8wZFcxdFJoL3FlL2MwMDNBSUNuSEtyZlRNbmlPcGFxL3MzcUUrQ0dwZE9Id3RoQUR6Y2VadUd0RGJ2UjBOaUVlUk1HSUw1L0VCeHN6REIvNGdETW14Q05qR2ZGMkxUM3ZNYVVQQ3Rsa0FnQUNzdVl4Z3BzY0s5T2VVeDJ0T1pReHJPMk04TFl4Z2U5QTl6UXhjb1VBSlBWeWs1NUd4RG1CVE5qZlkxTU53Y2JNNHlNQ3NTUVBuNXFXYUVadWNWSXZQVVlVK042NGIydjkzTWRoQlVLQlpkcHd3WVM1SEpGcTNVVnRibHc1ekhYbGJlbG9PNE9YQjFHWGJkTmplc0Z1VUtoczh0dVovTjM3OHBOSXdXQXZPSUtQTXJLeDlBK2ZoQ0xCREF6MGtkeWVpNzA5Y1F3Tk5ERDB1bER1WHAxanJibUVBajRDUGR6UlZCM1I3eStkb2ZXQUhkdGZTTWlncGg2a3JjZlpTT3FCMU9QVExXUlRwWEsxTWoyOUM3d2NlMkNmaUVlOE92V0ZaNHV0bXBCbmhOWGt2SHBMMGU1NzRxejF4L2hsL2Rmd0pucktmaDY1MW51Y1ViNmV0aTFlZzRBWU5QZTg5aHk1RW83WHBrcFEyQ2tyd2VaWElIdEo2NWg0cUF3OFBsODdEMTlFK05pZW1EbXFBZ2szWHFzVnFhZ3BYa1RCbWdFamdGd1U1d0JwbDRZR3d6N2VONW83dmJTaWhwTUg5RkhMUkRWTXVqR0hwdDlBcnRwL2U1aXlXUnlXSnNacTkzR0xsZWgwTjZjUmhXUHIvM1Q0dk8xWjU1ZXZaK0JtU3Qrd1VmelJuUGR1VTlmZTZoUjM1WDE4cmhvZUxuWXFVM25IQmZiUSsxQ2hEWnNaOTdxbW5xRStqZ2p4TXNKdlFMY3NIRE5OcTJsSjRyTHFwQ1ZWNElRTHlkVVZOY2k4VllxUXIxZFlHM09uUGNHcUp6RFY4MVA0UDcrNE9WNDd1LzNYeHFKaFo5dDEvb2RhV3lnaDBHOW1NN2F2UVBjNE90bXIzYS91M0pLdTQyNU1SWk5HY2pkenA1SFhoclRENWFtaG9nSTlzRGJEWHZhWGJhQy9Mc282RVlJSVlUOGczcDRPK00vcytMYU5RV0JhTEt6Tk1FWGIweEFZV2tsWHY5OEIycnJHK0h0YW9lZXZxNGRYcFpiVnlzQVFFbEZOVkt6OGpGOVJCK01qZzZHVkNMQ2wyOU93ZUl2ZHVMeDB3SWNPSDhiMlFXbE9vdW44M2s4TEpveUVEd2VjUHpTQTV5KytwQ2JWaW5nODZGUUFEdFBYTWU4Q2RHWUhSK0pCMm5QTktiT3NzYkc5TkM0cmFGSmhsOE9YY1NDU1RFNGQ0TUo3a3djM0pQN3NiNXgreW00Tzlwb1BFK2JBYUZlYWdQcjY4bVpzTEV3Umxkck03dzJPUmFQc3ZMeElDMFh1MDVleDVnQndjZ3ZydENvYnhUVDB3dHZ6eGlHYjNhZHhlOUhyMnE4eHQ5VjVObEFLc2FhMThacHpUSlVKZUR6c0dmTlhLMzNmZnpxR0kzQW00T05HYWJHOVVKbVhnbmUvL1lBUXJ5ZHRENFhZSUtyYkdmUjJ2ckdkdGR3WTZkN05UVEpFRHZuTTQzNzJYcGt1MC9kNEFhZG1YbkZzRFkzZ3B1RE5ZSTlIZUhqeG1UZmJmbmpzbHJBRFdDNjJyYkdRQ3JCd2lteEdOa3ZFSEtGQXI4ZXZvUWY5eVZ5VTBuWGJqbUJsTXc4TEgxK0NMTThIZzhTc1pDYkxxcUtQVzRLU2lwUlZjTTBTZEJUWnVwV0s1c21LRHBRQTdBOTdxYzl3NDdqMS9BMHZ4U2orZ2R4dHpmSjVMaHlQeDNYa2pNaFZ5ancrR21CUnZiSHVOaFFMcWhSVlZ1UDJ5bFB1ZUJEWVdrbHhpLzVCZzFOc2piM0s0Q3AzL1gyQzhQdy9iN0VOcWVPcHVjVVlmdXhhNURxaVpHZFg0TGEra2JzV1RNWDVzWUdlUGZMdlRpbkROUis5ODVVZURqWllPMldFLzlLSXdVV203R2w2c2Y5U1RBM05vQklLTVJuaThaaDZycy9vTEttRGplU014SHU1NHBCdlh4dzlPSjl1TmhiY2M5NWRmWFdWdXZZUmZYb0RwbE1qdnRQbmtHZ2pKNndUVEFBcUdWWXFtYkE2WkpYWEk1aGZmMjV6dE5GWlZVdzFKZEFUeXpDdmNjNWFoZG5Nbk9Ma1Z0VWpvSGhQdmh1ejNtdVJNRFF2bjZRaUlWb2tzbHhPT21lMXRkcHFXOWdONjU1eU00VDE1Q2lmTTg4SGhPd1BITHhQb2IxOWNQeWwwWmcvcWUvNjZ4SHVXYnpNZFRXTjhEUjFweGJOME45Q2E3ZXowQmRReU1pbElYLzJRNnJBM3A2d2NiY0dMbEY1YmozT0FleDRkNWNOOUltbVZ6and0YlZCeGw0YmMwMlRCL1JCMWw1SmFpc3FjT3d2djR3TnRERHBidHBhclZSVzE0SVpEUHdxK3ZVdTZGcU85dXd3YzZZbnQ3d2R1c0NTK1ZuS216bE15d3NyY1REOUZ5dUNjV2dYcjdJSzY3UUNEUVA2K3VQTVFPQ2taWmRpT1NNWEM0YlBPbldZM3p4eGtTdWlVRnJ6SXoxRVdMTW5Oc05wUktzV1RnT0N6N2R4bVU3c2xsOTZjK0tjUEQ4SFlSNE9TR3Z1QUtyZmo2S2orZU5oclc1RWZoOEhvWXJNK0xZUmhseGtmN1FFNHR3NGM0VFBDc280MTZ2aDdjVGt0T2ZRU1pYb0tldkN4eHN6ZEhRMklUb1VDK3VLNnFkcFNtaVFtelEyQ1RqenBnaVpYYWpwYWtoUnZRTFVMdXZvVWtHWTBNcGR3SGczWmx4V0xwK0YrNCsvdSs5QUVZWUZIUWpoQkJDL2lIVzVrYjQ0T1ZSYXNYNGsyNDlSbFplQ2VvYi8rL1c3NGlMOEVlOHlrQlpGMU1qcHI2UHBha2h2di9QTksyUHNUWTNockdCSG16TWpmSHBhMlB4K3VjN2tKS1Jod2tEdzlCUDJaR3pvOHlORGZCOGkrNkZGaVlHV0w5NEl0NzVjaSt1SjJlMjJxMXc4cENlOEhDeVFWcE9FVmZVbmNVT0d2ZWZ2WVd4c1QxZ2EyR01qK2VOd1pKMXU1Q2NyaDU0Qyt6dWdIQS9Kbmo0TUNNUG5zNjIzSDE3VHQvRTllUk1aT1dWb0YrSUIyYkZNOVBXdGgyN2lrT0pkN0ZnVXR0Qk56NlBoNmx4dlFDQXl4WW9MSzNFNmwrT1l0TzcwMkNvTDRHUnNrdGJrMHlPZVo5c1JYMWpFNlFTRVl5VUdVTGRuV3poNVdJSFBvK0hPUWxSY0xRMXg1ck54OVhxMjJtWlRkUXBxbXNic09qejdWaiswa2pJWkhJVWxGU3FCWVhjSEt3UjFOMEJjb1VDMyswNXIzTTVMdlpXdUpPYXpRV2NJb0k5VUZGVmk4VnJkNmgxMm14cFNCOWZ2RFlwRmhJeDgvUDV5cjMwZGpkTmFFOEh4cFpTTXZJUTZ1Mk1vTzZPWEtBcnQ2aGNhNlprVzl1Y3phSmkxOFBUeVJZZnZ6cEc3VEZkTEUyNXYzT0x5akh6L1orMUZ2UHU1c0NzUzBwbWMyQ0ZyVU5VcVF6QzhkcVZvOVErQjg3ZHhwN1ROMkZtckkrdjNweWlOb2ozY0xMQnF2a0pLSytxeGRHTDkzSDcwVk9Ob01QNmJhZmc1MjRQTXlOOXpGdTFGU0ZlVG1vWlArd0FsZzBhT0hkcDduam9vVHdHL2JyWlk5NzRhSGk1MnNISHRRdno3OVZiTlRvNHRwUmQwSHkvbFpraGw0SEpkcXdFT25hOFNDVWk5Ty9oQ2JsQ2djU2JxYTN1cngzaDJ0VUt2ZjNkVUZuRDFOSmtPMEVXbEZSaXlicGRDT3p1Z0lIaDNuaHhUQ1ErL2ZVWUx0MU5RN2lmSzJhT2lzREpLOGx3VVdiZzVwZFV0QnB3Nis1a0ExZDdTenhJeTBWZFF5TVhMR2FESmlYbDFXckJLVkVialV3QXBoYmZ1dDlQNHEwWGhtTGYyVnZZdVAwMGZsczVTKzE3VnRYSks4bVlNalFjQThPOThVZlNQZWlKUmR4MHZ4T1hIN1NyQ0w2cGtUNVhEekRqV1RHKzM1ZUkzZ0hOKzVTQXo4TzN1ODhoTXRnZFhpNTJXRGwzRk43OWNwL09UTzh2ZDV6aC9tWXprWTljdUljbW1Sd1JRZTVxSFZZcmErdng0dWhJNUJhVjQyRm1IbGRIRk5ETWNtUGRlSmlsMWdTaFQwQTNHQnZvNGZTMUZMV3BxUVBEdmZIMmpHSGN2OW1MZ3kyM2liWmdLSHViU0NpQW9WVENuU2RGSXQyZjRhQmVQaGdlR1lDR3hpYWs1UlRCMDlrV3p3L3Z6Vno0VW02VHdPNE9XRFFsRmpkVG51S2RML2Rnc2twSmhaekNNc3hhK1RNYUdwdnc4Ynd4a0VwRWFyVXVnZWF1MWltWitScGR3bFd4KzZLaFZBK090c3orTEpXSTROZk5ubXN3TVREY0I3WVd4amgrNlFGV2ZuOElBQkFkNWdrOXNRaUh6dDlCb2pJcjJNYmNXQzI3TWR6UGxkdkhXS2V2cG1ENzhhdlFrNGk0YWZvQXNQdlR1YkF3TWNEcHF3L1JQOVFUcTM0K2dtT1hIdWhjYi9LL2dZSnVoQkJDeUQva3ZkbkR1WUZBZVZVdGxxN2ZwVFBqNmYrU2crZnZvSnVETllaRitDTmJlYVZkV3g2TVZEbHdseXNVT2dlVFZUbnFIVXNuRHczSHBqM25zZnpiL2VnZDBBMlp1Y1VvcTZ5QmdWU0NMUi9PQXAvSHcrcGZqdUxNTmMzYUtTOGw5TVB3eUFEY2V2UVViMi9Zby9YMVpHMFU5ZmJyWm8vcEkvcWdwS0lhUzlmdDBwanl5djZRZDdBMTV6TE1UQXlsV1BmR0JQeTRQd203VDkza0JtTHM5S0ZEaVhlUlgxeWhGblFEZ0t5OEV2aDFzOGM3TTRhQnorTmgvN25iYW9PMXRpVEVoTURKemdKVk5mVzQ5ZWdwK2lvREQyd052T2tqK3FDaXVnNng0ZDV3N1dJSkYzdEx1Tmhid2NiY21Bc01TQ1VpUE16SXcrT25CVWpOS21DQ0J6cFMyMHdNcFJvMXVQNnE2dG9HdlA3NURxMzN4ZmNQUWxCM0J5Z1VURFpZZTIzNTR6S09YN3FQd2xMdDA1cE1ES1ZZTUNrRzBhRk1zS09zc29ZTEVHdGphV29JQXoweE12Tkt1TnZhMjFoQUZadTk0R0JqQm9DcE43VmgyeWswTk1rd2FVaFBwR2JsYzAwdzJoUGtldTdkNy9IdXpEaDRPTm5BemNHS3kxSmpzY1hnbithWFl2RVhPM1Yyeit2bHgweGp2bkM3dVNBNW0yVlVVYTI5RHR4ZjBTU1R3OFJRaXRVTHhzTE8wZ1FQTS9KUVZGYUZ2b0hkY083R0k1UlYxV0o0UkFER3hmYkFtT2hnYkRseUdadjJOdGRDYTJoc3d2SnZEc0RhM0lpYk5xWU5HelN3c3pUUmFBRFN6Y0VhM1pUWk9BQ3pyZFl1bW9CNXE3WWd0Nmk4WGU4anZqOHo2RTVPejFWL2p2TGc0clVSZmVQeGdMV3ZUK0RPQzJteFBUQjkrVS90ZXUyMnpKODRBQW9GOE5FUGg5RlBXV2ROMWIzSE9haHJhRVJjUkFEMm5ibUYyOHFwbzlibVJ1anQ3d1pYWmFZYjI2MVVsYWV6TGNZTUNFRnhlUlVYbUxxZHltU2Fza0UxZHJxd2FwQVNZRElMMlNCcmExbHZSeS9lUjExRFk3dHFYQjA4ZndjVEIvZkVqSkY5Y2VaYUN1Wk5pSWF0aFRGa01qbCtQZFIyOHdxeFNJZ1BYaDRGVXlOOUZKZFg0NDB2ZHFDK29VbnRDQlR3bWRxZWF6WWZ4N0xad3hIbTQ0SjFpeWRpK1RmN2tWTllwblBaVW9rSUJzb21KWG5GRlZ5ekIxVjJGaWJLKzh0eC9VRW1LbXZxY1BWK0JxSkRQYlYyTGUySWx0M0ZIV3lZVWdjNUJlcnJySzFXSkh2YkgwbDN1ZTZsQ3liRzRFYXk5bzZuWVQ0dVdEeHRNR1F5T1paOWV3QTNralB4NWRMSmNPMXFoZkVEUTdIbjlFM2tGcFVqSzdjRTIwOWNVOHRNVk1VR3JIWWN2NFlWYzBmaHUzZW1Zc1dtZ3gzcXhnd3dueGtBZUx2YXdkdVZ5WHAxdERYSGhpV1R1TWQ0T3R2aVRtbzJQdjMxbU5abEFFeUFiY1hjVWZoODgzR3U0KzBYVzA5aTU0bnJpSXNNd0NSbFJ1bUQ5R2Vvclc5VSs4M2cxODBlRmlZR2tNbmsyTFF2RVpFaDNURTZPcGlDYnY4SFVOQ05FRUlJK1FkMGQ3TGhwZ01xRk1EYkcvZjhmeEZ3WTYzZGNnTHJ0NTFxTmVPSGJhUlFVbDZOK2F0Lzc5RHlaWEtGMm8vc2l1bzZiTngrR3ZQR1IyUFJjd05SWFZ1UDB5MENiMnlOR3BsTS9xY3lSdXdzVGJCaXppZ0lCSHpVTnpUaHBZUiszSDBPeXFMYzVzWUdlRy8yY0kyQnZsZ2t4SXRqbU1kdk9YSUZDVEVoOEhTMnhlMUhUL0g1YjhjeFpXZzRBUFZwZzZIZXpsaiswa2lJaEVLdVUxcDdXWnNiNFlXUmZTRlhLUEQrZHdlNHJvUThIZzh2ak95RC9qMDhZVzl0aHEvZm1zSTlwN0MwQ21rNWhUaDE5U0Y4M2JyQTM3MHJiajE2aWpmVzdtejF0ZGdBVUVOakUvYWZ2ZDJ1OWROVisrcWZvaTNneHRTLzg4R2NoQ2lZR2VzakpUTWZYMnc5Z2Zpb0lMWHNrcGFlRzlZTC9ZSTlNR3JSUnU2MjlzYmNCQ3IxajI0a1o2SzJ2cEdiNG5YNldncVhTVEZwY0JqK1NMclhISFJUN2lldTlwWXdVZ2JBVlArK2REY05XU3BCd0Y4T1h0U1l5dmplN09HSUR2WEU1YnRwZUtZak1PRHVZSTJ1Tm1ab2FHekMyUnZOeHhPYndjVU9nRHN6MjlIUzFCQ2ZMUndISnpzTDNFbk54bHNiOW1EaEZLYkxZSFZ0QTliOGVneG5yNmRnMllzallLU3ZoK2VHOVVKMlFabGFCay82czZJMk93ZXp4OXJGTzArd2RQMXVBTUE3TTRZaE50d2JlMDdmeE5vdEovNzBlN0MzTXVXeWZWdG1ZYkpUTExVVm5GZGxhMkdpRm9oMzdXb0ZjMk1EamVuZkhUVzBqeDhDUFJ6dzljNnpTTHI5QlAyVmRkWlVOY25rZUpDV2kyQlBSMHdZSElhUGZqZ011VUlCUG84SEQyZGJyaTVoWW92NmYreHp2VjN0dU1ZUkFIRG5FUk8wWTRNODdOVGUxQ3dtQTdDK29RbTdUOTNBNWJ2cFhMTUZiWUVlVmUwdEtwOWJWSTdUVng4aXBxY1hQakZDV3FzQUFDQUFTVVJCVkY4MG5udnQ3U2V1YVFUOVd1THplRmoyNGdqNHV0bWpwcTRCUzc3WWlZSVNwcTZoYXRCVUlPQURUVEtjdnZvUXZxNWRrQkFUZ3U1T052aGgyZlBZZk9nU2RwNjhyclVtcVpNZGsyRWxWeWlRbGxPb2RkcWtqZkxpVFY1UkJkS2ZGU0Z1L25va3hJUXdRVGRscHB0VUlrS1RUSzdSeGJRdEJtek5RK1g1S3RpTG1XN2FzdDZmdG1ZWEFnRWY1MjQ4d29rcnlRQ0EyeWxQTWY3TmI3aHpxK3IrM2R2ZkRjdm5qRVJqa3d6LytXb2ZydHhuZ3JYTHZ6dUFUZTlPWTdMbDlQVUFsS09rb2xxdC9wNHU1MjZtNHNyOWRJVDV1T0EvcytLUXNQaHJuYzFndEdIUHMzZFNzNUdjbm92eEEwUHhyTEFNWCs4Nmk4bER3cm02Yy83dVhYRjA0d0tONTZ2V2RBT0ExNmNPUW5WZFBiZGY1aFNXWWYvWlcxelFyVnJMYjQ0SnlycWQ1MjZtSWp1L0ZEZVNNeEhxNDR5SUlQY09CeEhKZnhjS3VoRkNDQ0gvQU5WaXVYOWN1UHYvWlEyT1B6UEY3cS9ZZi9ZMlhoalJGd1pTTVY2YkhLc1JkUHVyUW4yY1VWeGVqUm52Lzh4Tm9XVURlR3dHaDBRc1JHQjNCOGprY3BSVVZFTW9FTURZUUErRnBaWDRjWDhTcmlkbndzbk9BaStPamtSYWRpSGUyckJIYmFERUR1U0c5ZlhIb2lteHFLeXB3MXNiRHVMQ25TZGExMGtiZ1lDUFpTK09nSjVZaEk5K1BJekw5OUs1cWJnS2hRSy9Icm9Fa1VDQS9xR2UySG55T2xLekNwQ1dYYWlXTmJIb3VZSHdkKy9hcnRkangxYTE5WTFZdjAyejQ2TTJJZDVPLzNWMUR2azhIdDU2WVNoU012UHgyZVpqWEEydStLaldwMHJ6K1R5WUdFa2g0UE80S2F6dERVS3BCbG1EUEIzVnBsSnVPOGJVejNPd01ZT1J2cDVhZHp2MmNWMnNUTG1zSWRXLzJZTG9melVZTml5Q3FhVjA1dm9qdGJweWJPZkh3dEpLamZlaGphNzcrVHhlODhBZlRHYkpCeS9IdzlMVUVIdlAzTUtHYmFmUTJDVGozaS83LzJzUE1ySG9zKzM0NG8ySmtFcEVhZ0dDOW1xdDl0UmZJWldJc1BMbGVPanJpYkhseUJXTktjbHN3TFN0K21VRkpSWElMU3FIblNXVDZhUlFvRlBLRWxSVTEyTDc4V3ZZZXZTSzJ2cTBsSnFWajJCUFJ3UjNkMFNUVEk2Y2dqSTQySmhCSWhMQ1VGK0M2dG9HcmRPdEh6OHR3T1MzTjJGYVhHK3VjL0tqckh6dXZpTVg3Mkh4MU1HUWlJVVlNeUFZbWJuRm1MLzZkeTREbUoyNjNMS080Vi94OWE2emFsMm9IMmJrNFlkOWJUZXNlSDNxSVBRSmNFTlJXUldXcnQrdFBrMVk1WEdxd2ZNTjIwOHhYVlhEdktBbkZtRm1mQVRHRFF6RnNVdjM4ZHZoeTJwQlUvYml6TVAwUE5UVU5YRG5mOVhqMXRheU9kT054WllGWU0vWlA3Ly9BbzVjdU5mbWUvSjB0b1dOdVRFOFhXemg2V1FMY3hNRFBFakx4V2UvSFVkZ2R3ZXVTNmRVSXNLdksyYWdzS3dLMyswNWo5K1BhamFhV0x4MnA5ckZLeE1qZmN3YUhZbTg0bklVbDFXamw3K3JjdHZ3c1BMbGVHVG5sK0EvWCs5VGE2S1M4YXdZWCs4OGl4QnZKengrcXRua29DM2JqMTFEbUk4THhDSWg3SzFOT3hSMFk3ZnI3ZFJzUEZIV3VhdXVaWUptUTNyN0FyQkJUVjBEMG5JS2taVlhnaHJsL3FpcnBoc0FlRHJiNGNxOWRDN0FxdHFFcHVYMDV4N2VUdWdiMkEweXVRSy9IR1NhVnUwL2R4dWhQczU0YlhJczdxUm1kK2o5a1A4dUZIUWpoQkJDL2dGc0VYU0FHU0NTdjE5RFl4UE9YSCtJWVgzOTFRWkJuV25PaDV1UlgxTEJGVUYvbWxjQ3VVTEJaZTBWbEZSaS9OSnYxSjRqRVBCaHBLL0gxY25wRTlnTnVjVVZXUFI1YzAweGRwREY1L0VnRmdvd09qb0lGKzQ4d2FlL0htdFh6U0ZWa3dhRndkUEpGaC85ZUppclRhZWFsZEhZSk1NM3U4OXhOWU8wRWZEWmJKeTJ0Mk5iMCtUK2JaYW1oam83NUFIcVV6VmYrV1JMaHdQa0VwRVFmQjRQVm1aR3lDdG02dnF3KzUrQXoxZnJKc3F5Vmc3RzJNZkZoSGxoeWZRaGFqV3QzcDR4RFBOV2JZRzNLM011VWUwbXlBYU1FbTg5eHRzYm02ZEtzL3NoRytUUzFVbFFsYTdQejhiY0dNUDYrcUZKSmtkUldSWGN1bG9oTGFjUS80Kzl1NDV2OGw3L1AvNksxdDBMcGFYUVFvdlRGWGQzR3hzTXhvd3BaKzV5bU1zNVozS1l1eHhtYkdORGhnNTNkN2RDZ2JwN216Yko3NDhrZDVNbUZWaDN0dS81WGMvSFk0L0hhSkk3ZmlmM085ZDFmYlFhalJKZTJDcUZiRlV0Y2ExQytlRWZkeW5ic0FVb09vM3puS2ZFMkFnZXZuR0VNbFQ5bHZGOXVHVjhIekp5aTNoczNrS2xHZ2JBelhyQWFoK1VuVXJONHFsM2YrYlJtMGF5ZVgvVHFwN3NOWFVmTVg1QUY5ckhoUFA2L05WT3A4MGEwMHRaZlhEQ3dLNmN1NXpEZmRPR0VOc2ltQjkrMjhQSFB6dFg3TmdlaThaQ042UEp6RU52L3NDTGQwOGtQanFNbytmU21pV0kybnJ3ckVPRm11MjVxL3Nxc0xVWTJtYmcvZXMvcTNEVGErblUxdktEMHZvOUp4cXNyTEt2TkxUdHd4NmQ5eE1UQjNiRlRhOGx2NmlNMHhlemVQakc0WFJyRjhVL3ZscEZwYUdheFJzUDhzcm55OG5NSzFZRzZQOWVBN3JIb2JkN2I2Vm01RFVZU090MVd1YmVQcFlCM2VNNWR6bUhKOTVaNkZRZGF4OGsyeitYWmpPODh2bHlxcXByR05QWHNscTJyNWM3VTRjbXNldkllWWZYdFcyUmxnMTdMU3R2cTExVVFZWlpWOUhNeUMwaTBOZUxNZjA2S1ROSmJaVnVBVDZleW52TjI4T04xaTJDYVJrV1FLdndJR0lpZzVSUTJsWjltWmxYektiOXB6bVdrczZhbmNmeGROZno4VE96QU10aU82OTl1WUo1ajB5blpWZ0FvL3QwWk8veEMwNnorK3BXaXh1Tkp1SmFoU2xWMWZhK1hyNkRiMWZzZEZvUk9ORFhpNzBuTHJCd1hmMHJmRGRrLzZtTDVCZVZVVjVwVUtvbW04cFd5WGJ5ZklZU2lOWGRYMzd5eTJhbkN1SGh2UktkWnJyVng3N2EwMVpaQjVaMjlhZHZzOHpTVzdCNk55bHBsdmZLNXYybk9YYzVoell0US9qSGZkZnlXQ056UjhWZmw0UnVRZ2doeEg5QmtOMXNscnlpK2cvNFJXM0EweHgrV3JPUEx2RlJmTGwwR3kvUG1VUitjUm01aGFVVUZKY1RiLzJTZmFYanRtd0g1MHMzSFhJWWxtdy92TmsrWktuTGFEUTVCR2ZiRHA1bDE1RVVoeERGZGptVlNvV2h4c2c5cjMzcnNHaEFTSUFQWVlHK1hNcktwNmkwQW4wRHc2bzM3anZGdWNzNUR0VnhWeHBDMnNLMnhpcVlMTnYrNjRadW8vdDI1T0dadzNudW82WDFWZ3ZhS24yTUpuT0RnVnQ5QittKzFxSGJTUWt4TE45NkdMQi9QYWljNW9YWjgvRnk1NEViaHRvTmRqL0IydDBuZUhuT0pLTENBdmpneVpsS2tHY2ZHbWcxR21xTUpvNmxwRHRzNzhUNURKNTQ1MmYySExlMm9UWWhFSzB2L0huZ2hxSG9kVnErWGJtTEdhTjZNbU5VRHlxcXFxa3lWT050clU0N2VUN1Q0ZjVXR3FxVjFRSEIwcEx0NitXT1Z1dDRIZE5ISm5QbmxJRm8xQ3BPWHNqa3h6VjdlWFRXQ0R6ZDlXemVmNW9qWnk4N25OOFdLR2pyRE5vL2NPb1NNNS81ek9tMmh3ZjVZalNaeUNzc3EvZisyVm9kRzFwSXdjTmR4NWkrblZHcExGV2l0dGxPN25vZHo4d2V3NER1OFpTV1Y3RnV6d2ttRE9qS3U0L2ZBTUMvL3JOYWVTMDRYYS8xUHJqckd6OHNNNXBNUklUNE5icFl5TytodkZiclBFNzdUcWFTWDF6R0J6OXRBQ3h0ZUFDekovWURZUEhHZ3dEY1BzbnliL3U1ZWdBZFltdC9lTExOeW93STl1TjI2Nkl3SHl6Y3lMYURaL25pdVZzWW5OeWUwQ0JmSG56akI5WloyeFViRWhVV2dJK1hPNWN5Q3lncHIwU2pjZjA2RHdudzV2NGJoakhBR2dTbDVSVFNJc1Nma2IwN2NFMWlETit2MnMyYU9vc3BCUGg2OHRxOVUwaG9IV0daby9uakJwZXRvZmFQVjkzSHptZ3k4OCt2VnBHV1hjaHRFL3V4ZE5OQjVpL2I0VkRsMWlvOGtHN3RXbEZSVlYzYkdtMzc4Y1c2VHdyMDlWSUNvZHNuOWFOam14WU9sWWtsNVpWNGU3aWgxMm54OWJKVURrZlZtVXRtY3lvMWk2MEh6N0R0NEZtbHNndHNZeE1tMGlvOGtQeWlNdjc1MVNweUNrcTUvL1h2K2VDcEcya1pGc0I3VDh6Z21mY1hzY3ZGREQrYll5bnBUSHZ5WXpxMGllVHhtMFlSRXhsRWxhR0dwOTc3eFdWRlpLQ3ZGL01lbTQ2Zmx6c1B2dkZEdmUzZzlWVmlndVd6ZGM0L3ZxVzgwbkJGcmJWKzNoN0V0Z3lscUxTQ25VZFNHSkpzYWJHdXUzOXhlWHVhMkI0T09GVHh1cnRaOW1IK1BwNjg5ZkQxQlBsNXNmTklDcC9WZVYvLzg2dVZmUERValNUR1J2RGgwemZ5MnBjci9yOGFUZksvUWtJM0lZUVFRdndsTkJSVVhhM3o2Ym5LUWZqTVVUMWQvdXFlbmx2L1lHdFhtdEtHVnJmOXJURTFkVnB2dFhXcVgrd0RON0JVQmIxNDkwVEFNdi9JdGxKYzNlMkFaVEQrcFRxckxOcTIyOVRIK2tydWo2MDZvRGtXVXRCck5kd3haWUFTWkRYRXR1S2NXcVhpcVZ0SE81MnUwMm9Za3B5QVNnVXYzak9SWno5YzRqSjQwN2hvNmJKWFpYMHVPclJwUVhLSEdJZlpQQnExV3FsRWUrQ0dvUlFVbDdIOThEbmwrVEhVR0JsK3oxdE8yL3prN3pmUkxqcU1tYU10Sy9NVkZKZnovazhiV0dNZG9QM3laOHVZZS9zNGg1WlJiOC9heDJUdjhRc3MzbmhBbVM5bGMreWNZd2huZTk0Zm5ER01CMmNNYzNuL1hEM0hZL3QxcG0vWHR1dzhrc0tuaXphemR0ZHhIcGd4aks3eFVVckZ4cVo5cDVVUTJuWTlseklMSENydmJDc0oybGZ3VFJyVVZWbEVKRFV6bjRmZitvR3lDZ05uTDJYejVrUFhNVzFFTWhNR2R1WFE2VXVjVDg4bHA2QkVxYTV5ZDlNeHRsOW5QTngxZUxycjhmUHl3TS9iZzBBL0w0SURmTmk4N3hTZkxkN0tUZU42TTdaZlo0d21zeEw0Rk5kcDFiSUZnVTFaU0FFc0ZXOG1zNW41eTNidzJyMVRpSThPbzdyR3lPTnZMK1JZU2pwN2oxM2dwVG1UckkvM1VJYjFUT0I4V2k3NXhXVVlxbXN3bWMyWVRHYkNnM3dwTENtbnhtamlwbkc5OGZad0k4alBtOUJBSDg1Y3pPYWRCZXNBUzRYbXZ4K1pobytuT3gvOHRKRkRweSs1ZlA1K0wxdkFFeDBSeEwzVEJqdFVmcTdmZlpMT2JWdlN1VzF0cTNtN21IQkt5aXNaM2FlajBrWUpsbjNSVjc5dVY4NW5HMDRQbHBEU3cxM1BQKysvRmw4dmQ1WnVPcVM4MXQ5ZHNJNVg3NTFDaDloSUpnN3NTbGlRRDVWVjFhVGxGQ296N2N3bXgxOUtlbmR1dzkrdUh3eFk5cFcyZG1yYi90RFh5NTFyaHlZeGJVUXlIbTQ2eTJxZ1AyOWl5YWFEekJyVGk5c205U1BJejR0N3B3MW16dldET0hVaGs5U01QSlp2UFVKRXNCLytQcDQ4OU9ZUERpdUFPajF1ZGxYQTllMG52MW14a3ozSHpuTXExYmwxY3RxSVpGUXFTeHQ1c2JWaXpiWi90dTFUeHcvb29weS9TM3dVR2JsRnZQanByOHdjM1l0K1hkdWkwZFR1ZjVJN3hCQWZIY2FKOHhrY1BaZEd4ell0eU1ndFl1bW1nNnpiZmRMaEJ5T3dWRjVkT3pTSkc4ZjB3c05OeDduTE9jejlZTEZ5dnJ3aXkySkJuL3g5Rm5xZGxzZHVHc1hVeHora1QrYzJqYTRjYm1zVlBwK2V5NGhlaVl4d01ST3pVMXhMV2xqM2JmTWVuVlp2OE5iWVo1QzdYc2Qzcjk1QlduWWhGOUp6bFczVy9ReTFON3B2UnpScUZiK3MzMCtOMGFTOGZxTERBNGtJOW12d3h3cGIyTlpZcFNyQXZoTVhxSzR4b3ROcUxKV0FVYUc4TkdjU0VjRitiTnAzbXBjK1crYTA2TTZwMUN4ZS9XSUZjMjhmUjZ2d1FENTQ4a1oySGpuSHl1MUhIVnBYeFYrYmhHNUNDQ0dFK0V2UUszUFFkSTJjOCtyYytzSlh0STBLNWE1ckI5Q2pRMnZBMHViMDdZckdWNnl6cDJ0a29EZlV6dEJ5ZDd1NisyS3IxS2p2QUdQbmtSUmUrM0lsTTBiM0pEbzhVUG03YmJCK285dTNIaWpZVm94dC9QWllib2UrQ2ZkZGF4Y1VYdWxDQ25VcjlndzFSbjdiZVp4L1AzSTlQcDd1Vk5jWWxkRExGVnZyVFQ4WDRTcEFXV1Z0UVBiNHphTjQ0Wk9sSERqbEdGN1lxaHZVS2hVYWpkcHBGdUdwMUV6RzllOU1rSjhYYnp4NFhiMjNwYmlzZ3FQbkxKVnlPcTJHbklJU1pUVTdlNjBqZzVYV3B2SktBNHMySE9DN2xic2Myb2cyN0QxRllVazVUOTgybGxCcmUxbEh1NWIxaHNJQWgvdG1mVzRPbkxyRXVVdU83VmM5TzhVU0ZSYmc5QnpIUjRmeHdBMURPWjJheGZNZkw4VnNocFMwWEI1NjR3YytlbVlXOGEzQ1dMUHJPRzk4WGR0dWFYc016UzdLU0kxR0UzdVAxNzVPbDI0NlJHSnNKRU9TMnpQMy9VVkt5MlJxUmg1M3Z2STFkMTg3a09HOUV1blZLWlplbldJZHRwV2NHRU95dFNXdnJ2UHB1Y3B6Ky9uaXJSU1dWREJ0UkxLeW4xbTk4NWpEK1cxQm9QMUNDazB4S0trZGJWcGFWdS84K09mTlNyWGg1Z05ubURYM2M1NitiUXdKclNNczg5RGF0M0s1RFg4ZlQ2Vml6Q2EvcU14aDFjSStYZHBRV1ZYTks1OHYvME5YTTdTOVJuSUtTc2d0TEZVQzBZYjRlTG83QlpXM1R1aExqZEhFTjliOXEzMDRrQmdieVNPelJ0QWl4SitsbXc3eDFyZTFxMEZ1TzNTTzFNeDhvc01EaVF6eEk5RFBTMWxNd2Fhd1RtRDY4L3I5RkpkVmN2ZTFBd253dGF3c2JLZ3hVbVdvNXBFYlJ6QzhWeUllYmpwS3k2djRac1ZPRnF6ZW84dy8rM3JGVGc2Y3VzUWpzMFlRMnlJWXRVcEZRdXNJNGx1RnNmL2tSVmJ2T01iR2ZhZW9NdFMvM3dFY3F1dGN0VS9idUFyYzJyUU1ZVlNmamx4SXozUDRQTEtGYnJibkpDeW9kaWJZL3BNWGVmYkRKWlNVVnlwQjZjU0JYWms0c0N0Z3FSeHJIeDNPNmRRc1BsdTBCVjl2RHpidlArMVUyUjNnNjhuMXc1TVoyNjhUZnQ0ZTVCU1U4T21pelN6ZWVOQnAzM2MrUFplUGY5bk1mZE9HRUJMZ2piZUhHenVQcERDaVZ5S0RrOXRqTmx2MllXWVg2NU9YVmxUUk1peEFtZi9vaW0yZnA5VnFlSG5PSkI1N2U2SFRvaTQ2YmNPZlFabDVSWHkvYWpkaiszVnkrSkd0dnBEYTAxM1BEU043Y0NtcmdHK3RpeE81NmJVVWxWYmc3ZUhHZ3RmdVZNN3JxbnJPRnRicm1sQVZsNUtXeTUydmZFMXlZZ3p0VzRjejk0NXhHSTBtM2wyd3ZzR1cyblc3VCtEcjVjNEROd3hEcGJLRXpMMDd0K0hkSDlhemNPM1Z0ZUtLL3k0SjNZUVFRZ2p4bCtDbTEySTJ3NkV6ZjB3RkIxZ0dkei8rOWtKZXZYY0tOVVlUNzN5L1RobiszbFI2bllhcy9PSUc1MGJwZFZxS3l5cFpzdW5nVmQxTzI4RldRWEU1YXBYSzZkZnZLa01OcTdZZlplMnU0N3g2N3hSNmRtek42aDNIK0dMSlZsZWJjOTYrVmtORlZUVTdqNlEwNmZ4YXJRWkRqWkdEcHhwL2Jtd0hIK1dWaGl0ZVNNSFZ6TGd6RjdPWS9jSi9xREVheVN2NmZTczFOb1g5d1pPN1h1czBOMnY1bHNPMGpneG04RFh0bFFOOGV4VlYxZXcva2NvN0M5WXBGU3VyZHh6anA3VjdYYll5eDdZTUlTVXRsNVhianJCaTJ4Rkt5MTNQN0RsdzZoSXpudm1VRWIwU0dkV25JKzJpTFVQUTYxYXNORVN2MVZKYVVjV1B2KzF4cXZMejkvV2tvTGlNamZzY0Z4enBFQnZKaFl3OEhubnJSNGZneEdRMjgrYlhxeWt1cXlRanQ0aTZGbTA0b0FRdU52dFBYdVQ2Sno5Mm1LbG5NcHQ1OVlzVnJOcCtsRlM3RlZiQkVqeTkrc1VLdmx5NmpYNWQ0N2dtTVpxSVlEK0MvWDN3OHFnL01ENmZuc3NkTDgxWERwTHppc3I0NUpmTlhNcks1NzVwUS9sOHlSYWxzc3BHcDlXUW1wR256RDFzcW8zN1RtR29ybUhpb0s3OHRIYXZ3MmtYTS9PNSs5VnY2Tm91aWtGSjdXZ2JGVXA0a0I5K1BoNE83Y0YxRlphVU0ydnU1dzdCNjlKTmg1b2NZdjhldG9BOXQ3Q1VCYXYzY09Sc0dqa0ZKZVFWbGYydXhYQmUrM0lGNHdkMG9WL1hPRjc1MjJSVUtuano2OTlZdXRuNVBuMjVaQ3YzVHgvSzRvMEhTYzNJSXpFMmdtZnZHSzhzSWxHMzVkUm9OTEZxKzFFT25MeklmMTY4allwS0ExLyt1bzBuYnhsTnRkSElnWk1YV2J2ckJKdjNuM2FhSXdadzlGd2F0NzN3SlVPU0U1ZzZOSWtXb2Y3Yzk4L3ZsTmRqWTRFYk9PNnpYVjFIZmJRYU5jL01Ia3RsVlRWelAxenNjRm1sd3RqNldubm4rL1Ywam9zaXY2aVVKOTc1V2FuZVdyVCtBUEd0d2dpMmpyR29ORlN6OWNCWnBhVzU3ZzhMOXNJQ2ZaazBxQ3U3anFTd1p0ZHhkaDVKVVJhQWNlWG5kZnRJVG94eFdQWDd4VStYOGMzS1haeFB6LzNERjB4eTAxbjJZVHVPdUI0UFVGRlZ6U2UvYk9icjVUdDQralpMeS9lZVl4ZjRlcm5ySDlkdUdkOEhONzJPUitjdFZQWVhoMDVmWnNZem42TFZhSGorcmdsMGF4ZEZVV2tGdTQ0NmYxN3F0RnJyb2lhTnYwWUFVaTduOE5pc2tiU0xDV2ZkN2hOODhzdm1KbjBIV2JUaEFCbTVSVHg5MnhnS1N5djQrT2RON0hmUnBpdittbFFEYnYvWEZVNHlFVUlJSWNTVmV2dXg2WFNOandMZ2dUY1dOQ204K1A5TmNtSU0yZm5GVGdmZWZ3VDdsU1d2Vk44dWJkaHpQTFhCZHBYV2tjR2s1eFkyNldETmxiSDlPbEZXWVdETHdUT05Ic1Mwamd6R3k4Tk5xYXBxaWdrRHU3RGpjRXFUQThmZW5kdHc0bnhHa3haeEdOV25JMkNwR0dycWFtczNqK3ZEb1RPWC9oTHZpMnVIZHVmYW9VbDh2WHdIcTdZZnZlS1pmMzlseVIxaU9IanFrc3VLRFRlOXR0N1hxMWFqZHRtNlhCOVhRWEZ6VTZrc0ZVVzJHVTltTTVoTXBnWnZwNXZlc3NpRnE1YXNLdzB3ZnkrMVNvVk9wMEdyVWFOV3FWR3JWYWpWS2xTb3FERWFsY0QydjIxWXp3VE9Yc3AyV0ZXeU9RM29Gc2ZZL3AxNSsvdDFUbFZNRFdrWkdzRHpkMC9ncHpWN0d3eEd1N2R2eGRHemFSaHFqTFNOQ2lVMUkrK0s1bnVCcFhMUGZ2WG1waGpRUFo0Z1B5K1diejNTNEdkRFhYN2VIbno0OUkyODh0bHlwNW1Na3dkM0l6a3hoazhXYlZhZWo3aW9VQXBLeWh0Y0RPWktxRlNXd1BCSzN0OS9wcmhXWVZ6TXpHdlNaNnVIbTQ1ckVtUFlZbDE1MnBYa0RqRmdScGw3V1ZkMFJCQ2orM2JrKzFXN25UN1BOR29Wajh3YXlZTFZ1N2w0QmQ5YkJpYkZjem8xeStXUEZZMEpDZkRHYURRN3pBTVVmMzBTdWdraGhCRC9CUks2Q2ZGL1EwaUFOL2xGWlZjZHlnb2h4SlhRYVRVdWcwRzl0Y0pZQ1BGL203U1hDaUdFRUVJSVlaVlRJS3NMQ3lIK2UrcXJ4SlBBVFlqL0RjMjNQSmdRUWdnaGhCQkNDQ0dFRUFLUTBFMElJWVFRUWdnaGhCQkNpR1lub1pzUVFnZ2hoQkJDQ0NHRUVNMU1RamNoaEJCQ0NDR0VFRUlJSVpxWmhHNUNDQ0dFRUVJSUlZUVFRalF6Q2QyRUVFSUlJWVFRUWdnaGhHaG1Fcm9KSVlRUVFnZ2hoQkJDQ05ITUpIUVRRZ2doaEJCQ0NDR0VFS0taU2VnbWhCQkNDQ0dFRUVJSUlVUXprOUJOQ0NHRUVFSUlJWVFRUW9obUpxR2JFRUlJSVlRUVFnZ2hoQkROVEVJM0lZUVFRZ2doaEJCQ0NDR2FtWVJ1UWdnaGhCQkNDQ0dFRUVJME13bmRoQkJDQ0NHRUVFSUlJWVJvWmhLNkNTR0VFRUlJSVlRUVFnalJ6Q1IwRTBJSUlZUVFRZ2doaEJDaW1Vbm9Kb1FRUWdnaGhCQkNDQ0ZFTTVQUVRRZ2hoQkJDQ0NHRUVFS0laaWFobXhCQ0NDR0VFRUlJSVlRUXpVeENOeUdFRUVJSUlZUVFRZ2dobXBtRWJrSUlJWVFRUWdnaGhCQkNORE1KM1lRUVFnZ2hoQkJDQ0NHRWFHWVN1Z2toaEJCQ0NDR0VFRUlJMGN3a2RCTkNDQ0dFRUVJSUlZUVFvcGxKNkNhRUVFSUlJWVFRUWdnaFJET1QwRTBJSVlRUVFnZ2hoQkJDaUdZbW9ac1FRZ2doaEJCQ0NDR0VFTTFNUWpjaGhCQkNDQ0dFRUVJSUlacVo5cysrQVVJSThYdUYzakwwejc0SjR2K3c3Sy9XL2RrM1FRZ2hoQkJDQ1BFL1NDcmRoQkJDQ0NHRUVFSUlJWVJvWmhLNkNTR0VFRUlJSVlRUVFnalJ6Q1IwRTBJSUlZUVFRZ2doaEJDaW1Vbm9Kb1FRUWdnaGhCQkNDQ0ZFTTVQUVRRZ2hoQkJDQ0NHRUVFS0laaWFobXhCQ0NDR0VFRUlJSVlRUXpVeENOeUdFRUVJSUlZUVFRZ2dobXBtRWJrSUlJWVFRUWdnaGhCQkNORE1KM1lRUVFnZ2hoQkJDQ0NHRWFHWVN1Z2toaEJCQ0NDR0VFRUlJMGN3a2RCTkNDQ0dFRUVJSUlZUVFvcGxKNkNhRUVFSUlJWVFRUWdnaFJET1QwRTBJSVlRUVFnZ2hoQkJDaUdZbW9ac1FRZ2doaEJCQ0NDR0VFTTFNUWpjaGhCQkNDQ0dFRUVJSUlacVpoRzVDQ05GTU92djdOTXQyT3ZuNW9GRTFmQjUvblpaZ04xMnpYQitBaDhiMXgwRWpONlBKNU1OR0NDR0VFRUlJOGY4Yk9RNFNRb2htNEs1VzgweUhPTjdxbGtpZjRJQ3JEcXZjMUdvZVRZamw1Yzd0Q1hQWDEzdSt2aUdCdk40MWtXc0MvYTd5bWh6TmptM0ZRKzFhRSszbDRmRDN0N29sTWlnMDZIZC9XTXhxM1pMclcwV2dWemY5a2RHcVZEelhNWTZlUWY2Lzg5cUZFRUtJLzAxcVZYUDlQQ2FFRU9LUG9JbnVQdno1UC90R0NDSEU3K0hWTmZiUHZnbTA4L1ZpY0dnUWZqb3R2WU1EOE5WcDJWOVFmTVhiR1J3YVJPL2dBQUwxT29hRUJYTzZwSlNjS2dOZ0NhRk0xdlBkMHJvbEVSNXU5QXNKeEZPcjRYQmg3WFY1YWpSVW04MVhkTDJKZnQ0TURRdG1SSGdJYlh3OE9WSllRcFhKeEEweGtmUU5EbUJRV0JCVlJoTXBaZVhLWmZvRUIrQ2wxWkJiVmQzbzlydjQrekM1WlRoRHdvSzVKc2lmd1dGQmpmNDNOaktNT0I4dmVnVUhVR0UwY3FhazdJcnVVMU9WSFR6L2gyeTNydEY5T3hJZVpBbEpWMjAvU21iZWxiOCsvdGROR2RLZG1NZ2dVaTduY0dXdllFZTlPc1VTNE90SmRuNUpreTh6ZFZnU0Y5THpxSzR4TnVuOEdvMmFwMjRkemVFemw2a3kxRGlkUHJKM0I4SUNmYm1VVmREazIyRHYxZ2w5U1lpSjROemxiR3FNcGtiUC83ZnJCeE1kRWRUayt6QzJYeWVNUmhNRkplV05uaGZndW1IWDRPV2hKejJuc0VubnI4dGRyK09qWjJaUlVGek94Y3o4cTlxR3ZRSGQ0cmljVTRqWnhiNXVYUC9PREVpSzU5emxISmZQelpVWTFqT0I3Z25ScEZ6T2RYZ2VwbzFJeHMvTDQ0cWVYM2U5RHBQSjdQRGExbWpVTHU5RGZkckhoRk5kWTJ6d2ZtblVLbHh0c3FGc1JxdFJZN3JDencyYkoyOFpUWldoNXFwZkd6YTlPc1VTNk9kRlZ2N1Y3eHY3ZG1sRFFYRTVoaWErajIxaUlvTzRZL0lBemwzS29heWk2cXF2LzgvdzdKM2o2UkFieWFIVGx6Q2FmcytlOC9kcDB6S0VndUttN1UrdVJIUkVFQk1IZGVWNFNnYW0zM0gveGcvb1FvZllTQzVuRlZ6eDY2TXhHcldLeE5hUjVCUTAvVE9uT2R3K3FSOUZwUlYveU9NdWhHZysyai83QmdnaHhQOUZXcFdLQ1MzQ1dKS1dpZEVNYmIyOWxOTzI1aFR3UmNxbHE5cm1sS2h3NWQrL3BtZHhvcWdVZ0E1KzNzeUppK0hsbzJmdzBHcUk5N0ZjMzZYeVNuYmtGaWdIY1RGZUhzenRFTWNQRjlQNUxUTlgyWmF2VG91YnV2NTZOZnRmeWpNcXFpaXF0aHpRVlJwTmVHazArT2wwNUJrczRaOGFtTm9xZ211aklpZ3dWUFBZZ2VPVU5QSUZ0dEprT1ZnTjBPc0kwRjlaVzZ3YVN5aTRLaU1iNDU5M1BDSCtDL3g5UEhqZ2hxSGNNS29ubi8yeW1jMEh6aWlucVZTNERCSmNpUWoyNDhFWnc5aCsrQnpwMlkwSEFTM0RBdWpWS1phUnZUcnc2THlmS0NxdGFQUXlpYTBqR05tN0F6MDd0bWJlZDJ2WnNQZVV3K2xSWVFITUd0dWIxSXc4RnF6ZXcrb2RSNi9vZ05qYnc0MWJ4dmRoNXBpZS9MeHVQL09YYlcvdzhzSCszbHcvL0JwbVQrekhrazBIK2VUbnpRMkdLTDA2dCtIeG0wZXgrOWg1NWkvYndaR3phUTNlbnE3dG9yaDMybUF1WnhXd2NOMCtGbTA0ME9UN0FwQVlHMEZjVkNndno1bkVxZFFzNW4yM2h1TXBHVmUwRFJzUE54MXo3eHpQNWF3Qy92blZTazVleUhRNDNVMnZaZGFZWGx3LzdCb09uTHJJZ3RXN09YdzJEV01Ud3N1QlNmSHNPSFJPT1NqMzkvYmt2bWxEdUhsY0gvNnpiRHNMMSs0RFlIalBCT0phaFhIa2JCb2ZMZHpFMFhNTlAzNWdDVVlUWXlONDQrdmZPSEhlY3Q4L2VISW1ueS9leXU1amp1Ri9peEIvcmgrUnpMKy9YZVB3OStRT3JibHhURTkrM1h5SUJhdjNrRnRZNm5ENmZkT0hrSlFRemF0ZnJPQjBhcGJEYVpNSGQ2ZDFpMkMrV2I3VElkZ2FsTlNPbThmM1llNkhpN2w4aFNGeFNJQTNJL3QwWUhUZjZFaENnQUFBSUFCSlJFRlVqdnk2K1JEdi83aUJpam8veEtoVnFpWUZlcUdCUGp4eTR3ZzJIemhEOWxYOEtLSFRhUmpYdndzWk9ZVTgvZDR2cEY1QnVCc1o3TS9ZZnAwWjNqT1J6NWRzNVlmZjlseng5ZGMxcm45bldvUUdNSC9aZG9mSDVPbmJ4bkRpZkFiTHR4eiszZUZQYkl0Z0JsL1RIcFVLZW5kdXd6KytYTW14bEhUbGRBODNuZFB6OFVlWU5hWVh0MDdzeDZ1ZkwyZnQ3aE5YdlIxM3ZZNm84RURhUm9XUTJEcVNidTFiRVJVV0FFQlVXQ0N2Zkw3OHFyY2RGdWpEckxHOW1YUGRJQlp0T01BSFAyMjg2bTNWMWI5YlBDL2NQWUdVeXpsOHNYUWJXK3crdS81SUkzdDNaTmJZM3B5OGtNbkhQMjlpLzhtTC81WHJGVUpjR1FuZGhCREN5bGVyeGEyZTJXYjJWTUFkYlZ2UjFkK1h0ajVldkhueUhIRSt0YUhicW94c0dqKzBjelk2SW9RUU4wdExhVzVWTlg0NkhmZTNhNDJuUmtPaW56ZHVhalhQZG95bnRLYTJ3aUdyc29wUkVTRk1hQkdHdTBaTm5JOFhuaG9OdDdkcGhja01hN01zd1Z1Z1hzZXpIZVB4MFdvYXZSMWJjbW9QVktxdFlWbHVsWUVEQmNVa0IvcHhRM1FMb2p6ZEFRalM2N2d2dmpXdkhqL2I0RGFyN2NLQzU0NmNWcXIzR25zOHhyY0lBK0R6YzVja2NQc2ZFdXp2N1JRV0FFcjFUbFJZQUI1MTJxdi9QbnNjaDg5Y1pzbW1nNDF1MzFicDFhZHpteXU2WFcxYmhUS21ieWUrWDcyNzBmUGF0dTN2NDhta3dkMDRlaTZObklMYSsxUnVQZEJ0R1JhSWo1ZjdGVmVnVkJzdDk4SEx3NDJjZ3BKR0wyOWYzYmI5MExsR1F3Nmo5Znl4TFVJb0xhOGl5TStMdktMNnEwbHRnWlczcHh1bkwyYlZlNzc2ZEUrSVZ2NS83L0VMbkx1Y1UrOTVkVnBOZzlWNnlSMWFvOWRxaUcwUnpQdFB6dVNoTjMvZzhKbkx5dW5WMVpiTGFyVWE5RG90OHg2ZFRrbDVKZXYzbkdUK3NoMHVYM3Myc3lmMjQ4RWJodkhqbXIwczNuaEF1UjN1ZWkxSHJjR2tUcXVoZFlzUUFOckZoTk01cmtXVFFyY05lMDh5dG45bjNuOWlCaC84dEpHRjYvWVJHdURENnc5T3BhQzRIUHNhT0U5M1BlNTZIVVdsNVh5eFpKdnk5OHFxYXR6MU9xWU92WVpMbVFWTzc0ZnRoODR4ZFdnU0h6dzVrOWUrWE1rNnV3Q2t5bEROaEFGZG1EQ2dpOHZiOThrek4vSHNSNHZaZXp5MTBmdGlNNnBQSitWSG04VFlTRnFFQm5EMlVyWnl1bDZuNWMySHJtUFR2dE1zWExldndXMFpyTS9iZ0c1eFRiNStWMXFHQlhEN2xBSE0vV0J4a3krei9mQTV2bG01azFsamVqSG51a0dvVmFwNjl3UHRvc000bGRyNGU2Qi90emg2ZFlwbGVNOUVQbHk0VVhrdS9IMDhlWERHTUc0YTE1djNmdGpnOEJ4ZHFZZHZIS0g4SUhIbVloYit2cDdLYVozald2TEMzUk40NHAyZm5RTFkra3dia2N5YzZ3WmQ5ZTE1ZXZaWWdIcUR0OUJBSDlwRmgrUHI1WTZmanlkQnZsNEUrWGtSR3VoTFdKQXZ3ZjdlOVc1N1JLOUVValB5K0diRnpxdTZiZFUxbG4yWTBXUm0rZFlqTHMrajEyb2FERUsxR2pVbWs5bHAvN3B4M3luVzdqN0JzQjRKdkR4bkVxOTl1WkpWMjQrNjNFWmorN2U2YnAzUWx3c1plV3pZYzlMcHRBcnJkNm55U29NUzVBc2gvbm9rZEJOQ0NLdEF0NllIVXpiSmdYNDgxcjROSGZ3c2l5Z1VWdGR3MmtVYlpCZC9YMnJNSm80VnVUN1lpM0IzNC9wV2tjcS9nOTEwakFnUHByVEdTSHBGSlZtVlZiaHJOSVM2NlIwV1VMRE5kTXVxTkZCdE1sRlNiYVRTYUVLdlZuTno2NWJVbU0xc3pNN2pRbGtGeng4NXpWT0piU21zcmlhdnlvREJWQnNOUm50NTBNclRjWjZiUFgrOWp2ZXY2VWlvVzIwUVVsUmRnNDlPUzdjQVgrSjl2RnplYnh1ajNSZlVGenJGMTNzKzhiK3ZZNXNXdlBQNERhemRkWnozZjl6Z1VGVm1PeERKemk5aDlZNWp5dDliaFFjeXBFZDdodlZNb0hOY1MxNmZ2NXBLUS8zVkc3YnRHRTFtaHR6MVJxTzM2Y1c3SnpJd0taNTl4MU9iRkxnQkRFNXVEOERwMUN3ZWVIMkI4MjJ3QmdnNUJTVlhWVFZqdTN4SldTWEx0aHh1L1B6Vys1eVZYK3dRUU5uRVI0ZHh6OVJCL1BPcmxXVG1GU3NoM3Q3akY3aVlsYytTdC83R2wwdTM4Zk82L1F4T2JrOUpXWVZEK0dLMDdpOU9YOHppMkxsMHArMDNab2oxOFRwN0tadFBmdGxjNy9rbUR1ektsQ0hkZWVqTkg4Z3ZkcjFQR1hKTk84QVMwajd5N3grZHF2UnNCODNWTlRVODlPWVAzRGQ5Q0ZPSEpqRnhZRmNTWWlLNDQrWDU5VjYvb2JxR1FEOHZwZ3pwem04N2p5bVBhMzV4dVZKUjF5NDZISzMxQjVwM3YxL0gwczJIbE1zUFRtNVBqdzR4L1BPclZVN2Izbi95SWordDJjdjBrY25jTjMwSUo4NW5LQzJyV2ZuRkR1MlpQVHEyQmlESXo1dllsaUdrV0VQS0dtc1lleUVqMTJVQXZlOUVLdnRQWHFSNysxWThlY3NvRHAyK3BJU005aTJwU3pjZndtRDk5L0JlaWZoNWUzRDIwcFU5dCs1NkhkY05TMUwrM1NvOGtBK2Z2dEhoUEdxVkNxMUdUZWU0bG9RRytqUllYVlJ6aGU5Ym16dW5ER0R2OFF0RVJ3VHg0SXhoNUJXVlhWSGdadlBWMG0wTTc1bEllSkF2L2J2SHVkd1h6SjdZajFsamUvUDYvTlVzMzFyLys5TGIwNDFyRW1NQVVLdFZEbk5lYmErcEtrTU5CMDVkZldYU0RTTjcwS2x0QzhCU0NkeS9leno5dTlkK3ZtbzFhdFFxRmY5K1pCcVB6ZnVwU1pXbFJxT0piUWZQNHUzcHhzWE1mS2MyNXFFOUVnanc5ZVRBcVV1Y3N3dFhGU3FZZThjNFNpdXEySGtreGVua3dkZTBWMEk5azlsTWxhR0d5cXBxS2czVnFLMHpYd3VLeS9sMTh5SHlpa3JKemk4aEs3K1k4a29ER28yYU5pMURycnA2ei9aRFJsRnBCYWtaZVU2bmh3YjY4TzlIcHZIbDBtMnMzZVU2TlB6MmxUdFl2L3NFSDd2WWg3MHhmelc5T3NYaTdlRkczeTV0WEladWZ0NGVmUERrVE43OVliM3krQXpvSGsreTliVlNsNytQQndPNngyT29NWkxVdmhWN2psOWcwNzdUeXVtMi9jZm0vYWVWeDZSYnV5Z2lndjFac2MxMXNDaUUrTytUMEUwSUlhd3VsRlh3NHRIVFBOTWhqdHdxQXpsVkJxcXNYOUw2aGdTaVU2bTRYRkhKMlRyaFVweVBGKzdXQTdCVHhhVkVlTGc1bkI3aDRjN0Q3V0l4WWVibG8yYzRWZWZ5V3BXS2g5dkg0cTVSVTFSZHczTkhUbHNyMCtMdzBtcFlscGJGanJ4Q2ZIVmFYdSthUUtCZXg4cU1IT2Fmdjh4YjNST0pjSGREcFlMbmo1NVcya0pkdVZoZXdUMTdYWDhKdTc1VlJJT2htNmRHalJvdEJ3cUtPVnhZek43OElqSXJxN2czTG9hZXdmNE5CbTdndUFycXJyeENLb3lOLzhvYjdlVkphK3ZDRGpJbStuL0hzWlEwTnUwN3hjamVIZWpkdVEydnoxL041djJXZzRqNnFyUCtkdjFncFpvbXVVTU12VHZIT3JWejJydmEyVlNxSmc0azc5UzJCUkhCbHNENzYrVTdYSjdIM01CVXVvaGdQN0lMU2hwc2R6U2FuRTlycUUydjd2bmQ5RnFIQStiaTBncTZ4RWZ4M2hNenVmLzE3NVh3QmlBaEpnSWZUM2Z1bno2VWJ1MWE0ZTNwVHJkMlVSdzlsOGFiWC85R1NscHVnNDlwUkxBZjF3N3RqcXFlZDZxSHU0NFdJWllGVVNvTjFkdzNiWWpMODNsNjZCbmRweE1xRmN4N2RCb1B2dUVjdklVRitqTEFHaXk4czJBZEo4NW44TUFOUS9sMDBSYktLeTFWSDdaUVEyMXRxWDkzd1hyMFdpMFRCblloUGpxczN2c0J0WUhkb28wSHlDc3FjL2s4Skhlb1BVQ09zNGFaS2hWNHVPa1oyNzh6R3JXS0trTU44NzViNjNUWmIxYnNaT0tncm5pNDZRZ0w4bFdlaDJWYkRyTmk2MkVsRFAzcWhWdng5bkJqNjhHelBISHpLS29NMVh5MmVHdVRXbVIvM1h5STd1MWJvZGRwQ1EveWMxblo5L0hQbXlndHQ4d3VTMHFNeHMvYmc1UzAzQ3NLTXlZTjdvcWZ0MlVmZlRFem40T25ITWNxQlBoNjB0OWF0VlpwcUthaXFyckJTaUpiZ0tCUnErcDlqZFFWRXVERHdLUjRwZ3pwenZaRGxvcnJ1bk8vL0gwOGVmem1VWGg1MUw4NGtZMjczbkpvRkJib3k4dHpKbG1DSzdVYWpWcU5wN3VleE5nSUFCNjdhU1JBdmNIYmlGNGRsR0QyWC85WjVSQkEyVjZmcDFPenlHK2d1clFoU1FuUjNERmxBQUNIejF6bVFycGppTlM2UmJBU3lIbTY2M254N2ttODhNblNCdHZJTlJvMXQwN29pOUZrb3FpMGdnQmZMNmZ6MkI3RDZJaEFndnljVDlmckxJL2YzRHZHOGVpL2YzS3F2bHF5OFNBcnRoNmh5bER0OURxWVBMZ2JEODRZUm5aQkNaOHYyZXEwN2NnUWYrNjlmZ2dYK3VmeTVMdS9OT205WU05c2ZWMEUrbm54OW1QVG5VNXZGUlpJb0o4WFQ5ODZob3BLQTlzT25YTTRQVFRRaC9BZ1gyYU03c21NMFQwYnZLNmtoQmdXL3VzZWRGbzFXbzBHalVhTlZtUDVmNVVLWHBvemlia2ZMR2Jua1JSMkhqN0grQUdkNmRIQkVyU2J6R2JsODg1UVkxUWVwL0VEdWpCK1FCZUg5dXRBNjNNME1La2RMVU10YmJpaituYkUwMTJQMFdSeStQRktDUEhua2RCTkNDSHNYQ2lyNEk3ZHpsK2lrd0w5MFdrMUhDb281cXZ6amxVazEwYUZNOTFhcGRZenlMK0IxVFpWUE4waGpoZU9uaWFsMURMMFZnM2MzNjQxTVY0ZUZGZlg4UHpSMDZSVlZKSldVY25GOGdwYWVYb3dMVHFTWTBXbGZONmpNd0EvWHN6Z3AwdVdMN0kvWGN6Zy92Z1lRdDMwOUFzSlpIbTZpMStlNi9EVmFnbDIweFBpcmlmQ3c0MFdIdTRrV2l2MTZwTlpXY1VEKzQ0NXRjM3ExU3JjMVdwOHRKb0c1N3BwN01LTUlEZTlRNVZkZmJ6c0tnNTFEY3lqRS8rM21NM3c4dWZMQ1Fud29WUGJGcngwejBUZVdiQ09uOWZ0ZDNuK2ZsM2IwcXVUWmJHVXRidFA4TWI4MVkwR0E3YURicldxYVFmdmJhSXNyWUphclpvT3NaRU1TVzdQeDc5c3hsQlBpRDNlMnA1M0lUM1BZZTVjVTBSSEJQSDJvOU01Y3ZZeXozL3lhNzBIam5WRHJobWplOUkxUG9wbjNsL2tzalhKUG1pSWl3cmxYdzlNNWZYNXE5bCsySExnbUpsWHpMYURaeGpRUFo2WDdwbm8wQ0pxQzBiU2N3cjVZc2xXQ2tzcStQeTVtK25ZcGdYdlB6bVRXNS8vVWpsZ2RTVWp0NGpjd2xMdW1kcDRXMXJITmkzbzJLWkZvK2VMamdoeUdieGROendKalViTnlRdVpMTnR5bUVGSjdaZ3lwRHU5T3NYeTRxZkxPSEUrZzJycjg2YlQxTzVEM3Y1K0xja2RZb2dJOXVQdXFRUDVhT0VtbDlkYjkvbHdGVGJhaDI3MXRXcE9IdHlOOGtxRFV0Vm5hd0VzS2Eva280VWJhUk1WeXBZRFo1ZzlzUjlncVJxYi85SnNQbCs4bGZWMTJzZ00xVFYwaVkvaTNjZHZZTnZCaGx2NUFYWWZQVTk1cFlHemw3STVjYUUyOUFpeXR1NVZHcXFWd08xcUJmcDVjZFBZUG9DbE1pM0ExNU92ZnQybXRDaXJWUERtUTljRGx2czk5NE1sVG5QcjZySUYxVWFUR1VOMVRhUEJoajBQTngxRGV5UzRQSzJ3cEp4dlYrN2tqUWV2dzJ5RzNLSlNxcXRyMEdqVXRJNE1CbEJhWW5NTFM1V1FNaUxZajdaUm9RQ2s1UlJTWVgxTWJTWVA3c3Fsckh5WGxhVzJmY1Q1OUZ5bmlpOVhRUzVZd3JIMk1lR056dVdLanc3ajVUbVQwS2hWYkQ5OGpya2ZMSFpZNU1QRFRjY1h6OTBDd0lZOUozbnpteldVbEZjUzVPZkZzQjRKOWJaKzl1dmFGbTlQTndxS3k4bk1LM0o1bmlBL2IvUTZTd1d1cXdVdnVyVnJCVmhtVXI1MHowUWVuZmNUbDdJS2VPTG1VYlJwR2RMZy9mTHp0clRHeGtRRThmbXpOenVkSGhia2k0K25PNkdCUGp4OTZ4aGUrbXhaZzl1cnkvWmVWcXRVZU5mNWNSUWd2N2hNMmRmY09LWTNxWm41RGpNT2JlLzE5SnhDdGxzRE9UOXZENGIzU2dUZzUzWDdsVVZScGc1THdzdERUMnBHSHZ0T3BDcjc1L0VEdXVDbTE2TFhhcGh6M1NET1hjNGhwNkNFWjk1YlJOdFdvYVJjenVXbWNiMlpPYm9uUmFVVlRIejRQV1dXNlloZWlUd3plNnpMOXV0dTdhTG8xaTdLNFc5UDNES2FTa08xUTJXY0VPTFBJYUdiRUVLNDBOckxnL05salE5VEIrZ2VZS2w0S2EweHNpdXZ0ajJvaFljYjdYMHRCem1IQzB1VU9XWjlnZ080V0ZaQmpkbk1uTGdZZWdmNWsxWlJ5VCtPbnlPenN2WkFhR2R1SWExYWVWQnRNanZNY2VzYTRNdmh3bUpPbFpTeEs2OEFneWthdlZyRnFlSlN0Q29WOTdkcnpick1IQTRWMXE2aU5TY3VtdTRCZm5ocnRXaGNGS1BZSHdLNHFsWHgwK2tZSEJhRXdlN0FXNjlXazJBTjYxN3QwcDR2VWk1eG9KNFZXN1hxMnEyMjlmWjBlWjZHZUdxYTN2SXIvdnFNUmhQUGY3eVViMTYrSFE4M0hYKzdmb2pMZGg1L0gwK2xvdVN6eFZ2cnJTcXJ5M1p3cFZKWkRuNmF5bDJ2STZGMUJGT0hKZkdmWmR0ZGhtNkJmbDRNdHJZM3J0OXprZ1d2M2FtRUdmWnNRWE40a0M5clBueTQ5dTlxTlJxMWlnSGQ0M24renZHOCtPa3k3cDAyaFBoV2poVllJUUdXYlhwN3VQSEozMitpbmJWQ2ErMkhENU5mVk9aVUplTHJaWm16R0JVV3lQdFB6c1JOcitYRmV5Ynk3SWRMbE9CdDdlNFRET2dlVDl1b1VJckxLcFhiTTd4WElrYWppUmMrK1pXVU5Nc2N5SGNYck9lNU84Zmo2YTZuVy90V2pWWVBMbGk5aDZObjA4a3VLTFpVaUZsRGdPaUlJTDU4N2hZMEdqVnZmYk5HYVlsYzk5RWpwR1VYOE5QYWZhemVjYXplZ05OZVpJZy9Fd2QyeFdRMjgvYjNsaXF5eVVPNkthZU43ZGVKMDZtWmFLeUJ2VXBsbVEvbTcrTkpvSjhYRmRaS3VCdEc5aURJejV0L2ZMV3kwWkN0YnRnWUh1UkxZbXZManl4ei92RXRNMGYzWXVtbWd5NWI2V3lpd2dKNDdiNXJlZnU3dGV3NWZvSEZHMnZiUW0zWFp6U1phQmthd0hOM2ptZkdxQjc0ZXRWV0h0c3FGdGZ1T3NIK2t4ZnAyN1Z0ZzQ5VGFVVVZNLy8rR1VXbEZRNzNMNkcxcFVxcnFmTzk2cU5Td1RPM2pjWExRMDkyZmduenZsdkRxL2RPNGUrM2orUFJlVDloTkpxWVBiRWZTZFk1ZnQrczJORm80RmJYeDc5c1p0dWhjNlJtNUZGU2JubXQydWFOcGVVVU11UHBUNTB1WTZ1VWN1WFl1WFN1ZS93alN1MVdKblhYNi9qbTVka0UrSHF4Y3R0UnA1bHozaDV1TEg3cmIraTBHcnpjOVN4Y3U0OWYxcnYrY2NCZTkvYXRpRzFoQ2ZPK1c3bkw2ZlQ2QXV4N3JodkU2RDRkZWVHVFgrc2R4QjhmSGNZYkQxNkhwN3NlUTNVTldYbkZUbUYzYk1zUUlrUDh5Uzh1STYrb2pGdkdXOExSbnAxaWlRb0xJTFpsaUZPTHQ2ZTdudnVtRFFVczgrMXM3eFY3ODVmdjRJMEhyeU0rT293cVF3MFhNeHdYcW5CMzA2SFRhdGgvOGlLdmZMN2NvY0x5L1I4MzhQWmowd255OHlhbm9FUjVUdXRlSGl6dmlkSTZLOGk2NjNVT2N5Q0RBN3dabk56ZTVaeXordGdDc2R6Q1VtYS8rSjhtWHc2Z2RXUXcwMGIyQUN4dDR1LytzQjVmTDNmK2VmOVU1VHorUGg2ODh2bHl6R2JMKzNuaW9LNUVSd1RoNCtuT21sM0hTYzNJdzAydkpUdS9oSC9OWDhXZVl4ZVV5eHBxakVyN2IvZjJsdUJ5KzZGekRvc0gyV1llRnBWV01PR2g5d0NVejRaNTM2MWwwWVlEU2l2OWhmUTgzdnR4UGZ0UE5IMCtveERpanlPaG14QkN1REMzWXp5cFplWDhjaW1USTBYMUx3RWY0cVpYVmhMZGsxL0lSMmRyditCTWJCR21oRzQvWEV4M2FzRU0wT3RJQ3ZUalVHRUpuNTI3U0tYUmlMK3VkcmU4SjcrUU1IYzNObVRuNHF2VFVtRTA0YUZSRStLbXA4THV2SWNLaTBrcExTZmZVTTFUaVczcDdPOURVb0Fmcnh3N3cvRml5NWZlM3pKeUdCd2E1SEQ5RjhvcTJKbFh3TUdDWW5vRytUTzVwV1hsVkoxZFFGWm9xQ2JjM1EwUGpacTcyMFpUbjBDOW5qUVhYNkp0YkN1bjVobXFlZXJRU1lvTTFhaFZLbTZMaldKNHVPWGdaRjkrRWY4K2RWNVp2R0ZLVkFTVFdvYXhLVHVmN0tvcVdubTZNeXc4NUtwV2hoVi9QYm1GcFh5ellpZDNUTzZQU21VWkxtMVByVkx4N0IzajhQZng1UDBmTi9Eam1yMkFjOXVrUytiYWlwbW16blJMYUIzQjZoM0g4UGEwVkVCNHV1dVZZTXJlRFNON0tDMVUxVVlqVDcvM0MzTnZIMGQyUVlrU05vM3EwMEVKZnNBeVcyblpsc080NmpoTlNvam1zMFZiZVBQaDYzSFhheW1yc0J6czZ1MzJCVWFqU1RrZ1U2dFZ0SThKNStpNU5BcExMRDhNZUhtNEVSN2tDMWlxb3V3clpVYjBTdVQweFN4eUMwdVZpcHp5U2dNRjFvcU9JY250MFdqVWZMRmtHNWwySzBhdTMzT1MyUlA3RVJyb3c5N2pGK2djMTdMUng5SFZZZ0wzVFIrQ1JxUG1VbFlCeTdiVXpqNnJxRElRSFJIRWJSUDdjdko4Qm1kY3pZZXk0K0dtNC9tN0pxRFhhZmx1MVc2T3AyVFFyVjBVWGVOcnF6dUdKQ2N3cm44WDdMdUVYNW96U2ZuLzhrb0Q2VG1GRkpWVzRPUHB4dUNrZGs1VlA3YUwya0pUMjFObWEvY2EzZGZTL3JydlJDb25VaktzQjk3WDh2M3EzZld1R0Z0WVVvR1h1NTdYSDd5T0w1WnVaZjZ5SFdqVUt0NS9jaWF0d2dNQnh3cTd0YnRQTUtwUFI2VjlyOG9hU09iVk14UFVsV0U5RWxpLzU2UVNmSGk2NjVVS3ZicXQyYllRcUZlbldPNmROcGpJWUg5Q0FuejRmdlZ1cDZvN2dIdW1EdUtheEdoS3lpdDU2cjFmT0hzcG05M0h6dE9qUTJzZXYya2tweTltTVd0c2I4QVM0TGhxRld5S3BpeE9jU1hxQmptVmhtcm1mYmVXVi80Mm1mdW1EOEZRVThQU1RiV3YwWUZKN1pUOTBxYjlwOWx5b0drVlF6ZU1zb1F6YVRtRlRWNGtvWGZuTm95M3ZuWmZ1R3NDcjMyMWtqVTdqenVjcDF1N0tGNzUyeFIwT2cxbEZRYThQUFJNSHR5dDNtMEcrbnE1L05GaHlwRHVyTnQ5d2lIRTh2WjB3OC9IZy9KS0EwczNIZVRqWjJZNVhlNlg5ZnZSV0Z0bTQ2UERYTFpxbjd5UXlaUHYvdXkwank0cXJlQ09sK1pUWFdOazh1QnV4RWVIOGRtaUxRNkx0OWhDMDR1WitRNXpNb1A4dlBoMDdzMjgrOFA2Sm9kc1E1TGJzM0h2S1lmM1kwTy9HN1NPRENZMDBJZGRSMTJIdzRteGtlaTFHcW9NTlN6ZWNJRG84RUJldlhjS0xhMHJxNmJsRkRLMFJ3S0ZKUlY4L01zbVB2aHBJd3RXNytIV0NYMFpONkF6MDBZa0s5dDY2TTBmdUp6dGVwVmdMdzg5OGRHVzcySWI5em0rVHh2NzRVT2pWakc4WnlMSFV6SjRkTjZQeW1lSkVPTFBKNkdiRUVLNFlEU2I2ZWpuUTBjL0g3YmxGamhVZi9ucXROd1dHOFg4ODVmcEZ4S28vRDNDM2QxaEd3SDYyZ1VQc2l1ZFcza2lQZHp3MW1ybzR1L0R1MGtkNnIwdEEwTURIZjRkb05meFpyZEVoNzhsQi9veHJWV0U4bSs5V3NWVGlXMTU2ZGdaVHBlVWNiYTBuRjE1aFNRRityRXBPNDlsYWRsa1ZsWlJZLzBTMTkvdWZuallWWlg5Y2ptVEI5dkY0dG5BcXE2VkpoTWZua2tsdThxQUdrc0ZYRjBtTTN5WG1zNmF6QnhxVEdibFBQUFBYMGF2VmpNd05KQ2tRRC9hK1hweDJGcWh0ek92Z0pYcDJWU2FqSFR3OCtHUjlyRjRhalJVR0kxOG4zcmxnOXpGWDg4UHYrMWhkSitPSERwenlXbnUxTTNqKzVDVUVNM2IzNjlUcWt2NmQ0dmpvWm5EZVhUZVQ4cGdlVmV1ZEtUYkYwdTNjakVqSDVQWnpIM1RMZTJvMFJGQkRpRVVXRnFKSmd5c2JTZThmVkovMHJJTHVQV0ZyNVMvdFkwS2RUZ1BXQUtiYlFmUE5sZ05kV2VkNGY1ZnZ6UWJQMjhQS2d6VlBQRDY5dzJ1cURkN1lqK2x0U2dydjVobjNsL2s4bndGeGVWODlldDJqcDVOWTBDU1pTNmFScU5tMzRsVTRxUERlTytKR2R6Lyt2ZktuS25uUDE2S3I3Y0hPUVdsVi95WUFvenMzVUVaRVA3dmI5YzRyTUJhWmFqQnh4TytYcjZ6MGNDdFEyd2tUODhlUTh2UUFFeG1NMEYrWHJ4Njd4VGF4MWdPVGs5ZXlDUTd2eGlUMmN6Sjg1bjQrM2d5ZmFUbElIZk9QNzRsSzYrWXdwSnlwUVV2SXRpUGpGelg3WE8yVU1FMkQ4NDIzRjJsVXFGUnF4alZweU5tTTN6eWl5VmdlK0dUWC9ucStWdTVZV1FQV29UNDg5eEhTNTBPamt2S0szbm5oL1U4ZitkNFprL3NaeGtPbjFla1ZKNUJiUlVPd0trTG1ZenEwMUg1ZDJPenF5WU83S3JNR2dQTGJMbUJTZkhjTks0M2I4ei9qWTM3VHZIZ2pHRjRlN2lSa1Z2RWlqb3JONlptNWhQYk1vU0lZRCt1RzNhTjh2ZDdwdzF4Q3QxbWplbkZ0QkhKNUJTVThOUzd2eWp0bG05Ky9SdGZQSGNyby9wMFZHNzdzWFBwUFAveDBxdDY3VFRWNU1IZDBHalVMRnpiOE1xb05ocTF5dUYxdVBYZ1dTNms1eEVUR2NTdDQvczZoRzZUQjNjRllNM080N3oxelJybDc3MDZ4ZGI3WHU3WXBvVXltOHZIMDUzeEE3bzRWRGE2RWhIc3g5OW5qMFdsZ29xcWFqNytlWlBUZ2haVGh5VXhaK29nTXZLS2VQR1RYNm1vcWthbFVwR1dYZURRV3RxUTlSOC9pa2F0NG9zbFc1MVdEODdPTDJIQ2crOWlOSnFvTmhvWmZzOWJUcGMzMUJqUldOOFhueTdhd285MUZvZ3htczFvVktwNjkxVzJ0dmdhbzRreGZUc3hwbThubCtkckZ4M0dwazhmYy9yNzgzZU94OU5OVisvS28vYWV1blUwc3lmMXN6eFAxcWM3cnBXbFZkalh5OTFwN01Ed1hvbDR1dXQ1L3VPbGJIWFJ3cjE4NjJGMkhMRlVESS91MDVGYkp2UkZyOVZ3TVRPZnp4WnZZZlArMDh4N2REclhEdTNPc0o0SmZMNTRLMW41eGJ5ellCM0x0eDVtN3UzamxJRHVwbkc5ZWZXTEZTNXY5OER1N2RDb1ZlUVhsN0huMkhtOFBkM28yVEdXZGJ0UFlHcGtMSWZSWkdiZWQyczVmT2F5Qkc1Qy9NVkk2Q2FFRUM3WVZ0czhXMXJPUjJkUytTRFo4dVd3WjFBQXZZTURDTlRyaVBQeHdsOVhHNnpGZW51aVVZSFIrZ1V2MkxyU3A4RmtwdEJGNjlTeG9sS2VQWEtheHhQYWtGMVZSYVhSUktHaHV0N3g2ejJEL05HcVZHUlVWaWt6NGV4RmUzcVFXdTdZRWpzb05JalVzZ3FxVENhK3VaREd3a3NaWExDMnpkN2ROaHExQ2haZnpzUkRvNkcweHNpQmdpSXk3S29CRGhRVWM5ZnV3NFI3dU9HdVVaTWM2TStFRm1FY0xpemhwMHZwVkJsTlhDNnZwTnI2ZUdsVUtoNU5hRU1YZjljejRtWkVSN3I4dTgyY3VCZzBLaFZhbFFxOVdvMVdyYUp1aERlbFpUanBGWlZzeXM1M3VRM3gxeFFUR2NRak40NUFXNmRWdUx6U1FPdklFRDU4NmtZQ3JaVTl0dGxEQU1ON0pqSzhweVZram84T1E2dFJNKytSYVR6NDVnLzFCbSsyVmVvMGFoVmorM1hpVkJQYTZXSmJocUJScTdnbXdSSVMzVHR0Q0JmU2YzS1lXelJ6ZEUvYzdjTDBWZHVQT3MzTG1UclVzYklrTlNPUEZxRUJYRHUwZTRPaG03MldvUUZLQlpTM2h4dmZ2bklISHl6YzZMTEt3OHREejVTaDNSdmNYdHVvVU41NitIcGw2SDFkdGpaQWdIY2V1NEZqNTlKWXRmMG9CeHdHNHpjOU9SblZweVBsbFFZZW1qa2NnT1ZiajdDdlRwdVRMWWd4MTBsa2RGcU4wOHk2OU54Q0Fxd1Z4V3FWaW1FOUVpaXJOT0RyNVU1SmVTVi8vMkF4T1FXMUZjbHhyY0tVMEMwanQ4aGhXUDIxUTd0ejk5UkIvUFBMbFM1blc5bENCWTIxRDk5VzRhWlJxeGhtWGRseTViYWp5a3FtT1FVbGZMcG9Ndy9OSE02QTd2Rk1IWmFrVkdYYTI3ajNKR21UKzlNaXhKOGVIV0xJTHk3RFVGMURka0dKRWliYU5EQSt6NlcxdTQ4enVtOUhFbHBIWUtneEtwVnJQcDd1OU84ZVI5ZDJVWXpzM1lIaXNrcm1mcmpFYWVYZk4rYXY1dHlsYkc2ZjNKL04rMCtUbFY5TWpkSEVwVXpIYXB6a3hCaHVuOXlmblVkUytNZFhLeWtvcnYwY3lzb3Y1dURwUy9UdDBnYUFzZ29EejMyOHBQR3ExSHE0V3RIUk5udlIzOXVUUjI0Y2dZZWJqbUU5RTFHcGFsYytiY3c3ajkvQXF1M0hIQmF0V0xIdENIT3VHK1JRMlpxVUVFMWNxekJPcDJieHIvbXJsYi9QbnRpUG04YjE1dWQxKzNsbndUcW43ZDh4cGIveS83NWU3bWdiV1EzZHcwM0hxL2RPd2R2VERVT05rV2ZlWCtUMFh0Rm8xSXpxM1lGRkd3L3c2UzliVUt0VnpCcmJHLzBWckxRT3RhOWxWek1oQVdWV1p1L09iZmpIZlZPY1RwL3g5S2RvdFpiM3h4MlQrM1BINVA0T3A2L1plWnlYUDEvZTRJSXZBRlhXMTUvWkREL2J0ZlMyaVFxbFc3c29Db3JMSFNvRU83U0pKS0YxQkJmUzh4cGNRTWVlb2RwSXk5QUFwLzB4V0tvKzZ4czc4TkRNNGV3L2VWRlpsTVhlTlFuUjNEYXhIeEhCZnFUbEZQS2ZYN2V6WnVkeDViN2E1cllET3I4ekFBQWdBRWxFUVZRVkZKZGpOSm40NS8zWFVscGV4YXJ0UjNuaTNaOTVlT1p3a2hLaUNRbW9mNGJ1cUQ2V0gyQUxTeXE0YVp6bGg2ZE9iVnNRRlJiQW1ZdU5mNDdwdEJwbEh5YUUrT3VRMEUwSUlWeXdmWW5LclRKUWFmZnJZckJiN1FGM3FGdnRTbWluUzhxSTkvRWkzc2ViRTlhV3ppanJhcUFYeXB3RE1wc1R4YVhjdXN2eXkzcHlvQi9Ub3lQNThXS0d5MUN0aTc4djNsb05wNHZMK09HaTQ2L2dQWVA4NlJNY3dHK1pPYXpNY0IxRVpOYXB0ak9helF3TkMzWm9PKzBiRWtqZmtNQzZGMVhZdnNwMTl2ZmhUSWtmQytyY2ptcXptWCtkT011VGlXMXA2KzFGZWtVbHBUVkczRFZxMnZsNGtWVnBJS095L2paVWU3SGVudmlxdFp3cUtYTmE3YlJuVUFDSENvcGRocG5pcitsQ2VoNC9yZG5MYzNkTm9LQzRuSUxpTW1xTXBucXJOSXJMS3BXV1NodjdXVlIzVHU3UHExK3NjTmtDbW5JNUI2UEpqRWF0NHZHYlIxM1Y3YTB4bWh6YStkckhoRE4xMkRWVUdXcElTY3Nob1hXRVV3VlNSTENmTWxTN29MaWNBRjlQS3FxcU9YRHFJc21KcldrZEdjejU5TnhHcjd0ZnQ5cVpYVFZHRTRGK1hqeC81M2o2ZDIzTHk1OHRkemlndlc3WU5TNkhndHM3ZXltYmg5LzZrVHNtOStkeWRnRkJmdDdLWExyVWpEeUgyVUo2bldXVnoxRjlPckx0MERsZW43K0tndUp5cHhVaEc1SVlHOEhFZ1pZcW9kVE1mTjc1M2ptY2NDWFF6NHUzSDUzT055dDJPcXk2VjFCY3p2emwyN25yMm9IOCtOdGUxdXc2emxzUFc0YjAvK3VyVlE2QkcxaGFWMjFHOWVtSTJXUW1PTUNiMEVCZituVnRpMXFsWXU0ZGxzcVRyMzdkN25CWjI0cVR0a1VZYkN2YWFqUnFabzdwUlY1UkdlLzl1TjdoTXI5dVBzU05ZM29SRXVERG1INmRYSVp1WmpQOCtOc2U3cjloR0R1T3BIRHJoTDRjUDUrQnYzWEdwZHF1SjdheGlwYTZ5aW9NUFB6V2p3VDVlWEVwcTBCcDB5c3VxOFJrTWlzdGlEVkdJL2RPRyt4eUc3YmJrZEE2a2k5LzNlNHkwTjV6L0FJUHZyR2dUaGhyV2VuenlWdEhLN09vd0JJR2Yvek1UYnk3WUIwYjk1MjY0bW8zK3hVZGpVYVRVa1ZsMi9hRWdWMHcxQmlWZ0gzT2RZTkpTYXUvK3RYK2ZqNDZhd1QzVGh1czdIdHM3NStZeUNDV3YzTS9VTnZlSFIwUnhLSTM1eWlYdDUzM1dtdlFiUis4WFpNWTdkRHViRFNaRzZ6QTAyalV2SEQzUkdKYkJHTTBtWG54azErZEFqZXdWRHJlOWVvM0R2dWJZK2ZTZVBIdWlVcGw1cFZvYkpYbXRPd0NsN1BvU3NvcmNkUHBLQ2d1NTFScXB0TnI1RUpHSGkvY1BRRVZLbDc0dFA1RllteGhwOGxzNXQwZmF0OUxrd2QzbzF1N0tMSUxTaHorZnZ1a2ZpUzBqaUF6cjhobEdPYUtaVWFrRzkrdDNNWEhkZWJYMWRVcVBKQ3ZYNW9Od044L1dGenZkZHc4dmcrblVqTjUrL3QxN0RxUzRoUXMybDRieDgrbnMyekxZYXByakR4Kzh5aW1Ea3VpZi9jNGJuditLeVlNN0tMTXpYUjFPenJIV1Y0L3NTMkNsYm1BQUJNSGRlV2JGVHNCUzFCcnE5UUx0UVo0QTVQYUVSTVp6UGdCWFNncUtlZnh0eGMyV2tFc2hQanZrZEJOQ0NGY3FPLzRja1Y2TnYreHJsNzZlRUlia2dMOStDemxFZ0U2SGZFK1huUUw4T1ZFY1NsdWFqWGgxaTlnWityTWNxdFBsY2xFSzA4UEhtMGYyK0Q1Qm9ZR09yV2MydHdXRzBXTjJjeWF6TVlQN0t2dER1d3VsRlZRMllRV2xUZ2ZMelFxeThJTFFXNDYzTlZxaDFBU0xKVjlMeDg5ZzVuYTJoZzN0WnB2ZW5jbDJFMVB2c0hRcEpvWnJjcHlNT0d0MWZEQm1RdWtWL3krMWZiRW4yL3pnVE9NdmY4ZHAwb2JtNm5Ea3JodjJoRHlpc3E0NTdWdnJ2cDZNbktMZU9telpVd2UxQlYvWHkrWGk0TUFTalVaUUU1QktSVlZCc29xcWpoODVqTGZyTmlwSEpUcmRWcWVzYlovdmZ6Wk12cDJiZXZRR21oejI4UithRFZxQ2t2S1diTHBJTGVNNzROR3JXTHB4b01rSjhidzJFMGorZHMvdjIwMGdCamJyN1B5LzJVVlZmeTRaaTkzVE83UDBCNEpuTHlRcVlRNkxjTUNtREdxYVNzOG5yMlV6UlB2L0d5OW5YMlZ2M3U2NjdtY1hjREtiVWVWNTJYaHVuMTg4dmRaOU8zU2hzaEhwbkhyODE4MjZUcHNJb0l0aTh0VUdXcTRrSmJMUzNNbU9wM0h6OGZ5bzhUa3dkM29ZNjJPaW80SVVnSWNzOW5NYjNZenJSYXUzY2Z4bEF5T25VdGozcVBUOGZQMllNdUJNMFJIQnZOd2h4aUMvWDBJOXZjbXhOOGJmOS9heFZydW1qSUFzSVM0WnJPWnN4ZXpPWHM1bTd6Q1VncUt5d24wOVhKWUhWV24xV0l5bThtMUJxNjJhaUkvYnc5TUpqUFBmclRFYWVWUG84bk1MeHNPY05lVUFjcWNQVmNXYnp6STZoM0hpQWoybzBXSVAydDNIV2RRa2lYOHRBOVB5cG9ZTE5ncnJ6UTRoUVcrWHU3MDd4YkhaNHUzb2xHcnVINTRNaDFpSTZreG1raXJNMU1xTXNUeW5JVUVlSFBiaEw3TS9YQ3h5OWVwZmVDbTEybVpPaXlKbThiMnhzTk5SMkZKT2U4c1dFOUJjUm1QM3p5S2lHQS9ucjlyQXBsNXhTemJmSWh0aDg3V0d6alVaYWd4OHN4N2k0aU9EQ1lsTFFlajBhUXNwR0J6N2xJMkgvMjhpWVBXMnpSNWNEZVg3OHU2MndWTGtIdm85TytiRCtybG9hZHpYRXNPbjdtTVJxUG1iOWRaQXMxaktlbDBpRzI0cWh1Z1Q1YzJxRldXZHRmWHZseFI3K0lKNE54aXZQWGdXZTU1N1J2S0t3MWs1WmMwYVNFU1czdXAya1hvTmlTNXZTWElhU0NQRzlXM0k0RytYcFNVVjdxYzZhYlhhWlhnNldYZEpKNzljSW5McWpyYmZkR29WUzdiU090ckwyMHNMSFM0amlzdEY3VXFhK0I3eGsxelAyOXd1NzdXU3VMaVVzc1BRYXQzSE1Ob05ESDNqbkdFQmZyaTYrMUJYbEVaajg0YXlmMnZmMDk2VHFIRDVXOGUzMGVaUi9uaHdvMHMyM3lZZVk5Tkp5NHFsUG5MZGlqN0tkdjd6cDc5NnFXQmZsN2NOcWtmVDcvM3l4L2EyaTJFYURvSjNjUi9qYitQSi9HdHdnZ0o4Q0hBMXhPZFZzcWZSZk5ZL2dkczAxUlBMR1RHRWpqNWFEVjBEZkJqWDBFUnF6Tnk2T0RuemJWUjRmUUpEdVM3MUhRNit2a29WV0dubWhpNkdlekNxeU5GSmVSVk9SNUE5UTBKUktkU2tWWlI2UlRrMlU1TEtTMW5kNTdqRjduNjFOaDlHL3Z3YktyTDZycTZ2dWpaQlIrdGhuTWxaYngvcHY1VnNlckdkMGFsL1JRU2ZKMVhlbXhJZ0Y1SGF5L1BQeVIwK3l5NUU5Njl1amI3ZGwxUjJ5MVE4ZWlzRWVRVk51MTE4VmZ5d0JzTEdqOVRJK29MM0s1RVdLQXZ4V1VWU2p1VUt4djJuR3gwNlBiak40OWliRDlMNi9qcGkxazg5OUVTb3NJQ3VPZTZRUTRMS2N3YTA0dW9zRURlK0hvMW13K2NjYmw2WlB1WWNLVU5kdDczNjVRaCtHcTFtaTBIejVDUlcwU0hOcEZjT3pTcHdlcVhheEtqSGNKQXNGUklYVHVrTzRGK1hzUkVXaXBUVlNyTDNDSTM2K0lMOXExOURWR3BZR1R2Mm5saElRRStQRGhqR0xkTjdNZm5pN2V3ZU9OQlVqUHkrR0xKTnVaY040aldrY0VFK0hnNTdSRTd0bWxSNzhJSnRwbFdCU1hsdlBIMWF0NTZaQnB0V29hUVgxU21CRU8ycWlVZkwzZmxZTHJLVU1QRlRFdmIrTXpSdmNqSUxlTElXY3QxMUJoTkhENXptVWR1SEVIbnVKWmNTTS9qeFUrWGtkd2hodXVHSmVIbDRjYnhsSFIySHp0UFpsNHhVNGNsNGUzaHhtZUx0ckRndHoxVTF4aDU0ZTRKdEFvUDRxT0ZteWdxZFIyT3VlbTFQUGZoRWpaYkF4Q2RUcVBjdHV1ZStLamUxcnlGYS9jeGJmZzFmUGpUaGdZZi80cXFhdnAzczh6VE8zVDZNb091YVcrNUhydFd3Vks3UldtYUhqTTR5eWtvNVpibnYxQkN3cTkrM2M2L0hwaEsrNWh3N254NXZoSWdlSHU2c2ZqTnYxbnV4N3A5dkx0Z2ZiM2JCRXVsemZnQlhaZzJJcGxnZjIrS3l5cFp2UEVBMzYvYXJUeXV0ejcvSmROSDltQnN2MDZFQi9seSsrVCszRDY1djdXQ05aMjA3RUt5OG92WmN1Q01VL2hnWTZneHVteXBTODhwNVBqNURJYjFTT0R0UjZkZjBjckdSbXRsM0xGejZiejI1Y29tWGFZcFpvenFTV3pMRUhZZFBjL0tiVWZvY05lRVJpK2p0czQvZTdHQjFVb2IwcFMyZVZkY1ZjZXQzM09TcUxCQXhnL293dW1MV2YrUHZic01qT0pBR3pqKzM5MXMzSlU0VVVJQ1FZTUZDKzZVUW9GU0t0VDEyaDUxOTd2clZhaGZsVjVMYVNrVWgrTEZnbHR3U3lBa3hJVzQ3dTc3WWJORE50a1lwTzNkdmMvdlM4dnV6T3lzekdibm1VZVVFbEFUUHk5WHBZZGljbnF1V2NsMlUwYjFpMkhOenFPTmJqY0ZsdHBhWGxyL2IyaEw5SWEyWllzcSs5YkU3Vk1TZXRDN1FibHpRNTUxVTZ6N3g0WXEvZHZxZTJUbU1QcDFEVVd0VXZIKzNCazgvSStGU3BadWNBZDNoc1ZGS2N0V1ZkZFNXbEZsbG1Gc1YxZGRrWmxYeE1KMWU1azdleFMzdi93TkZ6UHlBZU5Bb0NHOUl0bCs2Q3d2ZnJhaTFjOVpDUEg3azZDYitGMVphNjJZa3RDRFlYRlJ5aDlySWRyYm1zUkQ3YjdObHE0T2x0VHFlT1BFT1M3VUJhcE9GWlZTWEZPTGo2MDFYVjJjNk9QaENoZ0RXMGNLTFRmc2JraFg3ekhYWE03aFlMMzFWRUNjaHl0YWpZWmpWMHI0dXNFRXoxN3VybWl0Tkp3dEthT29sU1dYOVVzajdna0xhbFRDYVluZE5aU3lOSHlzNWVuWi9KRGEvRlE2TmJBbzNsaStzK3B5RG9sNWxpZDlYUzlIclpWeTh2OUhDdlJ4SjlDbjZUSmUwVFJmVHhjK2VISW11WVVsUFBIK1lpcXFhb2dPOWFWdmwrWXpSQzBKQ3pEMmlDb29MdVBjcFd6bVRJcm54bUU5c2JQUjh1bXpzM25xZ3lXY1Q4dGgxWTRrMG5NS3pVb2U2MU9yVk15ZFBRcVZ5dGpYNkxmOXA1Vk1CSTFhamNGZ0RNbzhNbk1ZOTA0WnpNbVVqRWFsc3liMUc5bWJWTmZxK0c3TmJoNmJOWUx0aDR3bjV6ZVA2VXVYTUg4QVB2bDVDeEZCalNjSldqSThyck15NlJTTVV6aDlQSndKOEhiajhWdEdjdlpTTmlkVE12bGw4MEdtRHU5SmRuNnhXU1lZd0lpK25YbitydkY4L3NzMmZscC90Wm42SXpPSE5lcWhWRnhXeVNQL1dBaGdGaVJkOHZZRGVMazU4dDNxM1N6NzdYQ0wrKzFrYjh1ak53OW5aTDlvREFaakg2NXB3M3NTSHVpTlJxUEdTcVBtaFUrWEswR2Z1T2lPeElUNVlXOXJUVTJ0amhGOU9pdFpaUjg4T1pQSDNsbkVsWkxHRnhxMkh6ckx5L2ROWXRYMkpJcEtLNVNwZ3lkU01wZzlybCtUKytmajdveXJrejMzVHh0cWNYcGpmVU43ZDBLbjAzTWlPVVA1L3ZGd3VYb3hvbjVBOEZyS0IrdHJtSlYzNU13bCtuWUpvVi9YVUJLVGpJM2hSL2FOUm11bHdXQ2cyZmNpSXRDYmlVTzZNYkt2c2VtOGliT0RMVGVQN3NQTm8vdTB1RC9PRHJiMDYzcjFXTTNPTDI0eTZOWVVBL0QzK2I4UzZPTk9wMkFmN3BvOGtGWGJrMXBjRDhDbXJpZGpWVHUySmdqMGNlTzJDZjFKelNyZ3RTOVcwU3U2NlVuZlVSMDdLTUdiaXFvYWl6M2NtdE03T3BpL1BUSzF6ZjNjNm12cU0vWHYxYnNvcTZ3aXVJTUg4MWNsbWdYVzVzNGVSVlRIRGl6YXNKOVBGMisxdVA2VWhCNTBDZmZubmUvV04zdEJ4TlJ6ckszbHBXM3BWYWE2eG5DMXVvbkhXTFB6R0FPN1I5QTdPcGdySmVWVU5qaStyYlVhcFRROTJOY0RUMWNuU3VxQzU2YUJQS0grWHVRVVhDMkZmL3IyTWJ6dzZYSXFxMnVZZStzbzFDb1ZCZ00wOVpQRXRTNDd1TFM4VXBsUW5kQTdpdmtyRTdHMjBpalRpZGMxOFhkS0NQSG5rYUNiK04yTTdoL0R2VGNPVnE3OENQRy81bmpSMVI5UGVpQXhyNUN4dmw3TUR2RW53TTc0NHlqcFNqRVZyWndzMWx6ajRkdERBbkNvNnpIa2IyK0xHdU9KZnUxMTFBN1VyNUlJZDdSdmVzRjJVUDhWc0xmUzRGV3ZINTRsOVM5b2EzN0htRmhieWxYRXRac3dLRmJwSzlVY1Z5Zmo1OURUMVpHdlg3cmQ0akxlN3M0NE85amk0KzdNTzQvZnhCUHZMK2JNeFN4bWp1ckRrTHFKbkczbDd1ekFIUk1IbU4zbTRlTEFSMC9kekF1Zkx1ZmdxZFFtQTI1Z0hMQVFHZXhEeXVVODNsMnd3ZXcrMHdudXltMUh1R2xrYnpwNE9QUDNSNmJ5OUllL2NPcUNlZUN0ZTZkQUpTQngrbUtXMmNXcVpiOGQ1dUNwVkM1bEZUQ2tWNlRTeEh6Umh2MnMyWG1NeDJhMUhIUlRxMVRjTnFFL2dISnlsMXRZd2orL1c4OVhMOTZPbzcwTlR2YkdLY3kxT2oyUC9PTkhxbXBxc2JQUjRsUlhOdFlwdUlNeDYwU2w0b0ZwUXducTRNNjhoWnQ1NHRaUmpPNGZ3NG5rREpMT3BUTnJ6TlVBVEhNbjRLMzEvaE16aUFnMFRoOVVxVkRLREV2S0s5bC8vQUw3VDZhYVpZaWxadVVURStaSGFJQVhFVUUrUEhIYmFHVmZEcDVLSmFwakI0dURMV3AxZXF3MDZrYWYxNTVSUVdZOXk1clNNeXFJc1FPNk5EbXhzbE93RDZIK25weE15YVN5dWtiSjN2RnlNLzVXS2lncU13dllhYThqdUZMZmhFR3hGQlNWc2ZYZ1dlNmJPb1NiUnNhUm1KU01ScU5tK2toam9EY3g2VHpwMlkwdmNJUUdlUEhpWGVNSnJRdFNYODY5d3ZtMEhHSWpBcWlzcm1IMTlxdlpUTVBpb25CM2NTRHBiQnJuTGhsN1NrVUVlZE10TXBEeXltcE9YOHlpVzBRQW1YbEZQUC9wTWlWTHA2MXFhblc4Ky8xNnZuamhObFNxeGdNNW11SlE5em11cUdxLzZZNkRla1pTWEZyQlUvTVdVOXBNUnZiWStDNDhQbXNrTnRiRzA2OTl4eSswS2VBR2NPQmtLaTkvdG9JSGJocUtXcVhpN0tWc0Nvcks4SFJ6VklMSytVVmwvSGJnZEtQWkoxT0g5MEtsQWh0dDA2ZC8xZFcxVEJyU3JkRUVacE1abytLVVFIUlRPZ1YzNFBGM2Z5SzNzTlRpL2FidnhMYVdsMXByVzM4c21CNGpJUzZLOExxcHBVMnBQeHpIcW9tQVpIVk5MYzkrOUFzTzlqWm1BMFJNcGczdnhTTXpoMUZaWFVOTnJZNmkwZ3J1ZUhsK2s1bXg5VTBlMHAxdWtZR3MzbkdVVHNFK0ZpK2dxTlVxZkQyTkYzTXpjb3RJenk3a1lrWSs0d2ZHc21EdEh2cDFEY1hlMXBxaTBncjJ0bkpnanhEaWp5TkJOOUh1bk94dGVlN09jVXFQbHZxS1NpczRuNWJEdVVzNVZGYkxPR3ZSVHR3dFQrUzdIazJWbHpaa3BWSmhvMVpUcHRPeEtTdVhzYjVlaERwY0RXQnRia1Z2TlpPbU1xN0crM2t6M3UvcWo4YXVMazQ4RWhsQ3ZKY2JWNnByS0t5cHdhSHV4S3d0UVRoRHZlZjQvTkV6U3RaZWN6N3ZFNHZUTlp3RVd0VjdicU02ZURLcWcyY3pTNXZUL282VHVCYW1adUNROHNjMEd4N1VJMXk1Q1BIbHNoMmNTTTVvWVkzL0hhdDNIQ1U4MEp2eGcySkp6eXFncEx6UzRoRm1WNWM5b3pjWW1qeDVMVzNRTFAyV2NmMzRhdGtPWHYxaUpRTzZoWk9hbWMrVmtuSWM3R3hZK05ZOXFGVXEvdm5kZXJaYW1IcDMvN1FoVEJ6Y2pTTm4wM2orNDJVV0gwL1hRbFA3cnVIK3pKa1VUMEZ4R2M5OCtFdWpBSk1wcUJMWXdWM0pNSE54dE9QREoyY3lmMlVpUzdjY1ZrcHVINWhtRENTdDJYbU03UHppUmhuaWw3SUs2QnJ1end0M2pVZXRVckZ5ZTFLVFdTZVdUQnZSaTJCZkQwckxxemh5Tm8yQmRXV3lwaDU0Y3liRlUxeFd5Y2grMFlUNmVSTGk3MG1JdnhjKzdzNUs5b1dkalpiVEY3T1V2K1huMG5KNGVIb0NJL3AwWnNIYVBjeGZtY2dOclFpd3R0VTN5M2Z5dDdxSmlyVTZQVnYybitiWHhHTWtuVTJ6MkdmcCtQa014c1YzcFh1blFONTkvQ2JzYkxTVVZsVHgxQWRMT0pHY1FYaWd0OFZKcWJWMUdiL0h6bC9tbWJvZWVPLytkVHBSSFR2dzhhTGYrRFh4R0dQanUvTHdqQVJTTHVjcFdYd1B6VWhnWEh4WHRoMDgyeWpnRnRXeEExT0g5eUsvcUpRQjNZeXZlZEk1WTdheUtham01MlU4b1U1djBHdk54dHBLQ1FSY2E5YmJIUk1ITUdkU1BDdTJIV0hYMFdRT25iNUV6NmdnQnNTR0VkakJIVDh2Vnd3R0dnMlZNQ2twcStSQ1JoN0x0aDdtMEtsTHBPY1VNbWxJTjJJakFpaXZyRGJMU29vTzljUGR4WUh0aDg4cFpkVFRSdlNpVzJRZ3hXV1ZQUDd1SWh6dGJMQ3kwbGpNTkd5TE02blo3RDErZ2I1ZFFuaDgxZ2lPdCtJNzFaU2hsNW5YdWd6MDFsajQ2MTQyN2puUlpKREp4ZEdPeDJhTllGaGNGSHFEZ1NzbDVjb0ZCa3M4WFIxeHNMVW1OY3Z5aE81ZFI1UFpkVFNaS1FrOXVIdktJQmFzMmNPL2Z0bkc2UXRaM0Q5dENCNHVEblFPOGVYSmVZc3BxekQrMXRaYWFaZzJvaGNiOTV6azE4UmpUVDUycFlYSm9wYktQa2YyaThiRjBZN0RaOUpJcm12WVAzNVFMSFkyV2c2Y3ZOamthd0VvUVVlOXdjRFN6VmNyRlZvcUwvVjJjMjYwcmFhWWpoa0hPeHM2ZUxnMHUyejl3TGEybWNCZWRhMk9hZ3NCTjdWS3hlU2h4allWMncrZEk3dWdtRnZIOWVPdnMwZnlqMi9YdGJpdmxkVTFTZ2JobHkvY1puRVpsVXFsdEJaSXJodGdzWDczY2U2Yk9vU1pvK0tJalF3QVlNT2VFMDBPSnhKQy9Ia2s2Q2JhbGFlckkvOTZicmJaT095S3FtbysrWGtydTQ4bWszZWw2VC9DUWx3cjd6dUd0LzlHbTRoZGFWUXFJcDBjNk9MaVJCZFhKem81T2JJMkk0Y2ZVaTl6cWJ5U1U4V2xTcyt5eXhXVjdDOW8vUTk3UzBHM0JHOFBiZ3NKYUhUN1FDOWp2eEFIS3l2YzZsMmx6YWhvM1dSUU1IK0tUbG9yWE90dHB5blhtaGZXc0JYTHlzdloyS2pWV0d2VURLenJSNWRYVmExTWZnVVlWRGRGMWZaM0RMcXRTTThpWjJIckppdGVyeEIvRHlYb2RqejVzdEw4Ky8rTGVRczM4ZEdpTFUxT3RJT3JneFFLaXNwNDlKOXQ2eCtuMHh2TStpSVZsMVh5eWMrLzhjaU1ZY3k5ZFJSbEZWWDgxaUR3WmpvNTBlbjB6V2FvTk1YWDA0WFhIN2dCalVaTlZYVXQ5MDhib3R3WFdOZlR4OTNaZ1pmdm5VaXZ6dVlsWjlaYUsrNmJhbHgrNGJwOVRCdlJpNmlPSFVnNm04YjdQMnhVU2hucjl6R0tpKzdJcS9kUFJtdGx4ZWRMdDF1Y01OZ1ViM2NuN3B3OEVMM0J3R3Rmcm1KUWp3akFlREozNStSNEVucEg0ZS90eHIrZW02MnNrMXRZU3NybFhMYnNQMDJYTUQ5aUl3STRjamFOSitjdE1kdjI4cTJIV2JVOTZYZWRscmZyYURJSFQ2VlNWbG5OeHo5dElidWd1TkV5cms3MlNpQm4zNGtMZ0RHTHhkYmEyT1QvaWZjWGN5NHRCeHRyS3o1NzloWStYN3E5VVg4OVV3OGxuZjdxWjhKMFcxVk5EYVVWVlZUVjFOVGRmbldaMmxyalo4bFNCbFd0VGs5MHFDOEIzbGY3UEIwOWF4eklZMVdYd1d3YUFHREtEcXVxcm1YcGxrUHNQWFpCeVdCcUxrUEpFbzFheFpPM2pXYkNvRmoybjdqSUJ3czNBZkRkNmwzMGpBcmkyVHZIWVZzWEFQbDExekdML2RQQW1BMzUycGVyTGQ1bmIydXRURklFbE1EeTRCNFIrTllGT3lJYVpCcTFkS3hwMUNwbG1tUjl6ZzdHTEV3ZmQyZmxmbmRuWSsvRWhMZ29FdXIxeExMRTlGa0FMR2IwWFE5TFFTWmovOFFZSHBnMkZEZG5lODZrWnZQQmo1dVlNclNITXVYWWtsdkg5MmRJejBodW1QdUp4ZnNmbXA1QVRrRUo1WlhWT05yWmNQKzBJUXlMaStMQnYvK0FzNE10czhiMkpTYlVqL0VEWTFtNjVSQjMxUjMzQUQyaWd1Z2FFVUJXL2ttTDI5WmJtQ3hxcWV5elYzUXdMbzUyYkR0NFJpbEpIdEtyRTNZMldnNmZ1ZFRzYTFWVlhjdmlUUWRZdFMzSkxMRFlWSG5wOUpHOTBlbjFkQW56Wi96QVdJdDk0aG95VFo5ZDl0c2h2bG1SMk95eXB1bWxaUlhWamNxeFcrT21rYjBKNnVDT3dRQS9ydHRMM3BWU3BpVDBZRng4Vi9LTHl2aHEyWTVtMTYrZlJkMVU4cjJOMWtxNUNIUGdsSEhhOU1ydFNkdzZ2ajl6SnNXajBhalJHd3dzMjlKeXFiNFE0bzhuUVRmUmJteTBWcno5NkRTemdOdUJVNm44N1p1MUVtd1QvN1dzVkNxaW5CM1IxdjBTR3VQcnhSaGZZNGxOcmNIQTRjSmlrcTRZVC80aW5Sem9XQy9MVFdjd1lLdFJ0Mm9xS0JnbmZJSXhHRmF0MXpNanlKZHBnY1lUc2VMYVdtelZHcXpWS3M2WGx0UFJ3UTRybFlxTFplVzRhTFg0MkZwem9xaVVIVG1XcjR4YlV2KzMzVE9kVzI3QWZqM1VLaFhuU3NxSWNES2VJRlhvOUh4LzBkalhyWGRkUDdyenBlVjhlaTZWTjJJN2tWNWVTV1psRmZOVDBrZ3FiSHh5TGY0N05SZHcrejJzM0piRW5aTUc0bUJuemVPM2pHd1VkTHRlY1RFZHlTOHE0NjdYL3EyVTBKb0NlS2JzQ1J0cks3cDNDa1NuMTFOUVhJYVZSb096Z3kyNWhTWE1YNW5Jd1ZPcEJQdDZjTitOZzBsSnorVzVqNWVaWlYrWlNxREhENHhsN3V5UmxKUlg4dHpIcTlsMU5MblYrNm5ScUhubHZrbllXbXY1Mi95MTdEMStRU25GTlJnTWZMOW1EMXFOaG9TNEtKWnNQc2k1U3pta3BPY3FQWWtBNXQ1cUhHQmdTV3NuVXJhV2xVWnRNVnZqMlkrWEtxV1hyazcyUkFSNTB5bTRBNTA2ZHFCelIxODhYQjJZK05oSGxKWlhNYVJYcEZsL3BPYytXYVlFQlh0RkJXT3R0Ykk0VE9GYXB4NDI1M3hhRHJjOC94VzNUeGlnVEk0OVd4ZmdPcCtXdzdyZHgzbnF0akhZV0ZzeGRYaFBValB6ZWZTZlB5bFpSNmJzTEZQV1VtdTV1emd3WVZBc2FkbUZ2UHo1Q3VXNUhUNlRSdUtSODhwQWtOekNVajc1dWZrQkVFMnh0ZFkybXFRSTBDMHlrRzZSZ2RlMFRUQldSdmg1dVpLUmUwVUpaR2JsTjc2SVZmODIwd0NQcG5UMDgxQStENlpzb2QrVFdxWGl1VHZIY1NZMW0vY1diRkNHYzB3WjJud21xRnF0d3NYSkRvMWExZWp6Nk9YbXhOUmhQWTNIYWQzbldXOHc4TXJuSzZtcDFmSFY4aDMwNnhwS2FJQVhsN0lLc0xHMll0Yll2bnowMHhibXIweGt6cVI0WHJoclBBbTlPdkhLNXl1VmFhNG12MmVXMUIwVEJ5Z1pZUUREKzNRMnU5OFVFQTBQOEdMWnV3K2EzZWZpWUt4b2VPSzJVWlJYVlRjN0pHZlNrRzdZMldoNWN0NFNEcCs1eEhOM2p1T0xwZHVWY3hGN1cydmVmR2dLN3kzWVFGcDJJVVdsRmZ6ajIzVThNbk1ZZzN0R3NtRHRubFkvcDlpSUFLWFVmOVdPSk9XNzhJT0ZtM2orcnZIY09xNGZybzUyZlBqajVrYXZ0U1dtbm5KRGVuVWl3TnNONzdwenFvSGRJN0MxMXBLWlY4VEpGR05HWjJsNUZRdC8zY3ZkZFkrLzdlQlpMcmV4UDZJUTRvOGhRVGZSYnU2Y1BGQnBTZzN3L3NKTkxHOUZjMlFoL2xNNDF2VWE4N2ExVWNvMWU3dTcwTnZkdkRUaGJFa1oyM0x5MlpWWFNHbmRqNmdvWndlZWk0NHdHelFRWkcvSFU1M0RlUHRrTXBVdGxLaVpiTWpLWTNOV0hoUDh2WlZNcjZ6S0t2NStNcG5YWXp0aHJkWnd2cVNNdFJrNVBCelprY2k2SU5iNnJGeStTbTViNWxUOVJzTUhDNG9vcVcyNXNiUnBTbXBiNlEwR3J0UnJYRDBqeU5kWVdwS2VaYmFjdFZwRlRtVVZRN3lOejMxYW9DL1dhalg3OHErMHN1QlhpS3VxYTJyWmV2QTA0d2ZHdHFrSmQxczg4TllDc2d1S21iZHdFOHQrTzB4YVZnRjZnMEhKMnNzcEtHSEdNNSticmFQUnFIR3l0MVd5c3VLN2g1T1pYOHpjOTYvMmhESWRabXFWQ21zckRUY082OEd1bzhtODgvMkdOcGZselJyZGg2amdEdnh0L2xvbHE2SitQOE9hV2gyZkw5M081MHUzTjdrTlRWM0duVnIxKzA0ZTExcHBlT3ZoS1Z6T3VjSzh1c3lzOEVCdlphcHJvSTg3d2I0ZXVEaGViU3R3cGFTY3ZjY3ZzUHRvTWg3T0RyeDQ5d1N6WnYwQWQwMGV5RE1mL2tKMXJZNytzY2FMRENWbGpUT0RXOXNiN0ZwY3lMZ2FuRFM5aDAvTVc4emtJZDJ4c2JhaW9LaU1zNWV5K2V2c2tmVG9GTWpmdjExSFpYVU55N2NlNGMydjE1Q1ZYOHo0Z2JFdFBrNzljcnJLNmhxZS8zaXBXY0N1UzVnL1hlc0ZVSjBjYkJnL01KWmxXdzYxS2pCUVgwRnhHVlBtZnFyOCs3Tm5aeE1kNnN0SGk3YVlsWmZXejRacmlVNXY0SkczRjdZNDBLaWhLUWs5ZUd6V2lDYW5YTWJWRFRBNGw1YWpUSTM4UGRULzIvcndQeFlxRTNoYnkwWnJoVnFsd3N2TlNXbkNiL0xBdENGb05HcHlDMHVWaXhnR0EwcXdSYWMzQnVENmR3dGp6N0VVM091bUtOdmJXZlB0cWwxRUJQa3dzSHM0OGQzRG1UbW1EOSt0TnAvNjJwWUpvVzMxN2FwZHVMczQwTGRMS0ttWitaUTF5SGdNOEhZak10aUg4cXJxWmpQQlIvYU5KdWxzbXNVSnFsWWFOYmVPNjgrSlpPTWtZeGRIT3hKNmQ2Sm5WREJ6My8rWjFQK3VRdzhBQUNBQVNVUkJWTXg4dEZZYU9nVjM0Sk5uYnVISmVZczVrNXJOMnNSakRPNFp3VDFUQmhIcTc4bWIzNnh0OFNKUnI4N0J2UG5RRkxSV0dsTFNjL2xrMGRYQTlZWTlKd2tQOUdiR3FEZ21EdTVHbDNCLzN2MStRNHVmQmRQM2NvOU9nZlRvZERWb0hSMXF2QUQ3ODhZRHluSGg0KzdNbVBpcms2ajdkZ2xoUk4vT2JOcDd0VFJYQ1BHZlFZSnVvbDM0ZWJtYVhlbmN1T2VrQk56RWZ4MVBHMnYrM3IwemxrNHBzeXVyMlo2YnovYWNBcklxelg4b2p2SDE0dmFRQUt4VUtrcHJkWHh5N2lKVEEzMEpkN1NucTRzVGYrc2V4ZnVuVTdoVTNuenA1NUVyeFJUWDFQS1hUaDN4dHpPVzBTVG1GZkxGK1V1VU41Z3N1aVBYZUdML1lFUkhyTlVxUm5md3dzdkdoclVaMlJ5N1VrSnJRbnoxZjF2L25KWkpTaXQ2dXBtbXBMYUZuNTBOajBhR0VGbzNyS0ZNcDJOcmRqNDFCZ1AyR3ZOdGxldjB2SGZtQXYzenIzQnZXQkNSVGc0OEVSVktlbmtsQzFNdnQ2bGNWL3ozMHJUamlkL2lqUWZwRmhuSS9KV0p2UEhnRFJRVWw1RjNwWlRDNG5JaWc0ME5xOXQ2Y204SzRLM2NsbVJXNXBpYW1kOW9HVXZCUHAxT2J4WTRTenh5bnIzSFVzeXlURXpycVZRcXFtdDFQUEMzSDZpdUY3ajJjblBDeDkyWnRPd0Npa29ybW0weXZ2WGdHWkxUYzgyeTQ5b2FoRFFGMjlweVV0N0J3NW1YNzUxbzhUNVRxZUM0K0s1bUdYU21FMjlpalArZXQzQVRWaHExMHUvT0pET3ZpTzJIenJMdDBGbE9wbVRnYUdmTGpORnhQRHRuSERiV1ZsVFg2bGkwWVQrVlZUWGNNMlVRdlRvSE0rK0ptYno1OVJvbElOZndwQi9hSitqV015cUltOGYwNGZsUGxwdTlaekdoZnNyL20zb0YrbnE2S0prcW55N1pTdUtSODN6ejhoMGt4RVhoN2VITVkrOHNNdXR2MVJLMVNrWC8yS3NCeDA4Vy9hYVU4TmxhYTVrOXJpK3p4dlJGbzFGek1TT2ZHcDJPaUVCdkhyeHBLTFBIOVdQenZsTWNQSlhLeVpRTThpMEVOVXl1WlRwa1M4ZjExV05HeFhldk5TNHZiWW1qdlUyemp6T3NMclBxNXczN0xkN2ZYbFIxajYvVEc1b05zalIxL2NwMGJQVHEzTkdzbFBLSlcwY3AyV0huMDdLYjdBdVhtbFdndk9lbTh0c1FQMk1mMVhlK1gwK3Z6c0hZMldoeHNMVnB0RzVUZ3dUYXkzc0xOalo1MzVTRUhrUUcrNUNSVzhTclg2eXl1SXlic3ozejVzNWt4c2c0UGx2U3VKL2xyTEY5OFhaM1l1Y1JZMVpoVVdrRjYzYWZZTkxnYnJ6MzErbmMvdEkzRkpWV3NHakRmdTZjSE0vYmowN2p0cnJiM2wyd2tRVnZCREc4VDJkS3lxdDQvd2ZMKzZyUnFKa3pjUUMzak91SFdxWGlmRm9PYzk5ZnJHU21tbnk2ZUNzNnZZRlpZL29RNHVmSngwL1A0dERwU3l6WmRJQjlKeTVhSExKZ2V2MU5GM0crZU9FMk90WDluVHFmbHNPS3JjWnpxM0h4WFhsb1JnS09kamFjVGMybXNycUcySWdBWHJ4N0FqZVA3c1BxSFVmWmVlVDg3eHBjRmtLMG5nVGRSTHQ0OU9iaHloK0svS0pTM2wvWTlCOVZJZjVUWFN5cllFZE9nWkpsVmE3VHNTdXZrRzA1Qlp3dWJsd2k3YXExNHM2d0lQcDd1Q3JydjNNNm1lekthaTZXVmZCbWJDZmNyYlVFMk5ueXp4N1JKT1lXOEZ0MlBxZUtTeHNOUExCUnE1a1I1TXQ0ZngvVXdKV2FXcjVKdnNUdS9LdWxBZzEvbnlmbUZYSzVvcEs1VWFGMHNMV2hwNXN6UGQyY3FkRHBPVnRTU25wNUpSa1ZsV3hvWXBoRFN5ZE50bW8xOWxZYUN1cjlrR3pMYVpZYUdPdm56YXhnZjZ6VktnekF0cHg4RmwvS0pLZUZ5WEc3OHdvNVYxTEs0NTFDaVhSeUlNRGVscWM2aC9GYlRqNmZuVXVWckxmL1VjMEZxcTdWaFl3OGJubitLd0J1R2ROWDZXVldYMFplMjBweVduTmlhbHFtdFNleERjdTZUTDIrVE0zejZ3ZHZ3Smo1OE5yOWt3RmpqeVJUYzNKTDVXRnAyWVdrTmVoaGRYV0NZT3YycnkzUHAvNDIrOGVHS1VNTTZqK0hzc29xeWlxcjhIUnp4TlBOZk1wNVFiRXgyRE9rVnlRRnhXVjh0M28zMncrZlkzQ1BDQktQbkdmUnhnTWtuVFZtd2dUNnVQSGdUUWxNR0JTTHZhMDFGVlUxTE5sMGtCL1g3MVBLeWV4c3RNd2UxNCtZTUQrK2YrTnVKU2lqMGFoUnExVGNVbGNDQnRDcHJtK1N2NWVia3AxbDZsT1cwRHVLNEE0ZXloUlBMemNuWlprdVljYUFXblNvSDBON2Q4TFdXc3RyOTAvaStVK1dLU1dDcG13Vk1BYkE3R3l0K2NkZnB1THNZTXZLYlVsczNHUHNzL1hSVDV0NTYrRWJpUW4xWS9LUTd2aDRPRkZaVmNQbDNDdEtYeWRERTJXd2VvT0J4OTVaeEx1UDM4U1YwZ3BXYmsvQ3lkNldpWU5qdVdsa2I5eWRIZERwRFN6YXNKK3ZsdTFBcFZZeGQ3Wng4cXl6Z3kxVEVub29rMXNycTJ1WSs5NWlqaWMzRGh5WlBqK3VUdlptcFlET2RXV0FkMDBleUMxait5clBGY0NtaGI2aHBvQ3V3V0M1bExRbFBnWm4zSjBkbEg1ZTlRM3VFVUdvdnllbkxtU3ljYS9sZm1idHhkU2Z0YW1nV2xYZGNSQVQ1azljVEVlejRLOUdyU2E2TGpqNzZNM0RLU3d1WTlmUlpHTEMvSmc0MkRoUk5EMm5rS1BuMG9udmJ2d3VVNnRVeElUNWtkK2dsWXRLcFdMOHdLNkE4Yk9ibFZmRUY4dTI4OVd5SFl6dUg4UENkWTE3UXJiMW9scmZMaUhFUlhla3JMSWFGeWZqZTEvLzU0MkRuVFczanUrUFZ0UHlkc1BxcGhONzF6dXVHajFlMTFBQ2Zkem82T2ZCbFpKeWZseS9UN2x2K3NqZTNEbHBJQUJIejZVcnQ2L2JkWnhKZzd2aDZlcklvSjRSL0pwNG5BMTdUbkRuNUhoY25leVpOS1E3MzYvWlRXNWhDY3QvTzhMTTBYRk1IdEtkcFZzT21WMUlBV01KODE5dUhrNmdqeHM2dllGbFd3L3o2YysvTlpraCt2a3YyMGpQTG1UdTdKRm9OR3BsQ25KNVpUWGZyRWhrOGFZRFpzczMvSDdkdFBja25ZSjlLSzJvNHZXdlZqTzBkeFMzanU5SGlKOG5PcDJlSlpzUDhxOGwyMUNwVkR4enh4aUc5K2xNZUtBM2o4MGF3V096UnJTNTk2Y1E0dmNoUVRkeDNkeGRITXpLT0Y3L2NrMmIrNDRJOFovaXAwdVg2ZS9weG9LTDZXekt5cVBHUXRhRFJnVmpmTDJaSHVTSHZVWk5sVjdQa3JSTVZsM09SbGUzZUY1Vk5hOGNPOHZMWFNQeHNOYWl4amdZWUpDWE96dHpDL25nckxISnR3b1k3TzNPckdCLzNLMjFWT24xckw2Y3c0ckxXVlEwUEFtMzhFUCtZbGtGVHg4NXhZTVJIZWxiRi95ejA2anA1dXBNTjFkbkt2WDZKb051bWhZaWFHRk85cnpTSlpKcXZZSGNxaXBLYTNVNDF2MGcxelVUOVZJRGc3emRtUnJvaTIvZGxmU0RCVVVzdXBUQmhiSUs3ZzhQcHBlN0N4Zkx5c21wckZheTNScG1tT1JWMWZEeXNiUGNHeDVFZ3JkeGFsZUN0d2NIQzRyWW15OTlTLzRYV1N0OTBGb2U2bkV0NXJ6NkxlR0IzdHczZGJEUy8rbEtTVGsvdEtHSEQ0QzJGUTN0VFNmK3RqYlg5bHcwZFFkb1UwR3VQY2RTK052OFg1azF0aS9CSGR5VjIvZWZ1Tmk2N2RkOWtaZ214cmE4UDhiOXNCVFFhTWowUG1ibEYvT1h0MytrdEtMeXVuOFhmTFYwTytzU2o1R1lkRFZiejlIT2h1OWZ2eHVkWHMraDA2bHMzbmVhYlFmUE5Kb2crK1d5SFZ6S0t1Q3ZzMGNxQVNDQVVIOHZqcHhKWS9mUlpONzc2M1N6a2xVdk44ZEd2Y3BNSjh3bUxvNTJqWllKcXZkZTlJOE40N203eHZQR1Y2c3hHRERicitoUVArYmVPZ3AvTDFkV2Jrdml2UjgyS1BjbEppV1RtbFZBY0FkMy9MeGNjSGR4VUlZcG1GeXgwSS9PcEtDNGpDZm1MV1pJcjA2OGRNOEVCdldJd0ZwcnpQNWJ0VDJKSDM3ZGF6YTk4NjF2MXJKaHp3bnV2WEdJa2xWVFhhdGp4ZFlqcEdWYjdoTnFHdXBRVzZ0cmNTaE1vSThiRVVFK3l0Q0dwcGkycVRjWUdnM3JhSTJteWt0dHJiWGNOMjBJWlJYVnZQckZxalpudHJhVlZkM25YNjFTb2RHb0c1VXBua25OWXNLZ1dEeGNISGpuc1p1YTNFNXhXWVVTOER5WG1zMkdQU2V4dGJiaWk2WGIwZWtOWk5jRkpsVXErUFNaVzVyZEo1VUtYSjN0TVJoZ3llYURMTmw4ME9KeXpVM0liVGhvNDJKR1B2dFBYbVRxOEY3NDEwM2ZCZk1KdkdVVjFSdzdsODVyRDl6UTZnc1FiczcyRnZzRU5uVC90Q0VVbDFXd1p1Y3h1b1Q1ODlEMEJNQjRuTzA1bHFJc2QvcENKaFZWTmRqWmFKWHNzc3k4SXRLekN3bndjVFBMakZ5MVBZbVpvK05RcVREN1BvaU5DT0N1R3diU1BUSVFuVTdQMW9ObitIYmxMck9TOGFhczJYbVV0T3dDbnBrelZubWR5aXFxbEVuSjlXazBhbjdiZjVyOUp5L2lhR2ZEdUlGZEthK3M1bXhxTnZQbXpzVE4yWjd5eW1yVzdEekd3bC8zbXIzV3IzMjVtb09uTHZId2pBVHNiYTA1a1p5aFhKd1FRdnk1Sk9nbXJwdXBSd1lZcjZhM05MVklpUDlrZVZVMVBILzBOQmZMR3AvUTJLalZqT2pneVFRL0h6eHR0RlRyRFd6TXltTnBlaFo1RmpLM01pdXJlRGJwTkU5M0RpT3NyclF5cGJTY0F3WEdnRkV2ZHhkdUNmWW4wTjZXV29PQlRkbDUvSHdwazhJR0pRb20ycnJzRVpzR21TbmxPajN2bkU2aGg1c3pzNEw5NlZpWGFiQXNQWXNWNlphbjBRRll0WkRoa2xaV3llcU1ISVo0ZXlqbHJpYXA1VTJYb3M0STl1UEdnQTVVNnczc3lDMWc5ZVVjVXNxdUxuK29vSWhvRjBlNnV6cWJyWGV1cEhFcFU2M0J3S2ZuVXFuVkd4alp3VmdlMC9ENWkvOGROdFpXR0F5UWRPNzNPMUU0bjViRFV4OHM0YTJIYjZSV3ArZkRIemUzdVFUSFdxc2h1NkNZN1lmT05yT01GY1ZsbGF6WWR1U2E5dE9VTFZaWVhJNWFwVkttRDVwVVZkZXlidGR4TnUwOXlWc1AzMGpmTGlHczMzMkNiMWJzYk4zMnJUU05UazZiWTJXbG9ib1ZBUll3TmlyUHUxTEt2MWZ0c2pobDlGclVMNWt6S2EybzR1a1BsM0E4K1hLTFFiMzF1MDl3NlBRbGJoM2ZqMUg5WXJDejBSSWJFY0RTTFljNG41YkRBMjh0d01aR1MyYnVsVVpCdS9ieXQvbHJtVGk0R3dPN1IvRG1RMU5RcWVEZDd6ZXdjbnRTbzJYbnI5akpYMllPWi9uV0k2Um01aE1kNnN0TDkwekUxOVBZcjYybGt0T1g3cDFJOThoQUNvcksySE1zaFcySHpySXJLWm55U3N1djA0R1RxUnc0K1IxeDBSMlpNTmc0N1hUMWpxYW5SRnByamNmcTRUTnBUWllDbWt3YjBRc1BGMGZXSmg1cmRqbHJyUlc1aFNVczJuQ2cyZVdha2x0WXdyK1diR3YwT0xQSDk2T0Rod3ZQZlBTTFdiRHg5MUkvVzh6VzJxclJaM1BOanFPRStIbVMwRHNLTitmR0phSVZWVFVjT3BYS2h6OXRwcml1NzJCMXJZNDN2MTVqdHR5WjFHd1dydHZIaEVHeFNrbHFRenFkbnV5Q1l0WW1IbS9WeFFYVHZoODhkVFY0ZnltcmdFZmYrY25zMlA5NDBSWU9uYnFFM21CZytkWWp2SDcvWlByRmhqRi94VTVTR2d5cFNFeEs1cjQzdjZleXVvYWMvT0kyOXcxc2piVHNBazZrWk9EcjRjSzdDemFZSGNPbXlkYnV6ZzVzclRkTVo4M09veVQwampMTE5rdlBLV1RINFhQVTF1ck1zdVhHRElqQndkYWFMNVp1WjhPZUV4YW4xVGJuNkxsMDVyd3luM3VtRE1MUHk0MlhQbHR1TVN2NW50ZS9Vd2E4ZFBUendGcHJ4U052LzhpNCtLNmNUOHZoMkxsMDlwNjRvQXlVYVdqTnpxUHNQWjdDemFQNzhLOWZ0bGtzWVJWQy9QRlVnKzkrVzZwMHhIVzViK29RWm8zcEE4RDJRMmQ1OGJNVmYvSWVpZjl2dk84WS9vYzh6dTBoQVV6dzh5YWpvb3JFdkFMV1orWlNWTlB5OEFFcmxZcVp3WDQ0YTYzNDlGeXFjdnZqblVLSWRISmtZMVl1bTdMektHNW1XMnBnVVh4UHdEaHM0Y3ZrcG9QYlVjNE9CTnZic3o2citlbHM5NFVITWNMSEdNaDZPdWwwa3ozZDdEVnE3Z29MWW5DOXdRNHZIRDNUNUhQM3RMR21qNGNyMjNQeWxVRVRscDdQYlNFQmpQY3pscE9jS1NuajFXTm5MV1lXbWt3UDhpWE0wWUgzejZTMGVpSnNhK1I4dTduZHR0V2NENTZjU2ZlNmFYNE5UMkNFVVZ4MFIzSUtpaHNGVjM0UGxpWUR0bFo4dHpEMm4weHRWUEpaWDRpZkp4bDVWNW84T1dySitJRmRLYXVvWnNlUmN5MDI5QTd4ODhUQnpzWmlHV0JUSmczcHh1NmpLYTBPT1BhUERlUFVoY3hXRFhIb0ZPekRoWXo4WmwrZlA1T1ZSazFFa0ErWmVVVnRIa3JSSGdiM2lHRDhvRmcrK0hFekdXMllOaGpnN2NZcjkwOWk4Y1lEeWtDTXB2aDd1VkpaWGROc1g3YnJFUjdvVFZGcFJhcytQMjdPOWhTWFZyUjR2SG01T1ZKUVhON3VVNDdkbk8zcDNORzNUUk4vcjhmVTRUMlpPcndYMzYvWnpicGR4My8zekxyMkZCc1JRRVZWVGFPc3RwWjR1enVoMXh1VWttN1JOSldxOVgxRUxXVktDaUgrKzBqUVRWeTNaK2VNWmN3QTQvU2NiMWZ0WXY3S3hEOTVqOFQvTjM5VTBNM2J4aHA3SzQzRkxMaHI0V2F0cGFpNnBsVkREMnpVYXA3c0hNcUs5R3lPRmJWUFk5ejd3b1B3c0xabVgvNFZ0dWZtVTkzQ0NkSGpuVUs0V0ZiQjJvd2NxbG81amJVbEwzV0o0SEJCRVdzemM1b3RXZjA5U2RCTkNDRkVlL0Z5YzZTZ3FPeWFnL3BDQ0NIK3QwaDVxYmh1OWFjblhiamNjbThESWY1YjVWUlZRK05oZDllc3FUSlNTNnIwZXQ0NGNiNzlIaHo0NHZ5bE5nMGtlUC9NaFhaOWZJRFhqcDlyOTIwS0lZUVFmNWEybGg0S0lZVDQzeWFOY2NSMXE5OGsra29UNVdsQ2lQODhjZzFlQ0NHRUVFSUlJWDQvRW5RVFFnZ2hoQkJDQ0NHRUVLS2RTZEJOQ0NHRUVFSUlJWVFRUW9oMkprRTNJWVFRUWdnaGhCQkNDQ0hhbVFUZGhCQkNDQ0dFRUVJSUlZUm9aeEowRTBJSUlZUVFRZ2doaEJDaW5VblFUUWdoaEJCQ0NDR0VFRUtJZGlaQk55R0VFRUlJSVlRUVFnZ2gycGtFM1lRUVFnZ2hoQkJDQ0NHRWFHY1NkQk5DQ0NHRUVFSUlJWVFRb3AxSjBFMElJWVFRUWdnaGhCQkNpSFltUVRjaGhCQkNDQ0dFRUVJSUlkcVpCTjJFRUVJSUlZUVFRZ2doaEdobkVuUVRRZ2doaEJCQ0NDR0VFS0tkU2RCTkNDR0VFRUlJSVlRUVFvaDJKa0UzSVlRUVFnZ2hoQkJDQ0NIYW1RVGRoQkJDQ0NHRUVFSUlJWVJvWnhKMEUwSUlJWVFRUWdnaGhCQ2luVm45MlRzZ2hCRFhLK2ZielgvMkxnZ2hoQkJDQ0NHRUVHWWswMDBJSVlRUVFnZ2hoQkJDaUhZbVFUY2hoQkJDQ0NHRUVFSUlJZHFaQk4yRUVFSUlJWVFRUWdnaGhHaG5FblFUUWdnaGhCQkNDQ0dFRUtLZFNkQk5DQ0dFRUVJSUlZUVFRb2gySmtFM0lZUVFRZ2doaEJCQ0NDSGFtUVRkaEJCQ0NDR0VFRUlJSVlSb1p4SjBFMElJSVlRUVFnZ2hoQkNpblVuUVRRZ2hoQkJDQ0NHRUVFS0lkaVpCTnlHRUVFSUlJWVFRUWdnaDJwa0UzWVFRUWdnaGhCQkNDQ0dFYUdjU2RCTkNDQ0dFRUVJSUlZUVFvcDFKMEUwSUlZUVFRZ2doaEJCQ2lIWW1RVGNoaEJCQ0NDR0VFRUlJSWRxWkJOMkVFRUlJSVlRUVFnZ2hoR2huRW5RVFFnZ2hoQkJDQ0NHRUVLS2RTZEJOQ0NHRUVFSUlJWVFRUW9oMkprRTNJWVFRUWdnaGhCQkNDQ0hhbVFUZGhCQkNDQ0dFRUVJSUlZUm9aeEowRTBJSUlZUVFRZ2doaEJDaW5VblFUUWdoaEJCQ0NDR0VFRUtJZGlaQk55R0VFRUlJSVlRUVFnZ2gycGtFM1lRUVFnZ2hoQkJDQ0NHRWFHY1NkQk5DQ0NHRUVFSUlJWVFRb3AxSjBFMElJWVFRUWdnaGhCQkNpSFltUVRjaGhCQkNDQ0dFRUVJSUlkcVoxWis5QTlmaVl6dlZuNzBMb3I2UEYzR3M3bi92QnBEMzUwLzNjSVhoejk0RklZUVFRZ2doaEJEaS96WEpkQk5DQ0NHRUVFSUlJWVFRb3AxSjBFMElJWVFRZjRoK1hVT0pqUWk0cm0zRWR3dkQwYzZtemV0RkJ2c3d2RTluSE95c3IrdnhyMFd3cndlM1RlaVAxa3B6WGR1Wk9MZ2JVeEo2WE5QenJ5OHV1aVBCSGR3dDNoY1o3RU9uWUovcjJuNXpRdjA5RzkzVzBjK2p6ZHVaT3J3bkEyTERtbDFtMHBCdUJQaTR0WG5iZnhSSE94dmVlbWdLUHU3T1pyZDd1anFpVWJkLzFjQ053M295TnI0TGF0WDFiYnRmMTFDNmh2dTNhWjFwSTNwaGI5djZZMCtqVWZQY25lTndjYlN6ZVAvby9qRXR2djh0NmRjMXRNbnR0NmRJQzhkVGVLRDNkVzN6bmltRGNIZHh1SzV0WEk4UmZUcmo3K1g2dTJ5Ny92ZlA2UDR4V0d2Ylhwamw2K25TbnJza2hCRFg1Yit5dkZRSUlZUVEvMzI4M1oyWU8zc1UydytmSXllL3VNM3JhN1VhSmd6cVJtYnVGWjc3ZUNtcFdRV3RYbmRrMzJpbWoreE5kVTB0SzdjbjhlbmlyZWgwK2pidlEwdHNyYlVFZG5BblBOQ0w2QkEvZWtRRkVWZ1grQW4wY2VmTnI5ZGM4N1o5M0oyNGRYeC9IcnhwS010K084eW5pN2RlMDNaaUl3SzRkWHgvZGg5TDVzZDEremg2TGwyNUw3NWJPSGRNSEdCOGp3cUtHUkFieHJ5Rm05aDcvRUtydGgwWDNaRURweTVpYUtMTHdkdVBUdU5zYWpaZkxkOUJ5dVU4QU41NWJEb1hNbkw1ZnMwZXMzMXBpa2F0WXRhWXZuaTZPckpwN3lrKy9Ha3pSYVVWWnN2WVdGdHgzOVFoYURVYXZsNnhrOFViRDZCdmFxZitKSEZkUW9qdkhrN1B6c0Y4dlh3bnYydytpTjVnb0crWFVHNGQzNC92MSt4bTNhN2phTlJxcW10MTEvMTRyazUyUEhyemNHNGUwNWV2bG01bisrRnp5bjBxRlUyK1p3MzVlcnJ3Mkt3UjdEcWFURWJPbFJhWEQvQnhvMS9YVUViM2krR0plWXNidlZlV1JJZjRNcnAvREgyN2hEQnY0U1orTzNERzdQNUFIemR1SGQrZjFNeDhmbHEvbi9XN2o2UFR0Lzc5MVdqVVBISHJhQXdHQXk5K3RwelRGN05hdFo2Zmx5dUZ4V1ZVVk5XMCtySGVlUEFHTHVkY1lmN0tST1h6ZmMrVVFmaDRPTE5nelI2MjdEL2Q1cy9takZGeFRCOFZ4OFk5SjFpNGJoL3AyWVZ0V3Q4U2E2MFYxVFcxclZwMmVOL092SEQzQkk2Y1RXUEYxc09OM3A5ckVkVEJuWWVtSjlDblN3aFB6bHZNZ1pPcFBEUTlnWWRuREdQdHptTXMzM3FZekx5aUZyZWpVc0cvbnB2TnlRdVpmUEx6YjYxK2JVekI2UCswN3draHhIOC9DYm9KSVlRUTRnOVJYV01NSEF6dUVYRmQyd253Y2VQdUd3Zno0cWZMRzkxblo2UEZ4ZEdPckFaQnZVOSsvZzA3R3kwVEIzZGoydkJlNUJTVXNHakRmb3ZidDdlMXByeXkydUo5M3U1T2RBcnVnTE9ETFM1TzluZzRPK0RoNG9DM3V6TStIczU0dWpvMnVkK2ora1dUbXBuUGdyVjcydkJzcjZxcE5RWUpkWG9EYTNZZXM3aU10WldteFFCTmRVMHRLaFVNaUEyanNMaWMweGN5bFhWTUdYQ0RlMFNRbko2THA1c1Riejg2alIvWDcrTmZTN1kxdTkzUUFDLys4ZWcwVWk3bjh2YS8xM0UyTmJ2eFk5ZnFpTzhlVHY5dVliend5VElTazVLcHJxMmxUMHdJY2RFaFBQUFJMK3c1bHRMczR5VDBqbEplNXg1UlFVU0grckg3YURMOXVvYlNxM013bi96OEc2UDd4U2daZ1ZPSDl5UTFNNTg5eDFLdzBxaDU2dll4L0x6eEFPZlRjcHA5bkdzeHVHY2tlNCtuVUZYZGN2QmlTTjF4WUdlalplS1FiaVFtblNjajl3cmxWZFg0ZXJydzFPMWptRHE4RjRsSHpqTXNMb3AxdTArd2VrY1NoY1hselc3WDA5V1J2Q3Vsalc0MzdWT2dqeHQyRGJMT1hyaHJBa2ZQcGJOaTI1RVc5N3VtN3JQUzFreXo4Q0J2eHNWMzVjZjErMXBjMXJSdFZ5ZDdia2pvd2ZIa3krUVdYbjFPNVhWQnJ3QWZkNXdjYk5zVWNBT1lOTGdiWG03R3o5QkhUOTNNWC83NUU2Y3VaRGEvLzRIZXZQUFlUWnhQeStIcGozNXBkZEMrc3JxV25sRkI5SXdLNHAzdk43QnFleExWdFRwQy9EeDU4WjRKRE9rVnlZdWZyV2pUL3RmcTlOalphSW1OQ09UbmpRZmF0SzRsTnRaV2ZQLzZYVnpPdWNLOEh6YTJlRUdqcXFvR2xRb0N2RjBiZmRjMjkvMXA2WEg3eG9Rd0pyNHIvV05EbGNEWEMzZE40TTdYdnFXODBuZ3NqT29memE2anlhMEt1blVORDhEVnlaNEJzV0gwanU3STB4OHM0Zmo1eTgydW8xS3JlT2FPc1JnTUJ0NzRhbzBFM29RUTdVcUNia0lJSVlUNFE5VFduYXpyOUFhRzNmZE9xOWU3OThiQkhEaDVrV0JmRHg2Yk5ZTDhvaktMQVRlQTI4YjNaOWJZdmd5NTU1K043bnQvNFNaaXd2d0o5ZmZFemtacmNYMUhPeHMrZXVwbTlwNjRZREhJbE5BN2lnZHZHZ29ZTXlLcXFtdXByS3Foc3JvR2RWMUpZR0Z4T2F1Mko1RmZWRXBPUVFuWkJjV1VWMWFqMGFnSkMvREN6a2JicGt3Wmt4cWQ4ZlVyS3EwZ05UTy8wZjNlN2s2OFAzY0c4MWNtc21udnFTYTNZd3F3bmJ1VXpkdi9YbWQyWDB5WXNXencyUG5MUFB5UGhZeUw3OHJUZDR6aDV0Rjl1SlJad05wRXk4RStnSlQwWE9hdlRPVHVHd2J5NlRPMzhNcm5LOWw1NUx6NWM2Z0x2UDY4NFFDSlNjbkcvYW5McnZsK3plNFdBMjQyMWxiY1AyMkk4dSt6cVZrTWlBMWpZUGR3UnZXUHdkcEtRNjFPejZDNmdKYmVZT0RJbVRUaXU0VVQzeTJjRUg5UHVvYjcwN2RMQ0EvL1l5RnA3WkFoWkRJbG9RZVB6UnJCa2JOcFBQWEJrbVlEYjdiV1d2clZCWmF5QzRwNThLMEZsRlpVQVZCV1hxVXNOMi9oSmlxcWFoZ3pvQXQzM3pDUTJ5ZjBaOFhXSS96cmwyMUs4S3UrTG1IK2ZQalV6V3phZTVKUGZ2N05MS3ZNdEh4T1FRbnJkNTlRYmcvcTRNNndQbEdNNk51WjJJZ0Evdm5kZWlxcm0vNTgxclR4T0g3dC9za002UlhKd1pPcHJRcTRBU1RFUlFGd05qV2JSLy81VStOOXFQc2M1UlkySFR4dmlxZXJJL2RNR1F6QXBhd0NYdnRpRlFBcjMzKzRWZVdtY1RFZGVmcjJNYnoxemRwV1BWNTEzV3U1ZWQ4cFZtMVBNdDVXOTVrL2RTR1QxNzVjM2FiOUI2alY2UUF0eTdjZTVtSkc0KytDdHFxcXJtWHBsa004TUcwb1g3NTRPKzh1MkdEMkdXbkk5QjJ5KzJpS1diQ3lXMlFnYnp4NEEvLzg5enF6VEVvVFJ6c2J3b084aVE3MUl5NjZJMTNEL2MzSzdnMEd5TXk3UW5aQkNmSGR3cFhQMnVKTkIwazZtOWFxNXpLcVh6UmdERXcrTlc4eHZUb0g4LzdjR2ExYTEwUUNiMEtJOWlSQk55R0VFRUw4SVdyck1rTTBhaFdQekJqV3FuVzgzSndZMGl1U0c0ZjFaRmVTTVlDamJ5YXJwVy9YVUFDMmZmbGtzOXVkTXltZU9aUGltN3cvTk1BTG9GSGdiY1hXSTZ6ZGVZeXE2cHBHR1dXbW9FdE9ZUWxmcjlqWmFKdCtYcTQ4UEgwWUZ3Zmw4Y3hIUzl0YzNtcW9lOTd1TGc1ODhPVE1SdmNIK2Jqajd1TEFjM1BHVVZGWnJRUzFHdExwalk5cmVobE5tU24rWHE1NHV6c0I4R3RkY0czZHJ1UE1tUlNQdDdzVGJzNzJBTXdhMjVmSUlCOWUvM0pWb3d5amhiL3VZV3g4Ri95OVhIbjZqckhzZk93anMvdHI2d0tIV2ZsRjlXNHo3azlCY1JsZ2ZKMHljaTJYTFQ0OGZSaGViazRZREtEWDYrbGZGN2pLS1NpaHVMUUNyWldHV1dQNjFEMC9Bd2E5Z2RIOVk5RHA5S1RuRktLMTBwQmJXSUxXU3NQckQ5N0FFKzh2SnU5S0tjNE90c3g3WWlaaGRlLzc5ZWdlR2NqYmowNXJOdkEycEZla0V2aDk1N3NOU3NBTm9LemUvK2RkS1NVajl3cjN2L1U5Ny81MU9pRitua3diMFl1SzZocStXcmFqMFhaUHBGeG0yOEV6ak80ZlEvL1lNUDc1M1hxMkh6cXJ2QjZXUERROVFja3dpb3ZwU1AvWTBHYkxCYTgxR0tGcVpTKzVydUgrU2srdTc5ZnN0cmlNZ2FiM3dkZlRoWnpDRW92SGwwYXQ0dm03eHVOZ1o4MjVTOWs4TVc4SlYwcU1tWU9QdmJ1SXAyNGJUV1plRVVXbEZTMGVuK0dCM3EzS2xqUjl2clByWllTWnRwMWZWR1l4ZU5vU1MrdFlhZFRvOUhvTUJoZ1gzNVh6NlRrV3MwMTdSZ1Z4UERtalVTbnBvZzM3R2RHbk14RkJQangzNXpqdXZYRndzNW03WU95Yk9HbEl0MGEzdjN6ZkpGNzRkRG03anhxL2creHN0TXgvWlk1WnJ6Vzl3VUIxVFMxYU5Gek92Y0kvdmwzSDJkUXNzd3NTMDBmMmJ2NkZhTURMelpFeEE3b0E4TU92ZXpoOEpvMmo1OUxSNlEzRWhQcFJWVlBMd083R1lON2llaG1DZzNwR0V1ampSbld0anBMeUtoenNiQ2dwcjJ6VFl3c2hSRk1rNkNhRUVFS0lQNFRwUkZtbk41NXN6UnJidDlYcjJ0bG9HZDZuYzdQTFRCM2VVd21hTE5sMHNFMzc1bWh2UTJsNUZlTUh4U3JCa0FHeFlSdzhtY3FoTTVkNCt2WXhMUVprWEJ5TlFhbU92aDU4L2RMdGplNzM4WERHZ3RwVElRQUFJQUJKUkVGVXlkNFdiM2NubnBzemp0ZS9hbHVHaXluWW9WYXBMQTVUS0NndVV3SlhzOGYxSnpXcndHSS9vL3BCeXhBL1Q5NmJPNTB2bG03SFNuTTE0MlRDb0c2TTZoOERvQVRpRXVLaWlPOFdUa3lZbjdKY3c4Q2JUbTlnN2M1ajNETmxFTFkyV3V4c3RHYkJDMFBkYzlCbzFGaWJNbHpxM1RhMFZ5ZGV2R2NDN3kzWTBLaUVkdnpBV0NZTjZVWjFyWTZYUDF0QmZsRXBuejkvR3lvVkxOMXlpQi9YN3lNMHdJdC9QVHNidFZyRlV4OHNJYitvakc5Zm5ZTkdvK2FuOWZ1YnpOUXJMcXZrc1hkKzRyVUhicUNpcXBxY2doSWxNL05hOVkwSnNaanRBekI1YUhjQVRxWmtzdStFZWIrODBub24rN2JXeHAvcStVVmwvUFhkbi9ucXBkdnhjSEVnb29sRy9BWUR2UEgxR3J6Y25PZ2E3cy9yRDB6bXc1ODI4OHZtUXhhWEg5ZzluSDUxZ2VwTiswN3h6bmZyVzh6Q05IMSsxS3JXQmMvREFvM0hqWldWbXBoUVA0YkZSZkg1MHUxTjlnK2JPTmdZeExtWWtkL2s2OWVVWUY4UFBuaGlKc2ZPcC9QS0Y2c2FCYzRlbWo2TW5sRkJYTWpJWSs3N2kzbGcybENTMDNOWnZPa0FLZW01M1AvV2dqWTlYbjFXR3JVU1lLdlBVb3pTMEVUZ010alhRL244bVdpdE5EUU1WK3FVQ3hoWGo2TzV0NDdDM3M2R043NWFUWUNQRzAvY09vclZPNCthbFNQYjJXaVpOcndYU2VmU2VmckRYOHplQTRNQkZxemR5NnYzVHdMZ245K3RaOUxnYmxocnJjZ3VLS2F5M3VjaUxxWWp3YjRlcEtUbmN1ajBKWXZQSlRiY255Tm5MbEZSVllOT3AyZlR2bFBrWHlrbHA2Q1lqTndpTHVjVU1tZFNQTFBHOXFXb3BLTFZtV3pOdVhsMFg3UldHbEt6Q3ZoK2piR00vNE1uYjJiSnBvUE1YNWxJZlBkd0JuWVBwNnlpaXMrWGJnZU1GeDF1U09nQndMY3JFL25oMTczWHZSOUNDRkdmQk4yRUVFSUk4WWY3Zk9sMkVwT1NTYzNNVnpJS1pveUs0OEdiaG5JNTl3cXpudnV5MFRxbVRESkxvanAyNEpFWnd3Rkl6Y3pubzBWYldyMHY5MDBkUXZkT1FmeTBmaDkyTmxwT1g4emkvUjgybWpWWC8rVG4zL2pneVpsNHVEaVNXMWhpTVF2Q3RpNVlwemNZekRLWHdGaE9tSnllcS96YjA4MlJoTGdvZnR0L3V0WDdhVHBSejd0U3lsMnYvYnRWNjZoVktwNi9lendqTEFRc093WDc4TzJyY3dCNDZ2WXhTclpUV1VVMTFsb04xbG9OUGg3R3lacEZwUldvTUpaM21ySjdBbjNjdUhsTTMwWTk2dGJzUE1xQWJtRWNPSG1SQlcvY2JURmI1cEVad3hvRmJPci8rNG5iUmxOZVdhMWtYQ1gwN3NUY1cwZFJYRmJKUzU4dDUvQVo0d242N21QSkRJZ05vMWQwTUdzVGovSG1nemVnMGFoNTlZdFZTakRnd01tTDlJa0pZY2FvT0RidE85VmtzTWNVZVB1OWRRMzNKeWJVR0xpY3Z6S3gwZjBsOWNwTDdXeXU5bDRyS0M3anZRVWJlUE9oS2F6WTJuVHZOWjFPenl1ZnIyVEJHM2RqWjZQbG9lbkRMSllidXpyWjgrUnRvd0g0YXZuT0pyUEtHaklGZjFVcTQxVFMxcksxMXRJNXhKZHBJM3J4NzlXN0xMNFA3aTRPSlBUdUJNQ1cvYWY1NlcvMzRtSGg4Nk9wKzZ4MjhIQm00MmQvdlhxN1dvMUdyV0p3ejBoZXVYZWlXZUR0am9rRG1EcThKeWRTTW5qbXcxOXdzcmRsVlA4WU5Hb1YvdDZ1ZlBqajVtdk80dXZlS1pBWDdoclAvVzh0c05oUHI3VW1ESXBsWEh4WDNsMndnUzExM3cxVGgvZmtnV2xETFM3LzRFMURsWEoza3crZnZKbkRaeTZoMGFpWlBLUzd4ZlY2UmdVeHVuK01VdTVxa3BoMDNoaXN6eXBnejdFVTloeExvVi9YVUt5MVZrckdKTUN6YzhZUzdPdkI4ZVFNNWJ1MlQwd0lvL3BGTSsvSFRaU1dtMy8vVmRmcUxHWm10cWNRUDA4bUQrMU9yVTdQMzc1WlMwMnRqaDZkQXVrYTdrL1hjSDhXYnpyQXVVdkc3NjZxZXArOUtRazlzTGUxcHFpMGdxVmJMQWVuaFJEaWVralFUUWdoaFBnRG1Ib1FBV1laUmYrZkhVOXV2cmwxVzZSbEY3QjZSeEtlcm83MGl1N1lZbm1wSlkvTkdzR093K2Q0OVl0VmpjcTNpa29ydU9mMTc2aXAxVEVsb1FlUndUNTh0V3dIK1VWbHlqS21vT0NsckFLelBsUWVMZzU4K2VMdGZMUm9TNnVEYk1QaW90aDY0SXhaRUtDNWVFQ0lueWZlN2s2TnBvenFEUWJlL0dvTlY0ckxsV3krc0VCdmVuUUtwTEM0bk0zN2pNRVlaMGM3cFJmUzBYTnBQUFBSVWdCZXVHczhJL3RGczJYL2FlWXQzTlNxZlM4c0x1Zmh2eTlFYnpDd2J0Y0pucnA5RERrRnhWd3BLV2RrMzJqY1hSellmL0lpNStwSzM4WU02TkxvTm9BUWYwOTJIMDJoc3JxR09aTUhrcEtlUTJwV0FRTzdSekN3dTdGbm15bDRGZWpqenJldnpzSGQyWUVMR1hsMGl3aWdXMFFBQUIxOVBZMy85Zk5nM2hNemVQYWpwYTJhb1BsN3VXT2lzYXpaWUFCL2IxZG8wRHFydU96cXZqbmFYODFvMUZwcHNOWmFvZE1ibURrNmp1UEpseWt1czF3Q2wzZWxsQVZyOTNEUGxFR29WSmoxelFKak1QYWxleWJnNm1UUEp6Ly9walRqdDdHMmFua0loT0ZxeG1wcmU3cDFEdkZsL2U0VHl2T3h0N1cydU84M2orNkR0ZFo0ZWxLajAvSGN4MHQ1OGU0SjVCU1drRjlVaGs2blo4eUFHRFQxbm8rVlJzM3FIVWV4VkhFYUY5MlJQY2RTR05rdm1qbVQ0dmsxOFRqdkx0aEFUYTJPUjI4ZWdVYXRRbTh3WUtWUlkyOW4zU2hZWk1tNCtLNzA3eGJHUzU4dFY0N0pDNWZ6Y0hhdzQvbTd4dlA0dTR0YTNFWlRCc1NHNFdodnc4djNUcVIvYkJqdkxkakFUK3YzVTFPckk2cWpMM21GeGd5NHlVTjc0R0JuemY0VEZ6bDNLUnMzWndmR3hodkxLaGV1MjB0UUJ3OEFUbC9NWXU1N1B5dmJuekE0bGdlbURlVnNhbmFqZ0JzWXkxWnZmK2xycys4YTA3VGFuSUlTcGRlZmg0c3hFRG9zTG9ydW5RSUJZeXNBT3hzdFBhS0NlT0w5eFZ6SXlMdm0xNkd0WEJ6dGVQV0J5VmhwMUh5MGFJdlNaKzYrcWNiK2p4VlZOYWhWYXZ5OFhJR3JRMFVjN1d5WU1Tb09NSmJYR3BkVFNUODNJVVM3a3FDYkVFSUk4UWU0bUpsSFhFeEh3RmgrZU9Ea3hUOTVqLzQ3VEVub2dVYWpickZjdEt5aW1uZSszd0NBbTdNOWY1MDlpcnpDRXZSNkE5WmFLOFlQaWtXalZsRlZYY3ZheEdPTnlzNkNmVDJvMGVrNGZPWlNrejJXVExmWDZ2U01pKy9LdVBpdUZwZnJGT3hqTWVqM3lyMFRzYmZSTmpsNXRMNW41NHpscmhzR0dnY0wxSjMvUlFRWlN3cWRIV3diWlltTjdCZU52YTIxeGVFRmVvUEJMUE52U2tJUGVuUUtKS2V3aEk4V2JVR3RVbkg3eEFFdDdoTVlzNVdHOUlwc3RzbDZ6NmdnbnJodE5DOS90b0p6YVRsbTJXUGRPd1hoN3VKQTRwSHpMUHZ0TUFDOW9qczJ1cTJoNXo5ZVNucE9JYkVSZ2J6OTZGUnNyYzBIWVhTb3k4Z0RZd0F5eE0vVDRuWmlRdjJZUExRNzM2MXVYVlpYZStzV0dVanY2R0RBbUNuMjJLd1JCUGk0VVY1UmpaMnRGbnRiYSt4c3JERVlqUGMvTTJjc0tsUTQyTnRjTGNldDI4NW56ODNtbVE5L2FYSVl4S0lOK3hrN29BdEo1OUlhWlYvZFBuRUF2VG9IODhHUG01WHNua0U5SW5qOGxwRThNVzh4S2ZXeU1odHFhenppbTVVN3VaUlpnTjVnNEpHWnhzOXRzSzlIbzZtWExvNTJadjNCN3I1aGtMRUU4ZFZ2bGR2Q0E3MGI5UkJUcTFRa0hqbmY3QkNPdmNkU2VPUHJOV3pjY3hJd1ptV042TnRaV2IrcXVwWTVFNXZ1OFdoU1B6ajl5SXpoZlBqVFpzQVlsUDkxMTNGdUdOcWQ2U043WDlORTBWQi9Ud0o4M0FCanR1N1dnMmVVVXQrRzVjRmo0cnZnWUdmTnhyMG5XYi83QkoxRGZKV2cyODdENTVneDJyZ2R2ZDQ4NjlZVWJHcnVMZlJ3Y1NTaGR4U0xONWsvQndjN0d5NW1HZ05wOXJiV09OZ1plMEdhK2pPYUFuRkh6cVFweS8wZU92cDVrSkZ6UmVtcE9icC9EUGROSFlLSGl3UEZaWlU0MmR0eTk1UkIrSHE0MERuRUY0QzN2bG5MOWtObmxRQmJWVTB0ZGpaYVhycDNJaTZPZGhTWFZiSjB5eUh1bURpQXppRyt2UGpwOGhhblFBc2hSR3RKMEUwSUlZVDRBNWpLV2dDRzk0bGl5ZWEyOVJ6N1h6TzRaeVJ4MFIzTmJqUDFmbkoxdEdmdTdGSFkyV2daMFRjYWxZbzI5ZGNxTEM1WHBwdDZ1enZ4MnYyVDBkUk5GdjFwd3o2K1dXRmUwdWZsNXNoSFQ4MEM0TjI2d0YxenF1cXlQUXdHK0tYZSsyZ3Bnd3dnSnN5UHppRytYTXpJYjdaQmZYM1ZOVG9Ddk4yWU5yeHgrWjY5clhXVFpYMlAzektTUTZjdlVWNVozZUpqV0duVVRCZ1V5K3h4L2N3YW5BZjVlbkRmamNicGp1RjFnYjZZVUQvdXUzRXdjVjFDaUFqMEpqTFloNDkrMm9LSGl3UHYvblU2L3Q1dXl2cGFqUWFWQ3VZOU9aTzU3LzFzVnFaN3JVeUJwYVN6YVR6KzdpTDBlZ1BuTG1VM0d1VHcyYk96aVE3MTVhTkZXOHdDdGFZc3hMT3AyYjlMd0sxVkdXSVloeGJVdCt0b01xUDZ4ZURzWUl2QkFKWFZOWlJYVmxOVFc0dTExcmpOMHhjeUthbW9vclM4aXRMeVNzcE0vMTlSaFVhakJveUJpTG16UnpYS29pMnZyQ2JFejR2UG5wMk51NHNEWU15OE5KVWJqK3diemNpK3hpQlNaTEFQVmhvMTgrYk80TEYzRnpVWmVETk4wZFdvVll3ZjJKVXpGcHIxTnhRYTRJVkdyYUozWitNeC8vQ01ZVnpNV0V4MndkWEEyeTFqKzVvRlU5ZnRPczYyZzJmTnR0UHdlRWpOek1mZjI0MnB3M3MyRzNRckxxdFVBbTcydHRaS1dlM0psRXcrL25rTGIvOWxtbGxXWVd0TUhkNlR6THdpSlRqMTg0YjlUQjdTblh1bURHTFBzUlF1WlJXMGFYdGo2NEw0cHI1OGxvWWdtRmhiR1UvaFRFRTVVeWFqVG05QXB6Y29RMWRhNG1obnc1eko4Y3IyQURxSCtoSVI2RTNmcmlHODlmWFZDYTNwT1lVOE9XOEpZTHdvTUdaQUYvWWNTK0hkQmNidnpDOWV1STFPd1Q2Y3ZwalY1c0JzYTNVSzl1Rzl2ODdnMU1WTW52dG9LZFcxT3RLekMzRjNObjYyblIxc3VhUEJCWVJGRy9ZcnBiR201V3kwVmp3MmF3Ujl1NFFvNjYzNytERmxuYmNldVZIWnZoQkNYQzhKdWdraGhCQi9nQjJIejFGUVZJYTdpd1BSb1g0OE8yY3NmNXYvNjUrOVczK2FQVWVUbVRnNGxqNHhJZWgwZW5RR2c5S255Y0hPV21tWWJ6ckJmL0NtQkZJdU41MTlZOG1ZQVYxNFpNWXdITzF0eUMwc29icFd4K3h4L1VsSnoyUHJRV1B3S3pyVWwxZnZtNndNQzNqdnI5TjU1TzBmbXkwL05BVjZXc29nTTduN2hvRjBEdkVsSzcrb1ZjRXdvSzdmbFEwTGY5MnJOUHh1U2xBSGQ3NS8vUzRBWHZoMGVhc2ZJeXpBU3drK2dMRlp2NGVMQS81ZXJvMkdYRVFHK3hBWjdLUDhlOXJ3WGpnNzJQSDMrV3Q1NHYzRnZQYkFaRXJLS2lrb0xtTkFiQml1VHZZa25VMG5OVE8vVmZ0U1gwU1FEMzI3aERUcUZXZGlESnFNNFkydlZuUHNmTnRLbEZYcTFrM1FiQXNYUnp2bXpaMUI0dEhrWnZ0V1RScmNqVTdCUHBSV1ZLRldxYkMzdFdiZjhRdTgvOE5HN0d5c3pWNnIxKzZmekpCZWtaeEl6bWpWd0kyTEdma3MzbmlBbCsrYlJHRnhPWVhGWmRUcTlCWWIrNE14Q0hVeUpkUHN0dnBCbm51bkRPS3RiOVphTEFGTlNjOUZwemVnVWF0NDZ2WXhMZTZiSmJVNlBmbEZWN1B2b2pwMllOcUkzbFJWMTVKeU9aZk9JYjZOc2xGOVBWMFlXWmRsVmxoY2pwdXpQUlZWTlJ3K2M0bTQ2QkJDL0R4YlZkTDR6QjFqbGVNOUs3K0lzNm5aM1AvVzkxaHBOR1RtRlNrbGxBRGZ2MzRYUVIzYytYenBkaGEyMEdEL2N1NFY5aDQzOWtCNzVvNnhQUFNQSDFvZGZMTFNxSlVNdW8xN1R6WWJjRk9wd043TzJPdlBOSFRERkhRejljbHJiWGxrYVVVViswOWM1STBIYjBCcnBURmJyNk92aHhLb2JRdXRsZHJzM3cvZU5GU1pNdHlRcTVOeCtFeDRvSmZ5SFZhZjZXTEFqSkc5R1R1Z2kxTENHaGZkVVFtTW5VakpZUFdPSk1ZTTZNS212YWZZZlN5WmU2WU1KdERIamFTemFYeit5OVVKMUtZSnpMNmVMcnp3eVRKOFBGem82T3ZCNW4ybmxJc21BSWRPcFVyQVRRalJiaVRvSm9RUVF2d0Ivbys5dTQ2UDZzejZBUDRibjBrbW1iaTdFNGhDc0FSSmdrdUNPN1NVR3UzV2RTdGJxdnZXdlZzdjI3SnRLUTVGaTdzRkVpQklFaUxFM1RQSjZQdkhaQzR6R1ErQlFudStuOC83ZVR0em4zdnZjOGZZZTNLZWN6bzZaZmprMTcxWThjQlVBSnFBVUhTSUQvNjMvUVNPNWhTWXJNMzBWeVZUS1BIaVp4c1E2T09Hd3ZKYUtKVXFwcEdDMXRYU0dueTU3Z0N5dTR2bVQwOU5ZSllMbVRPd1h5Q1dUVXRCL3hBZktGVnFiRHFRamU4MkhzWnpkMDJBcjdzVFhyNXZDdG83dXhBYjVvZUZFNGVBdzJHanVLSWVtdzltbzdTcUVWd08yK3p4cjNjT1pCbGRSbXBxZVNtTFpYM0FwMmNHbDdYYXBhWnJVdG1MK0ppZW1vZzVZd2NCMEN3MSs4L2EvWmd5SWhaMlFqNjJIRHFIQjJhTXhQSHpoVXltNEhOTEoyTE00SDdZZENBYm4vMXEySnhDcVZLanJxa05ELzM3Zjh4elg3KzBCRTRPZG9nSThNUzkwMGJvamZkdzFnUTdSZzJNaEY5M2RwemVjNTdPbURnOEJ2WWlQZ1E4THI3YmROamduRkZCM3ZCeWRjUm56eTB3ZWEzR0dqVUEwRnVpYWN6MDFBUkVCWG1aSGRQVGdGQmYrSGs2ZDJkenNmVnU4clhjbmNWNGNOWm9xTlhBLy8yd0hZL05Id003b1Nad290dXBVcXVzUnBQWnAxMXVhSTJEWi9NeCtkRlA5SUpHdW1hTkdZaEg1cWFodnJrZHkvL2QreTZkbFhYTmVQM2IzekY5ZER5Y0hPME5PbXRxQlhpNU1QOWQyOWdHYVpjTTdkSXVuTXN2dzZwdHg1bUFJSi9IeFl2TEpvUEZBdDc0OW5ja3g0Y1ovWjdmazVrQ0xvZU5wdFlPYkRxUWpidW5EZ2VIemNMbS9kbElpZzdDTTB2R1d3eDBMYzFJeHFpQkVjempJQjgzaUFROGswdDBiYlZoMzFrTWpRbEIvMUFmVEIwUmg4MUc2cVlaTXpFNUJrNE9kdWlTS2ZETkJ2TkJkb25Zam1sNm91MU1xcTJESiszU0JOeE5kVWMxNXZqNVF0ejcrbi9STHBXaHJxa1Y3encyQzRQN0IyUHI0Zk1vS0sxQlRKZ3ZBT08vYXhtajRneVcrL0s0K3JlWDMydzRoRUJ2Vi9RTDlrWnBkWVBlSHdVRWZDNGM3WVhva2l1WVphcTYzSjBkd09OeTBOclJoYXI2Wm9NeDAxSVQ4TnNmcC9IVnVvTll2L2NNQ3N2cjhORHMwZkQzZEVaVmZRdGUrV3F6M20rcGUvZHZUVVZkTTVJR0JPT2ZuNjVEWkpBWHNxK1U0cm03SnlBaDBoOEZwVFg0ZWNkSnExOC9RZ2l4aElKdWhCQkN5QzJ5Ny9SbGpCblNEeW54WVFBME42WC9YRHJ4VDU2VjlVYmQ5MjZmSGsrbVVDTC9tbUZHUjBWdEV5NFdWV0xNNEg3NCtPbDVWblZXRlBKNVNFdUt3b3kwQklRSGVFS3VVR0xuc1Z6OHRQVVk2cHJhOE5LOVU1QWNId2ExV3BOVjh0N2pzNWw5VjI0NWFyU0xwQ25hMkptdHkwdlpObVJacWRUR001UXN6czNJYy82ZXpzZ2NIWStKeVRFUWk2NHZvU3V1ck1maDdBSXNtVElNcjN5NUdSRUJta3cydFZyTlpIbG9sNm1wVkdxYk16K09uaXZBMktIUmtJaEZCdHNTSXYyWnJCSlR6eTJaTWd3cXRkcmd2UmtRcW1tZWNLMnFBU2Q3Tkk1SVM0cUNpOFFlT1htbGVrdTZ0ZTlOejRZQ1BmMXgvQ0ltSnNjZ010QVRTcFdhQ1dKWW9xMmJsVEVxRHRJdW1kNFNWamFMaFpmdm5RSjdFUjlmck5tUFEyZno4ZGg4NDExNHRZcTdNN1pDL056QjUzS3NmdTFOQmR4czRlbmlpSloyS2JOMDBaaDlweTViYkFyeTdGMFRNRGxGczJReTcxbzFYdmx5RS93OW5iRjg5bWk5UmdxTEp3MkZ2NmNMM3Z0cEp3NmV6VWR5OSsranJxZ2dMMllaN0VlLzdJRnJkd1lXbTgzR29leDhWTlkxbzMrb0QyYW1EelJaLzNITWtINjRhOHB3eU9RS1NMdmtrSWhGT0g3dWFwLyt3ZVBraFNJbW8zblp0QlQ4Y2VLaXhYM1lMQmJtVHhnTUFGaTU1WWpSSUt3dWJlQUlBR3FiTkdNRjNVRzN6cTdyUzk5dFVWeGhPU05WKzdzMlBDNlVhVWhRV0ZiTGRBbE9IOXdQem81MkJwbHVjb1VTejMrNnp1aWNYcjUzQ2p5SE9DTDNhZ1dlKzJTZHdYWnRwdUcySStmTlpocTJkblNpdGFNVHFZTWlNWGRjRWpvNlpYaitrM1ZNVUZJcnhGZFQ2N0drc2g3amgvYkgydDFaeUw1U0NoWUxHRG9nQkFCdzRFeWV3ZkVKSWVSR1VOQ05FRUlJdVlWZS9zOUczRDExT0JaUEhzWmtLeEI5YW1peWdmdzlYUkFaNklsbG1TbEdPKzNwZW1SZUdxYU1pRVZlU1RVKy8yMGZkaDdMUlhPYkZHSCtIdmpxeGNVSTlIWkZ1MVNHTjcvN0hTL2ZOeFVpQVE4Lzd6aUpPV01IWVVDb3IwM3o0N0ExTjVXMkxpL1Y3bWNObHNuOElmUFlSczR4WjJ3U2s0M1NKdTFDenBWU0pyQlIyOWlLdWM5OUJabENhVlVXb1lEUHhZdjNUTVozbXc1YlhEcGFWRjZIMzNhZGhraklSMWwxQTZSZGNteDQveUc0T05yajVTODI0dURaZkFEQU55OHRRVVNnSno3NmViZkpSZ3BhSERZTHNlR2F3TnlHZldlWkpnQmEwU0UrY0pIWTQrRFpmTDNnUzNKOEdJNWtGMkQ3MGZPWWtaYUliWWZQR3cxUXRVbTc4TVQ3djhKVklyYTVKcGNwMDlNU0VCZmhqNi9YSDhUcVhhZXMya2RiQjQvUDVXQkFtQzhUMkxqWnZOMGsrUGlaZWFodGJNWFRINjZCdEV1TzZCQnZET2tPU05naTFFOVRvN0docFIzNTE2cXhOQ01aTTlJU0lSTHc4TVUvRitIWmo5ZWlvTFFHV3c3bG9LeW0wV1J6RGphTGhhY1dqUU9McFFtSzdqdDFtYWxweUdHem9WWURhM2RuNFpGNWFiaC8ra2hjTEt3d1dEcWJIQmVLRjVaT1FwdTBFeTkrdmhITFo0MHlHZ3krVVNxMUdudTc1K2ZrWU1jc2h6VW5jM1E4Zk4yZFVGaGVoOVZXTkdEUXZxNDFEYTFNdDFXaFFGTUxUNXZwcWpiYktzRjJ1WVVWV1BQSGFaUldOMkphYWdMenZFS3B3c25jSXB5K1ZBS1ZXbzJDMGhxRE9ueUE2U0NndTdPbStVSmZkQk1lR2hPQzU1ZE9oRktseG9xdk5xTzVYWXFCL1FJUjVPT0tJQjgzL0xUMUdKd2M3TkRXMFlXY3ZGS01uSnVHY0g4UDVKZldZR0MvUUxoSTdLRldBN3ZNTklraGhKRGVvS0FiSVlRUWNndXBWR3A4ditrSVRsOHN3Y1RoQXhEc3ErbTBxTDFwSWhweWhSTHYvN1FUWDcrMEJDeVc1ZVZTcTNlZHdxcHR4MUZacDFsK0pCTHc4TURNVVpnOVppQjRYQTV5Q3l2d3hyZGJzV0RDWUlpNlgydFhpVDNPWEM2eHFSNFVBS1o0dmEzTFMvazg4MWxXeHM2Um1oVEZORE13UmJmNHZMR2xzWit1M291WWNGODRPOWpoa1hkK3djQitnWHJaUk5vc0ttMFFPTWpIalZtYUdkRzkxREltekJlUHpFMUR2eEJ2OUEveDBUeCs5eGVVV1ZpV3AxMG1DV2h1c0xXRnpQTkxyMmVoV1J0N1pyTllXREpsT095NzYxbkZodm5DdHp2alJrdmJ4WFJrUWppOFhTVUd4M2pobnNsSWpndkY2SUVSZU82VGRVYXp1ZHFsTXJSTCt5YmdCbWdhQXRRMXRSa05ScGh5cmFxQnFWdVdsaFJsTnVnMlpVUXNwdXNFUWt6UjFzOXljeExqdTMvZFpYU01oNHNqSE8yRjhIUnh4SHRQek1iVEg2N0JsZUlxekJzM1dHOVpwaTFjSE8wTml0dTdTdXp4NmJQejhkSVhHNUYxcWNSc045eUZFNGNnSXRBVGhlVjFUTkYrTGUzM1pQT0JiTXdlT3doZXJvNzR2MGRtNHJsUDF1RlNrU2J3NXUwbXdZb0hNMUZZWG91WC83T0orWTI0V1U1ZExHYUNnbUgrNXIrN0VyRUl5NmFsUUtGVTRkOC9iRE9vWTJkTVdIZkRtU3NsMXh1VWFKY3F0M1lINFhvYnREZG15OEVjYk5oM0ZzNk9kdmpQUHhmcC9jWkVCSHJpbmNkbW9ibE5pcDNIY3BHVFYycFR0bVZJZHdDeHVCZTFIN1Y4M0oxdzc3UVVwQ1pGZ2MxaW9WTW14OHYzVFlHRG5aQVowOURjampPWFNnQm9mcE55OHNvQWFENWJLNzdlZ3BuZERUcE81aFlaZE5VbGhKQWJSVUUzUWdnaDVFOXdMcjhNNS9MTC91eHAzTmF1bEZUanhJVWlEQmtRakNjV2pNR0ZxeFVteDJxemtqamRCY252bXo0U3JoSjd0RXRsK0dyZFFhemJrNFdINTZaaTZzanI5WWY2aC9wZzVaYWpHTncvR0MvZU94bkwzMW9GdVJYTCtBUjh6Zjk4VXFuVldML25lcWFWcGVXbEhzNk9WbCs3OXNiV1hpU0FsNUhna1M3ZEpaTThJNEU5bVZ5QlY3L2FBZzhYQjF5cmFzREFmb0ZHajZNTllIaTdTUXk2bzRiNWUrZ0ZFRndrOXZqb3FYbDQ1SjJmclE1aVRFOU5CQUJjS3FyVTM2Yzc2bWFwNXAyUGh4TW1KZzlnSHFjbVJaa2NHeGZoajdnSWY1UGJCNFQ1WVVSQ09IWWR0N3o4NzBhMVMyVTJCZHkwanA4dnhNVGtBVWdmM0EvZmJEaWtsdzFrTCtLamY0Z3Zzdk5LOGZ1aGN3ano5OERrRWJFb3EycEFhMGVuMFR3blVYZGdScVZXTTh0aGUycnIwYXhrNGFTaCtIYkRJYno2OVdZTWp3dERTV1U5bWxvN1lDOFM0T2UzN2dPYnhjSzdQKzdFZmlOZGVSK2NOUXBUUjhZaE82OFVMMzYyd2VqNWxDcnpRYWFZTUY4c3pVaEdRMHM3bmpjU0pOVXUyZmIzY21FQ3JoS3hDSjg4TXc4L2JENkM5WHZQb3JLdUdaLzhzZ2ZiajV4bjZzalpVbC9SVmhjTHIvOU9OYlYybUJrSnBsN2FGMnYybTIyZW9HdFlqS1lwd2RHY3E4eHoyczZyTGUwM25qSFdrMEtwZ2tRc3dydVB6NGEzbXdTWGk2dFExOVNHbFBnd0hEeVRoNlkyS2FhT2lNT2NzWU13TXkwUlArODRnVzgzR3RaaTdDbll4NDBKakYwcU5QM2Jia2xEY3pzR2hQa3lmelFROG5uZ2NiazRlNlVVUjNNS2NESzNDTVVWOVhqbGZrMDkxUXNGNWNpL1ZvMnlta2FNSGhTRnBWVU5HTjdkNk9IbkhlYWJaUkJDU0c5UTBJMFFRZ2dodHhTSHpUTGFxYzdSWG5NRDV1bml5R3pYWmthbEprV1pEYktJN1FUSUdCV1BHYW1KY0hjV283bE5pcFZiam1MdDdpd29sRXE4ZE85a3BBL3VCd0JNelNVZmR5Y2N5TXJENGtsREVlN3ZnV2VXak1mYks3ZGJiR0xRSlZOZ3plN1QySElnQnlVNlN4Qk5MUytkTTNZUWxDb1ZCb1Q2WW5KS0xMWWVQbWZ4TmRJV1J0K3c3d3krMzJTKzNweTJlMm03Vk1Zc04rdXBxS0xPWWlhZk5vQng3TnhWUFAvcGVnREFTOHNtWSt6UWFHellkeFlmL2J6YjRyeE44WFYzWXJLeHZ1blI0VlBidGRiU2N1dXk2a2JjOS9xUFdQRkFCbjc3NHpTT25kTUVIWkw2QitIdFIyZUJvMU16NzlQVmU0M1c5bHJ6OW9Qd2NISEFmN2NjdlNVQnR4dXg0OWdGVEV3ZUFEc2hIL2RPSDRIM2Y3cWU1WlUrdUIrZVdqUU9FLzd4RVFEZ281OTM0OVBWZTgxbVNta2JLVFEwdCtPeGQzKzFhUzVLbFJxSHVwY0RBNXJ1cDUvL3RnK1B6RTNEVTR2SG9WM2FoWDA5QW0vYUFKZFNxVElaNURQSDIwMkMxNWRQQTRmRFJwZE1nUWRualdLMitYYzNtSEJ4dE1jcjkwODFDQ1R6ZVZ3OE1GTXovdWNkSnkwdVQrOUxMZTJkT0pkZkJpY0hPNnpiY3daSjBjRm14Kzg5ZGRucVpjZmgvaDd3ODNTR1RLN0FnVFBYWDIvdDc2UzJobGxmeGhUZG5NVDQ0TWs1Q1BSMnhibjhNcnp3MlFZOHVXZ3NBRTFBK2YyZmR1RkExaFdzZUNBRERuWkNMSjQ4REdVMVRkaHg5SUxaNDZZbVJRTFFMQzNWWnA3MVJxZE1qZzlXL1lHM0g1Mkp5cnBtck45N0JydU9YMlFDbmh3MkMwTmpRcEFjcDhudVBaSlRBQURZZkNBSEQ4MGV6V1JobnJsOGpXbmFRd2doZlltQ2JvUVFRZ2k1NVpyYnBQQnhkMEpGYlJOVHJONVk5enJkNXdiM04zM3pPbWZzSUN5YU5BelpWNjdocS9VSHNQLzBGY2dWU2dSNnVlRDFoNlloME5zVlNwVWF2KzQ4aVl1RkZYano0ZWxnczFpd0UvTHgrVy83OFBhanN6QitXSDhFZXJ2aXEzVUhqQzdudTN2cWNHU09qbWNlYTRONFd0cGxubUYrN3Rqdy9rTjYyeVQybXZwUlR5OFpoNDR1bWRraTlCbWo0aUFTOFBETVIydHg5c28xdkhEUEpIeTkvaURxbXRvQWFKYVN2Zm53ZEh5d2FoZEtxeHZSM0NiRjJ5dDM0SkY1YVJpWkdJRlYyNDZiUExZNWxycTI5cFpJd01NYkQwK0huWkNQbjNlY1JGYjNNaTh0Vm5ld2pHUEYrWnZicEhqaS9kWE00NVQ0TUx4eS8xUncyQ3prWDZzR2w4dEJzSStiMFgyRmZCNVRoTDZnMUxxc290N1FOcXZvVGFCSlYvYVZVbVRubFNJK3doOFpJK053K21JeGt6RTNMRFlVSFoweXZjd2hza0l0QUFBZ0FFbEVRVlF2YTVZbTlxWE5CM0p3VDBZSzdFVjhQTEZ3ckVIUTdVWWw5UTlDZlhNN2xyMzJYMllKclRhQXA4M3VGUEM1aUkvMGgxS2xRa05MTzdnY0RoenRoYWh0Yk1VUG00OFlmTmEwYm5ZOXphYytYQU8xV20weGM3YXdyQlp2ZmIvTjZ1Tk9IaEVMQU5pZmxZZDI2ZlVtSDlvdXQ3V05tc1lLbHBxMm1Ock9ackZncjlOc0pTcklDMjgrUEIxdVRtSnMzSitOejFidmhWeWhaSDRydFAvLzlNVVNQUFhCYi9qNG1ma1FDWGhNMXFFcGRrSStwbzNXQk9IWDd6MERsYTJkSDNyUWRsdytjdTRxbEVvVjdFVjhqQjRZaWVUNE1BeVBEV1V5QWZOTGE1amY5bzM3ejJKcFJqSlRic0JTMTFoQ0NPa3RDcm9SUWdnaDVKWlNxdFI0NUoyZmJlNndOejAxQVk4dkdHUDBobkh6Z1J4czNKZU5ocFoyQUpxYjhhVVp5Vmd3WVRENFBDNEt5MnJ4OW45MzRISnhGYk9VQ05EY1pKNjRVSVJ2Tng3Q2ZkTkhJQ3JJQ3g4K05SZFY5UzA0YzdrRUgvKzhoNmxSdEhMTFViaEk3REZrUUFoS0t1dVpvdVZhZmg3T2lBajBSRWVYekd6R3hOZ2gwY2pKSzBWRGM3dkJOaTZIamNXVGhpSDNhZ1ZPNWhaQkloWWhkVkFrRXFNQzhkU0h2Nkdrc2g0OExnZVJnVjc0L1BtRmVPYWpOYmhTVW8xdFI4NWpaR0k0N3BzK0FpRytibmp6ZSt2cVErbXl0dEhEMUpGeGlBcnl3cnMvN2pUWXRualNVSVIzMTZETEdCV1BxMlcxZUdSdUdrSjgzYkI2MXlsOHRlNkF3VDQ4amlhQVlrM1FUWXZMWVdQWnRCR1lQMzR3V0N4TmxzckwvOW1JZHgrYnJUZnVoMWZ1eHBrcjE1Q1RWd1kzSnpHVEFWUlFXbXZrcURkT0xCTGcvU2ZuQUFDZSt1QzNHdzY4L2Q4UDIvSERpcVVRQ1hoNDhaN0phRzN2eElXQ2NpUkdCYURleU9mblZwTEpGZGlmZFJtVFUySnRhaEppaStWdnJVSjFRd3ZUWktPMHFnRXF0WnJKMnF0cGFNWGM1Ny9TMjRmRFljUEJUbWgyYWFjdG5ZUjdReVpYV0RXdW9xN1pJREFYNnVjT0wxZEhITkZaUGdwb01vQW5wOFJBb1ZTaHJxa05vWDd1S0N5dkJaZkRZWnFnYUdzb2FvT0s0UUVlV1AxL0R6REgwTlorMDM3bmRFV0hlT1BKUmVNUTNyMk0vTzZwdzNIMzFPR29yR3ZHTXgrdHhjbmM2NTJDQmQxL1lOQU4xRjhwcWNZL1AxMkhwNWVNeDBFTEhVQ2ZYandPRXJFSUZiVk5WbWY1bWNQbHNGSGYwbzRGRTRZZ0tUb1FBMEo5d2VHd0laTXJVRnhSajRqdWJzU2Yvbm85QS9uUmVlbE13RTM3K0orZnJUZm9lRW9JSVRlS2dtNkVFRUlJdVNXME4rWWNOZ3Mvdm1hNHZOUVNiYllDeDhnTnMyNFcyTlNSY1pnL2ZqQ2NIZTNRMHQ2SlgzYWV4SCszSEdXV2pRWjR1d0RRQlArME4rYXJ0aDFIUzdzVWo4eExCNS9MZ1plckl5SUNQQTJ5dno1WTlZZkorVTFQVFVCRW9DY3FhcHZ4NnRkYmpJNXhkclREUjAvTnc5eXhTZmpQMnYwRzJ4ZE1IQUlQRndjY3p0WXM1V3R1azJMSHNWeGtqSXpEQjAvT3dWMy8raDdOYlZLczNuVUs5MlFtNDUzSFptRko5M1B2ci9vRHE5NElRUHJnZm1qdDZNS0gvN3MrVnk5WFJ5aFZLdFEzdFpzTWJuRzdiOFROTlZJUUNYbVlsQnpMTkxkNHIzdkpvNURQdzR2TEptRmtZZ1RhT3JxdzU5UWxaSXlNeDZmUHpnY0F2UFBmblNhWDFYSzdzNWFFZk92K1oybHlmQmlXenhvTi8rNWxkaXUzSE1YUE8wNUFyUVo0WFAxckt5aXJ4Y3kwZ1ppVmZyMUdYVlY5QzZvYk5NWFMrVHd1SHBvOXVzODZXWWI2dVNQUTJ4VUE4UDZUYzB3RzNyUkJIMHZCcXNxNlpyejMwMDY4dUd3eUJId3UzbmxzRmc1bkYwREk1NkdqVTJaMlgxT01mWDk2YTgwZldZaUw4TWNQbTQvZ2pZZW1vYUdsSFhWTmJXaHM2VUJFb0NjQTA1MHJUYzlQMnh3aGgzbWZBT2gxeTczK1cyTDQraW1WS291MTFJelZkT056T1pnM1lUQmEyenMxZGZIVVlESWpiMVVXWWFpZk96NThhaTdzUlFLODh1VW1ITTR1WUxZOU5qOGRmQjRYLzl0K0Fnc21ETUdDQ1lNaDdaS2pTeVpuc2lzdkYybWFLMmhmbDA2WkhBVTZUVXU4M1NSd3RCZUMyK043TW05OEV1NmZNUW9jTmd1WGk2dncyeCtuOGZUaWNiQVQ4bkh3VEI3T0YrZ3YvOVFHNzdoYy9lRGQyU3VsV1BqaXR5YXZqOFVDbmx3NHJ2czNxaE12ZnI3QmFETVRXMlNPaXNjLzVxV0Jyek9YcHRZT3JOOTdGc2ZPWDhXYkQwMEhBSHkxN2dCeThrb2hFWXZ3MHIyVE1iaC9NRlJxTlE1bkYyQmtRamo2Qlh0ajVZcWwrSHI5UWV3NGVzRmltUUZDQ0xFV0JkMElJWVFRY2t0b0F3MXF0ZkdscEpaNHFoM2g0bWpQMUR2VEZSWGtoWW5KTVJnL3JEOUVBaDVxRzF2eDVkb0QySHd3RzkrL3NoUlRSOFNocUtJT3pXMVNESTBKQVFCY0tDalRXOWEwK1VBT0xoU1U0NG1GWTdIcFFEWjJuN2dFZXhFZkQ4NGFaVFF6cEtmUTdnd1JEMmNISm1qVjA1Q1lFUGg3T2lQSXh4Vk5yUjM0WmVkSlp0dWNzWU53VDBZS0FPZzEyZGh4OUFJeVJzYkJ6VW1NRVluaDJIN2tBbllkejhVOW1jbHdjckJEeHFoNC9MVDFHR29iVzdGeFh6Ym1qVTlDNXFoNHJOOTdoZ2xVTEpreURKTlRZcUZVcVpuaTlTMXQra1hYdFRmaTFqUlNBRFFaYnlxMUdqLytmZ3ovL3NjTVJBUjZRcTVRNHRtUDF5SzNzQUtuYzR2eCtrUFRBQUNQTDBqSG1DSDlVRlJlaDRhV2RzamtDcWpVYXFoVWFuaTVPcUtwdFFNS3BRcExwZ3lEV0NTQXEwUU1EeGNINUYrcndTZS83Z0VBRElvT3hLSkp3NUFRcVdtUXNEL3JDcjVhZHhBVnRVMDYxNkI1bjdTWlBtOSt0eFdIenVUaHRlWFR3R0pwbWdoOHQvRjZUVG1aWElIZkQ1M0RCMC9PZ1VRc1FwdTB5K29zSlZPMDJaWWVMZzU0WWRsa3JQaHlFOU1obHBtbmRua2UxM0tHMk80VGw2QlVxdkRpc3NuZ2NUbElIYVNwaGVVa3RyTnBYdVlDVmIxVlZGSEhCRmtXVGhpQ0VRbmhCbU1xNnBvTW5qUEhtbVhPUFpjMzJzcllmaHdPRzBzbUQ5TnJUS0pWMDJDOG82VllKTUFIVDgxRlpIZUEwWndGRTRkZ3djUWhlcytseEljWjdYUU1BSzgrbU1rRTNpYW54Q0k1UGd6SHp4ZmltdzBIc2Z2RVJUeTJZQXppSS95WmJLMERXWGxNa0ZJYldDK3Rhc1NMbjE5dllxSE5GdGE5eG1tajQ3RjgxbWdBUUVsVkE1NzhZRFhhcFRJVWxOYmcvU2RtWSs2NEpHU01pa2RPWGltS0t1cFEyOWpLTklBUUNuaVluQklMa1pBSE95RWZFbnNSSkdJUlhDVDJjSE4yd01Hc0sweFRCVWQ3SVY2K2J3b0c5dzlHWlYwem52MTRMZE1BeHhKejcvT3U0N2xZUEhrWTNKM0Y2T2lVWWVXV285aXc3eXpjbmNUNDhPbTU4SEJ4d0ZmckQyTDFybE1ZTnpRYXkyZU5ob3ZFSG8wdEhYanIrMjA0bVZ1RXBSbkp1SHZxY0RnNTJPSFp1eVpnYVVZeTF1ek82cE1zUEVJSW9hQWJJWVFRUW00SkFlOTYxODluUGxwcjgvNm1scGVtRCs2SGY5MDNCZTFTR1k3a0ZHRFhzVnljeWkxbUFtb2YvN3diOHljTU5paTJidXlHcXJDOERvKzg4d3Z6dUYwcXcvbjhNcnkyZkpyVk4vak9qbllHUVN0akhwdzFDaTN0VW13OWZCNERRbjN4OEp4VUFJQzBTNDdqNXd1WmNaZUxLaUh0a2tNazRERkwwU3JybWxGVzNRZy9UMmU5ektVdEIzTXdiM3dTV0N6b1pXOTl0L0V3bWxxbG1Ec3VpY2tJMlhrOFYyOCsyaHR4M1VZSzFoZzlNQktoZnU0QWdLL1dIVVJ1ZHlmQ2cyZnpzZmpsNy9EQ1BaUFFMOWdiaVZFQlNJd0tNSG9NSndjN0xNdE0wWHV1b2JrZHU0NWZ4UERZVUR3NGV6UUN2VndnVnlpeDYvaEYvTEx6SkFyTERKZUlNclcrZEFLekI4L21ZK2V4QytCeU9kaDhJQWM1ZWZwTGZ3dEthM0RQcXl2UktaT2JiRVRSMTdTQlk1R0FiOVg0ZmFldm9LYWhGUy9jTTRtcDMrWHVMSWF2dXhQS2E2MExhdkdaT21nOEN5TjdaK21yS3hIbTc0RUhabzVrNmk4MnRYYmdmemJXR09RWkNhcjNwSDM5aElMZVhZdXhiRTlwbHh3WlQzeUcwUU1qY1U5bU1wUGxWbFhmWXJEVVU2dE4yb1VuMzErTjE1Wm5RcTVRb3FhaDlZYUR0cm9HaFBtaXJhTUxqODFQUjE1Sk5WWjh0UmxxdGVaMzZvbjNWdVBMRnhjaklzQVRmNXk0aVBkK3VyN2NXeHQ4Vmh0Sk0xUXFWVGg5c1poNXZQbEFEcUpEZkpDV0ZJV1hQOS9BMUlvcnFhekgvVy8raEFkbmpzTFlvZEVZR2hQQy9NRkNLeWs2Q0VuUlFVYm5YbFJSaDdQZHkreVQ0MEx4eE1KeGNIY1dZK3ZoYy9oczlUNnJNalY1VEJhczZmZFoyaVhIeDcvc3huM1RSK0RwajlhZ3BxRVZBL3NGWXNVREdlQnkyUGpYbDVzZ2x5dng1UXVMMEMvWUd6SzVBbXYzWk9HSFRVZVlMTlFmTmg5QlRVTUxIbDg0Rm53dUJ5SWhuL21lRVVMSWphS2dHeUdFRUVKdUNUNlBpOXJHVnF6ZWRicFgrMnV6MTdZZE9hLzNmTmFsRWp6NXdXL0l6aXMxdWd6czZMbXJPSHJ1S2haUEhvWjdwNldnc2FVRG4veTZ4K1NOZEU5SGNxN2lnVGQvUXFkTWpwcjZGb09zcGI1UVd0MkEzTUlLZUx0SzhQNnFYZm9GOHJzN1I3bzQybU8vVHJINnJZZlBJWFZRRk5ic3Z2NTZsdFUwNHREWmZDZ1VTcjFzdWZybWRueTkvaUJLcXh2d3lOeDBmTGZwRVA3bzBiMlR4K1dncExJZU80L3BCK01zMlo5MUJUSzVBcG1qNC9YbUFnRFhxaHJ3NEZ1ckVCL3BqOUVESXhIbTd3RXZWd2trRGlLOTVXQTlOYlYyWVBITDM2Rk4yb1g1NHdkRDJpbkRaNnYzWWRmeFhEVDN5TkRyZVEwQURBcXovL3VIN1dhdlFiczgrVmJhZXZpOHdYdGdUbTVoQlphdStBSFQweEl4Ym1nMEFyeGM0TzdpWUhYUVRjRG5RcTBHY3ZKdlhvZkdndElhUFB2eFdyejFqeGxRS0ZYNDVKYzlUSEYvYS9GNUhGUTN0Sml0QzhibmNkSFMzb2xOQjdKN05VOCtsNHNMVjhzTkFzOGRuVEpzTzNJZVo2OWN3OHBYbCtMa2hTSjgvTXNlczRHME5ta1hudnpndDE3Tnd4clRVeE5RWEZtUHB6NzRUZTkzUWFWVzQvMmZkcUtsdlJPVmRZYVp3eHYyblRWb3FuTG04alhNZWY0cnZjKzdTcTNHVzk5dnc0NmpGL1M2TVFPYXdQZGIzMi9ERDV1UElDVStISU9pQStIdEpvR2Jrd1BzUmFZRHhrVVZkYmp2OVI4aFZ5amg3U2JCUy9kT1FWRjVIVjc3Wm92ZTc1SWw5aUlCbWxvN0xIWmVQblEySDZjdkZqT3Z6L3dKZzNHeHNBSWYvdThQOUF2eHdiOGZ5VVJKVlFPKzMzUUVHL2VmTmZvYnN2WHdlZVFXVm1EQmhDSDQ1TmM5dHl3QVR3ajU2Mk9OdlBlZE8yN0IrbWVpbTF2OGxKQTczVCtrZDl6WG1oRHlOK0R1TEVaRFM4Y3Q3N0tvYSt6UWFCdzZrODgwUi9pN0VmQzVZTE5ZUnVzb2VibzQ2dFhRdXRuWUxCWjRQQTY0SERiWUxEYlliQmJZYkJaWVlFR2hWS0tsdlJNQXV1dkhXWGZNekZIeE9IV3hXRy9KNmUxSUloYVpEUjdlREVuUlFhaHBhREVJck53TUhEYXIxeld4a3VOQ2NlcGlpZGxBVjdDUEd5cnFtdEFsNjExV1dVcDhtRjY5TkdQNFhNNU5DYkQzQnBmRGhzS0czMDAyaTNYREhVRXRZYkUwRFJsWU9tVURWQ3FWMFhtNlNPeU5ObzZ4WkdoTUNFN2xGdG44V1JMeWVYcS84WUZlTHJma2MwOElJY1pRMEkyUXZ5QUt1aEZDQ0NHRUVFSUlJWCt1bTlQZm14QkNDQ0dFRUVJSUlZU1F2ekVLdXQyR1JJRmU4SnljWW5uZ0hjNWozRkI0VGtrQlI2ZlFzeTdYbEhnNHhvVUROem14VWVqckRuWXZDL0VhdzdFWGdldGdXMGN4UWdnaGhCQkNDQ0dFL0xWd0FoUEhydml6SjJHclNieS83dkpTKy9BQUJDK2ZCWEZrSU5RS0pUb0t5NjNlMXpFMkhLb3VPVlJXZEFPeUJ0ZlJIaXE1MHZwQ0tqWVNCWHJCYTNJSzNFWWtnQ08yUTFkbG5kN2NKZkVSOEptVkRxZkVLQ2c3dTlCWlZRZmNoS2s0SlVVallHa0dWRjB5U010cWJ1eGdMQmFDN3A4T2p6R0QwWHE1R01wYlhLOUZhMXZmTmM0aWhCQkNDQ0dFRUVKSUwxRDMwajdnUERRR0FvOGJieXZONG5MZ21oSVBWbmZuTGErcEk2Qm9hVVBqQ2V1NmlOa0ZlTUZ2NFFSVXJObU5wdE9YYm13dUhEYUNINXdKdFZLSmtoOStoN3pCc0N2U2pWSzJhd0pTTEQ0UGJxTUh3alVsSG8ybmNsR3hiaC9Vc3V2QlE0R25DL3dYVDRMWDVHVFU3RDZKeHVNWG9PNVIyTlpqL0RESUdwclJkTXI2TG1CYXFrNFp1QTUyOEowN0ZxNGpFOUNhVzlqcmF4SjR1a0FjRVFBQUNIMWlBVXErM1lqMm05Z2xqQkJDQ0NHRUVFSUlJYmNuQ3JyMWdkYUxoWEFmTXhjQ0Q1YytQN2JmL1BGUXRIYWc5V0tSeGJGcWxSSWNrUUQrU3liRE1TWU16V2V2OVBxOER2MURJZlR6QUFCRVBMY0VaYi9zUkhPMjZkYnR2YUhza1pISDRuSWdiMnlEdXJ2YmtMSkxmenZQUlFLUnJ3Y2FWRHBka2Rnc2VHZU9nbHZxSUtoa2NraExLdEZWMDJqVFBGUTYzYkdFM200UWVydlplQ1hHY1VRQ0JDK2ZoZUp2TnFEdFVuR2ZISk1RUWdnaGhCQkNDQ0YzQmdxNjlRRmxwd3hkbGZWZzgvbmdPWW43OXVCc05nTHZ5Y0RWVDMrRHRLVFM3RkMxVG90dVNVSWtKQW1SZlRNRmtRQUI5MlNnL25BMkt0ZnZNOGd5MCtMWWkrQ2Vuc1MwRHJlRTcrYWs5N2psWEQ1cWRoeGxIcXQ3dElwdk9uVVI1YXYvME5sZkF2OGxrMkVYNUtPWko1K0hnS1VaS0hoL2xjazVHcVBTYVNuZTExb3ZGYUc5b095bUhaOFFRZ2doaEJCQ0NDRzNKd3E2M1NDMmtJL2c1Yk5nRit5RHpvcGFOSjNNUlh0Uk9Ub3I2cUJvbHpKWld3QVEvUEJzaUNNRE5ROVVhbHg1NHp2STZwcjZiQzY2UWJlK3BsYXFJRzlxaFZwcE9waWxiSmVpcTZvZWZnc245cXI1Z2JLOTArQ2N1dVROYlFBMEdXVHU0NGJDYlZRaXN4UlhTK2pyRHU5cG8xR3hkby9WNSsxNW51cXRoMUd6ODdndFUyZjRMNWtFcDBIUnpPT0tOYnNOZ29lRUVFSUlJWVFRUWdqNTY2T2dXdy8yWWY1d0hCQmk5WGh4WkJDRXZ1NEFBS0dQT3pyTGE5SDZ1L0dhWUR4blIrYS9tODVlN3RPQUd3Q29WZnBkQnBwT1hVVGQvcXhlSGN0dndRVG11Z0NnK0t0MWFMdGNZbkcveHBPNUFJY052M25qKzZEcnFQNzE4RjBsOEowN0ZrNUowV0R6VFhjYmRSMlpnTGE4YTJnNWwyL2RXWHBreFVuaUlzQjM2MTJOUHJzZzMxN3RSd2doaEJCQ0NDR0VrTDhXQ3JyMTBGNVlCdGVSQ1pERVIvUnFmNmVrYUtpVlNwVDl2Tk5nRzkvbGV0RE5WRENNeGVXQUxlVDNydXVsU2o5alM5SGFEbWxwdGUzSEFhRHFVVTlOVm1kOUk0WEdZK2Voa3NuQkZRblJYbHdCZVZPYnBtbENqeTZvRHYxREVQVEFES3VQYTJ5NXJMS3RBODNaK1dpN1dncHhtRDhraVZGb3pTMjBPdUFHd0dCZVFqOFBwcDRkSVlRUVFnZ2hoQkJDU0c5UTBLMG5sUnJYVm01QndOMVRleDE0Y3g0YUE2ZUIvWERwNVMraDdOQXNtZVE1aVptbGtOSnJWWkNXVkJudXlHWWhZT2xVaVB3OVVmTE5ScHNEWnVvZXdhTS9VM1BXNVp0MmJGbDlzeWF3ZHI0QWJmblhnTzRNUDRHN016Z2lBUVR1VGhhTzBFT1BqRHhWbDd6WGRkNDRRajVZUFBwYUVVSUlJWVFRUWdnaGYzY1VIVENtTy9EbU9pSUJzdnBtZEZiVVFka2hoVU4wQ0FMdW5zSU1LL3A4RGRxdUdDNjVqUGpuM1JCNHV5SHlYL2VpNmZRbHFCVUtjQjNzbWUxcXBRcmUwMFlaN0NmMGRvZTRYeEFBSVBUeCtTajdkUmVhVGwyMFlkNDNyNlpiWDJNTCtSQzQyN2FFcytWOEFTbzM3b2VzMXZpeVhCYUhEUUI2cjdWVldQcFJ0OXJkSi9xc3BodFk3RjRkaHhCQ0NDR0VFRUlJSVhjMkNycVpvbEtqL3NDWjN1M2FYU09NWXllRTY4Z0VnKzEyd1Q2d0MvWXhld3dXand2L3haTWc5SFJGMWUrSHJEcHZ6NXB1ZnpZV253ZStrd040cm80UXVEcUI3K0VNb2FjckJGNHVldlh0ck5WVjNXQXk0QWFBcWZQR2MzSUFXOGlIcWxObWNxemVmaHo5Wmd5U2hFZ0l2ZDFzbmg4QXBwTXFjMndleDhSSVFnZ2hoQkJDQ0NHRS9KVlIwTzBtNkZtWXY3ZmFDMHJSY1B5Y0RTZitjNE51emtNSHdHMWtJdGhDQWJoaUVkaENmcDhlbitmc1lISWJ4MDU0dlRNc200V3dweGVoZHRjSk5HVmRzdGpWMWFBRHFvODdoRDd1SmtiYmhpM28yOWVBRUVJSUlZUVFRZ2doZHdZS3V0MEVhdVgxb0p0SzJvWGM1ejRGb01sZXN3L3hOYm9rRlFCOFpxWHJaY1lWZnJiR3BpV2pQV3U2MllmNUcxM0dhZzJlaThUbWZWck9YNFhQekhTd0JhWTdpd0tBdkxFVnJSY0xvWkxKNFpZNjZQb0d0djVTVEpWTW9mZllhV0EvT0NWRUdzM29ZM0U0ZXJYWkJCNHVjQjgzQkkybkxDL1A3Vm1EVGRVcGcxSW5TNDduSkRaK0hVMXRCczl4N1FSZzZYUldwYUFiSVlRUVFnZ2hoQkR5OTBSQnQ1dkFYS1piOE1PeklTMnBSTTJ1RTJnNVgyRHBTRGFlV0grOEtNQUxvZ0F2MjQ1eEE1VHRVdFR0ejRMSCtLRUcyMlIxeldnNmN3bk4yWG5vTEtzQkFFMmppdFRyWTloOC9ZOWpWMVc5NFVuWWJLdkxwRld1MjJkVjloOWJOK2ltVXFOaTdSNDBuc3pWRytPU0hBZmZPV091MTM5VGEycS8xUjg4cXpkT1c5Tk4yZGFCaGhPNTZLeXNBNkRwYXV1YUhJZWlMOWIydWtrRElZUVFRZ2doaEJCQzdod1VkTHNKVEhVUlZjczFtVnVpUUc4RTNqY05uWlYxcU5sMUhNMW5ydlROMHREYm9LUmI3ZDVUY0IyWkFJNUlBQUJvelMxRTNiN1RhTXU3WmpDMlp4WVlSeWpRZTl4WldZZVduSHc0eG9YYlBvL2RKOUY2cWNpcXNXdytEMnE1QWczSHpxTjI3Mm5JRzVvTnhqUWN5WUZhb1lUZndnbWFKMWlBNTZSa2c2QmJSM0VsV3M1ZlJjdTVmTTJ5VmhZTDN0Tkd3UzB0Q1FBUWVHOG1pcjVjZjBjMXZTQ0VFRUlJSVlRUVFvanRLT2gyTTVocGFLQ1dLNWpsakVKdk53UXNtWUpyS2pXYXoxNjU4ZlAyQ056VjdUMkZ5bzBIZW5XbzBNZm53eTdFMStiOVZOSXUxTzA5QmFkQjBTajdlUWM2aWlvQWFMcVZCdDQ3RFExSGNwaUFWTSthYjJ5UjRWTE1raDgydzJWb0RNUVJBZUE1T1RCTFVPMkN2Smt4SGNXVkFBQzFYSTZ1MmlhMDVPVHJCZHpFVVVGd0d0alA1SnhGdnU1b3k3c0d0b0FQejRuRHpWOWZwNHladDFxaGhQUFFBV0J6dVdEeHVHRHhPR0J6T2VBNU9jQSt4QmNzTGdkQ0gzZTlwaG5pcUNENEw1cUEwaCszbVQwUElZUVFRZ2doaEJCQzdtd1VkTHNKVEdXNkFab09vMHpwTVRWUXZ1YVB2Z200V1RqdnJWUzdMd3QxKzdPZzZycStqRklsazBNY0VRQnhSQUNVYlZJMForZkJKU1dPMmQ1VjNZRE84bHA0Wll3MGVreFpRd3RrRFMwQU5CbHhkZ0ZlQUZ2elNyWmZMVVBWSnRQQnhiWXJ4WkFrUk1CbFdLekpNVUkvRDV1dUVRQzRqdmJ3V3pEQjV2MmNCa1ZEMGRMZTY0QW9JWVFRUWdnaGhCQkNibjhVZExzWnpBVy9kTGJKbTFyUmNEam5Ga3pvMWxMTDVJWXJYVlZxelpKS05oc2NzVWd2NEFZQUFrOFhDRHhkZW5VKzkvUWs4SnpFS0Z1MTNYaW5ValZRL3NzdXFCVXF1STZJdi82MFFnbFZsNlpoQXNkZXhEeXZiSmYyYWg2MkhNZDU4QUIwVnRhajhjU0ZYcCtMRUVJSUlZUVFRZ2dodHk4S3V0ME1acGFYNmxML3plcDZxUlJLc1BsV2RrR3dFVWNvQU1kZUJFVkx1OGt4Rld0Mm8rMXlNV1NOTGVpcWJtQnE3QUZBNExKTU9NYUZRNjFRb3VYQ1ZTaGFPMnllQTR2TmdrdEtQTmg4SHFCU29YYlBLZFR1UHRtcjZ5R0VFRUlJSVlRUVFzaWRqWUp1dHhpTGN6M29wRmFhN25MNlY2UldLQUUrajNtYysvVEh2ZXJrNlRNckhhNGpFNWpIVlpzUFdoM2NNdFV4VmhzQVpYRTVjQjR5d09ZNUdXQ3o0WlV4RXVMd0FCUi9zOEZzUjF0Q0NDR0VFRUlJSVlUODlkeWN0S08vT3piTDVDWVc5M3FjVXkxVG1CelhLN2RIU1RlVGpDNzk3QU95dXFZYlBzYk5tRnRYZFFPcWR4MmpnQnNoaEJCQ0NDR0VFUEkzUkpsdWZVemc1UXFlbzczUmJTdytEOUNKeHlrN1pXYVB4V0t4b0xZbGt0WWoxdWNZRXc2K3U3UDErK3NRZUxuMmFqK3plaXluOVpnd3JGZkJMdDNPcFgybDUxTGZTeTkrWWZNU1U1ZmtPUGpPSGNzOExsMjFEZEtTcWo2Wkh5R0VFRUlJSVlRUVF1NHNGSFRyQTNaQjNuQ01EWWNrem55UWkrZGdwL2RZMldHaFlEK2JEZHhBQmhiZjNRbDhkNmRlNzkvWGVnYTIzTWNNL3BObVlzUk5xSy9IWWxNaUtTR0VFRUlJSVlRUThuZEZRYmNiNEo0K0dQNkxKNEZySXJPdHA1N2o1R2FLL2dPYSttOXFHMHFlc1ZqNnFXNUthVmV2TzNIeUpHS3dlSDM4OFREWDFmWFAxaU5BNWpGK21NMzE1a1MrSG5xUGRldjNFVUlJSVlRUVFnZ2g1TytGZ201V1l2TjVFUG02NnowbmpnclVlOXhSVklHNkEyZmdtaElQK3pBL2cyTUlmZlQzbDljM1d6eW55c0lTVkhNYWo1MUQ1Y1lEdmRvMzlQSDVzQXZ4N2ZXNWpla1pjN3Y0L0dlOWE2UXdJdzB1S1hGOU5DdU5ubGxwdW8wYWVvdXQwelNDRUVJSUlZUVFRZ2doZnk4VWRET0Q3eXFCdUY4UUhLTkRJSTRNTkpyNXBWYXEwSHoyTXVyMm40SDBtcVorbDl1b1JLUEhFL2w3NmoyV05iU1lQVDliWUdQUXhuVC9odHREajZDYldxSHNWWk9CbnN0VSswTFByRFI1VXl1Z1VvUEY0NExONTRITjQ1cHRrR0VNUnlUc3l5a1NRZ2doaEJCQ0NDSGtEa0pCTnlOODU0K0RRMVF3ZU00T0pzY29PenJSY0RnSGRRZlBRTkZqbVNpTHl6RzZqME8vWUwzSEFVdW5vc0xCRGcxSGNnd2FDdlNxNHlYcmRsL09xQjkxODhvY0JiWFM5dXUwRHpYTUlyeFJQVFBkNUUxdEtQcjhONmk2cm1maUJkeVRBVWw4QlBQNDBvdGZRTkV1aFVPL1lIVFZOTUFoTWdnK2M4WkFyVkNpOVZJUnBCVzFmVDVQUWdnaGhCQkNDQ0dFM0JrbzZHWkVWMlU5WEliRkd0MG1iMmhHN2I0c05CdzdEN1dKcFpIczdxQ2JXcTVBOWM3akFBQzdFRitqUVR5ZldlbHdTeDJFNnEySGdlNmFiQzBYcnFKeXd6N0lhcHRzbS9qdG51bldvK2FjNjRqNFAya2lodVJOcmFqZGRRTE9RL3FES3hIRExzZ2J3US9OUnRFWGEvUUNiN3JVS2pVRWJrNEl2Q2RERTJoVnE5R2FXNGpTVmR0N1hVdVBFRUlJSVlRUVFnZ2hmdzBVZERPaTdzQVpPQThkb0ZlRFRkN1FndXJ0UjlCNDZpS2dNdDhRZ01Yam91MXlDY3BYNzRLc3UyNmJlK29ndlRHMWY1eUFmWmcvN0lKOXdIZVZ3SC9KWkFCQXphN2pxUDc5Y0svbTNiT1J3dTJtNS9SNmxjMkg3cXcwRzVkNldsSzk4emhDSHBvRnJrVE1QR2NYN0dNeDhNYmk4eUJyYklIQXd3VmdzZURRUHdSaFR5NUUzWUh1d0t4YzBhZnpKSVFRUWdnaGhCQkN5SjJCZ203R3FOVW9YN01ib1kvTkJ3QzBYUzVCeVhjYlRRWmVlcXBZc3dldGw0cVl4L2JoL25DTUMyY2VLOXVrbWd5NEhjY1F1SFFxSEFhRU10czh4ZzJGd01NRmxldjNRdDdVWnR1OGIvT2dXOC81OWJxUndxejBQbWwwb0NYd2RrUHdBOVBCYzVFWWJMTUw5a0h3OGxrby9IeU4wWDA3eTJxUS8zLy9oZGZVRVhBYlBRaGdBWHgzSi9qTVNvZm5oT0dvMjUrRnVnTlpWbjkyQ0NHRUVFSUlJWVFROHRkQVFUY1RPcTZXbytuVVJkaUhCNkRrKzAwMkJVMTBBMjVjQnp2NEw1eW90NzFpd3o1bWFXcnh0eHZodjNnU25BYjJZN1pMNGlQZ0VCV0U4alc3MFhUcW90WG43Wm5wSm80S2d0LzgzaFh6NTdzNzl6eDRyNDZqZjR6YnIrYWN5N0JZK014TUJhdEhwOUhtN0R6VTdUMEZlWE03RkszdFpyUHkxQW9sS2pmc1I4djVxL0JmTWdrOEo4MHlZbzVZQk04cEtYQWJuWWpxN1VkUmZ5ajdwbDRMSVlRUVFnZ2hoQkJDYmg4VWRET2pjdU4raUNNQ29lcVU5V3AvZ1pjcmd1NmZEcDZMSS9OYzA2bUwrb0UwbFJxbFAyNERpOFdDSkRHS2Vab3Q1TU4vMFNTbzVRbzBaK2RaZDhJZUhUaUZQdTU2UzJSdlJNL3VucjA2Umg4dkNiMFJmRmNKZk9hTU1XaHUwVlhkZ0lwMWU5RjJ1ZGptWTdZWGxDTC8vLzRMLzBVVDliSVhPV0k3K013ZUE4ZlljQlIvczlGa0xVQkNDQ0dFRUVJSUlZVDhkVkRRelF4RmF3ZWFzaTcxYWwvWGtRbnd5aGdKdGs0R1ZXdHVJVXIvdDhOd3NGcU5hejl1UTl3Y3VzWUFBQ0FBU1VSQlZJaURQZXpEL2E4L3p3SThKZ3l6T3VqV016Q21WaWg3WFZPTUxlRHIxVTNyMmQyelYyek1sZ3U2ZnpyQVlVTlcyd1JaWFJOa0RTMVF0TFpENU92UjZ5bHc3SVJ3SHpzRWJpTVR3T0pkLy9ncjJ6cFF2Zk00NmcrZEJWUnFoRDZ4QU5MU2FrakxhdEJaV1F0WlhUTzQ5cGF6QnBVZG5TaitlZ004Smd5RDU4Umt2ZVlXNHNoQStNMGJpOUlmdC9WNi9vUVFRZ2doaEJCQ0NMa3pVTkN0ajRrQ3ZlRTdLdzJpUUcrOTV4c081NkI4N1c3VFRSaFVLcFI4dnhsaFR5OEMzL1Y2YlRHQmg0dlY1KzRaR0tzL2VBYVZHdzlZUDNrZG9ZL1BoMTJJTC9PWXpiL3hqd3FydTZ1cnRmaXVFZ2k4M1lCKzVzZFowNUNCNXlTRzY2aUJjRTJPQTF2SVo1NVh0a2xSZHlBTGRmdXk5T3JMMlFYN3dDN1l4OEo1VFFjMGEzWWNnNnkyQ2Y2TEp3STY3NHRUWWorVS9yUWRVSnR2eGtFSUlZUVFRZ2doaEpBN0d3WGQrb2pBMncyZUU0ZERFaCtoOTd5OHNSWGxhM2FqOWNKVmk4ZFF0a3R4N2Z2TkNIMXlJWk8xcG1qcnNIb09mWktOWmdLN1I4MnpYaDNEeGlXcTFkdVB3bVY0SE1RUkFhYTdsYW9CYVVXdHhXTjVUMCtGSkNHU2VkeFpXWWY2UTJmUmVDTFhhRFpnOWJhamNFMk8xZXRtcXF1enJNWmluYittckV0UUs1VUlXRHFWeWZKVGRja280RVlJSVlRUVFnZ2hoUHdOVU5EdEJva0N2T0ErWmpBa2NSRjZTd2tWelcybzNYTUs5VWR5YkZyaUtTMnRSdlhXdy9ES0dBbEEwOURCV2owenlXU05yVmJ2YTQ1YW9ZUkthVG1iekNLT2JabHV6ZGw1YU03T2c4RExGZDdUUnh2VVh3T0FobVBuSUc5b3NYaXNtbDNISVk0S1FuUDJGVFFldjRDT29ncno0M2NjUmUzdUUvQVlPd1FlRTRicEw0MVZxVkc1Y2IvVjExRDJ2eDN3blRjT0xDNEhEU2N1V0xVZklZUVFRZ2doaEJCQzdtd1VkTHNCYkNFZndRL09BRWRzcDNsQ3JVYnI1V0kwSGp1UGx2TUZVQ3RWdlRwdTdaNVRzQXZ4aFdQL0VEUWNPMmYxZnRxZ203U2tFaFhyOTFrTUxGbWlWaWpSY1BRY2F2NDRBVVZ6MncwZEN5d2pOZWVzM0xXcnFoN0YvMWtIcjh4UmNFOVBZbmF1UDNnR0ZSdXNDMzUxbHRmaTRqOC9NNzI4MXdpMVFvbnE3VWVobEhiQmUwWXFBRUFwN1VMWnF1MW95N3RtOVhFYVQrYWl2YkFNUW05M3RPUmF6bmdraEJCQ0NDR0VFRUxJblkrQ2JqZEExU2xEMmE5L3dHVllESnJQNWFQbC9GVW9iVmdPYXBKYWpaS3ZONEJqTDRLeVhXcjFib3FXZHBUK3VCVk5wM3ZYL0VGWHc0a0xhUDErTXhRdDdUZDhMQUJnY2JtYXBhRFhxalN2VlU2K3pWMDhxellkZ0YyZ0Z4VE43YWpaZlFLZDVaYVhsZXF4SWVDbXErN2dXYmlreEtQNTdCWFU3Yyt5NlQzUmt0VTFRMWJYM0t2ekUwSUlJWVFRUWdnaDVNN0RHbm52TzNkY2dhblBSTFoxd1NTM0FUWUxYQWY3RzgrWUkxYjVoL1NPKzFvVFFnZ2hoQkJDQ0NGL0tUZXY4ajRodWxScUNyZ1JRZ2doaEJCQ0NDSGtiNE9DYm9RUVFnaTVMY3hJUzhURTVBRmdzMjRzbzMxb1RBaGl3bnh0Mm1mV21JR3dFL0t0SHMvaHNQSENQWk1nRVl1TWJoOC9yRCtHeDRiYU5BZGRTek9TTVgvOFlJZ0UxblVQZjNoT3FrM1hNRGtsQmlHK2JsYlBaL2FZUVVqcUgyVDFlRk15UjhVakpUNnMxL3U3T1lseEl4OFBlNUgxNzdHdW1lbUptSjZhQUk2cGJ1bzJtRG95RGw2dWpqZDhIRk5tcGx2K0huRTViRHcwZTNTdjVtRW41TVBSWG1oeDNGT0x4eUVxeU12bTR3UEFYVk9HV3p5SGdOLzNWWExHRFkzdTlaeHZsVWZucFdObWVxTFp6L0t5ekJROE1qZk5xdmRKUzhqbkdYeG1PQnpiYmhXamdyeE0vaVl5eHpUeEhUTDN2ZWJhT0E5ZHo5ODlFVW5STi83YmRhTkMvZHh2YVAvTVVmRTIvV2IzeEdJQjdzN2lHNW9EQVBDNHRqWEcwL1hwcy9NeE16MFJRcjUxLzY2WjhzWkQwekE5TlFGOEkzUGhjdGg0Zk1FWTV0L09SK2FsNGY0WkkrSHU3SEJENTlTS0RQUmsvbnY4c1A3Zzg2aGFGN0dNRTVnNGRzV2ZQUWxiVGVMUjhsSkN6TmxtZmNOY1FnaTViUXlMRGNFLzVxUWhOU2tLOVUxdEtLbHFZTGJaRW1oSjZoK0UxNVpuSWpMSUM5SEIzaGd5SU5qcy84MU1UOFRNdEVRTTdoK01nMmZ5MENXei9DTTZJTlFIajg1THg4VGtBYWl1YjBGeFJiM2U5dFJCa1hoeTBUaWtKVVdoUzZaQVlYa3QxRGFzL0I4Ukg0NGxVNFloYzNROEJId2V6dWVYbWQxL1VuSU01bzFMd295MFJEallDM0htMGpXekRZdVdUQm1PeCthbm8zK29ENnJxbWxIVFlMN2orY0tKUTNEdnRCRVlPeVFhYXJVYWw0dXJyTDhZSGZmTkdJSEZrNGNoT3NRSHB5NFdvOVBHK3E2cGd5THgrTUt4T0Y5UWp1WTIyMnFzT2p2YTRjZlhsb0hEWWVOOGdmWGQ0UUZnVWtvTTdwb3lIQ01TSTVDVFY0cW1WdHZydTJvdHkwekJvL1BTNGV2aGpHdVY5VlpkeC9KWm81RWNGNHFUdVVVV3h5YkhoK0hoMmFsSVM0cENZMHNIaWl2ckRjYW8xR3E4Ky9oc3pFZ2ZpQkEvTjlRMHRLQzIwYm9WQ2FNR1J1QzlKK1pBclZMalNra1ZWQ1pxNXY1amJpb1dUaHlDeEtnQTVKZldvTUdHT3NFZlBqa0hNOGNNaEl1alBZb3I2dEV1N2RMYnp1ZHhzZkxWcFJnOU1CTFhLaHRRMjJqKzgydEtZbFFBRWlJMTh3TTBBZEZubG94SGJMZ2ZhaHRiVVhrYjF1UE5ISjJBMldNR1lrYmFRUEM0SEdSZktUVVk4OFRDTVJnZUY0cU1VZkdReTVXNFdHaTV1ZHBqODhkZzJiUVU1RityUVYyVDVyUHc1UXVMVU5QUWl2TGFKcjJ4dnU1T3VIZjZDQncvWDZqMy9NVGtHTHorVUNhY0hFUW9MSzlEUjZkTWIvc2o4OUx3NEt6UnVGaFVpZnBtL2MvRGpMUkVURXFKUVdGWnJkNzdQWHBnSkY2K2J5cXlMcFdncGIzVDRuWG9jbmNXNDUvM1RNTDRZZjNoNWlURzJTdlhvT2pSNkk3TllsbmQzSzIzRms4YWluL2RuNEh5bWtZVWx0ZjE2aGpUVXVQeDFPSng4SEdUSU85YU5XYW1EMFJVa0RmS3FodXQramNMQU5hOC9TQ2FXanVZejd1dGZOeWQ4TTNMUzFCWVh0ZXI3OGFpU1VNeGRrZzBNa2ZIbzZHNUhWZkxiS3pQM1MxemREeW1qVTdBNUJHeE9GOVFobVdaSStCb0wwSnhaVDN1emtqRzNIRkpTSXdLeElFelY1QVVIWXc1WXdkaFpsb2ltdHVrdmY2M0s4RExCUy9jTXdrUHpCcUYzS3ZscUtodHhvZFB6Y1hjY1Vsd0V0dWh2S1lSYlIxZGxnOUUvcFlvTkVzSUlZU1FXOHJOU2N6YzFPblMzamo0ZXpwRDFDTmo2NlZsVTNBdXZ3eWJEbVJiUEw1Y29RUUFtelBOd2dJOE1DazVCci9zUEdseHJQYllUZzUybUphYWdBdFh5L1dDRmgxZG1tQ1NuNmNMSE95RlVOcll6RWV1MUZ5RHZVaUEyc1pXaS90cnJ4a0FqdVpjaGNwQ2hFL1pQVDdFMXgxdEhWMXdsZGdiM0FUcmplKytVUlhiQ1pCM3JkcmtPQUdmYS9ZRzhOTmY5MkxscTBzeFpFQXdYcmwvS3A1NGY3WEJtS0V4SVFZMzgxcGRNZ1g2aC9qZ3A5ZVhtVHlISmZmUEdBbUpXSVF2MWxqWEFSMEFQbCs5RDBNR0JDUEUxdzBmUGprWGkxNytGdTFTbWRHeERuWkN0SGFZRGc1MHl1VGdjTmdZUDZ3L0dsczZjS1drQ28vTVRRTk1CSmJaTEJhY0hPd0FBRzdPRG5qOW05OGhrNXQramVWeXpYdnI2KzVrTmh0TUpsZEF3T2Npek4vRHBvQndVblFReENJQkhwdzFDakhoZm5qaHMvVkd4MG03QXk2ZE1nV3VkUWZRWFJ6dDBkd3VaVDVQSnVlbVVFSWs0R0ZvYkFoK1Azd09hT2l4WGE3QTFrUG5jUCtNa2ZqaW53dngrNkZ6K0dEVkxxUGZrOWh3UDR4S2pEQjZuclNrS0xoSTdCRVI2SWxQVis5bDVoVVQ3Z2R2TjRuZVdBNmJoYkZEKzJQSDBRdG01MzZ6S2J0L0crcWIydkQ3b1J5RDdkNXVFZ1I2dXdJQTdJVUNYTGhxWFlCNTMrbkxtRHdpRnA4L3R3QmZyTm1QdFh1eTRPSHNnSGNmbjRYR2xnNm9kVUpUZGtJK2hId2VtdHM2OFAybUk4enpuVjF5Q1BrOHpFb2ZoTktxUm9QZjY2TTVWekVyZlNDK2VINGgvdjNEZHV3NWViMzVXNWRNam95UmNjZ1lHV2QwZmwrL3VBVC8rbklqVGw4c3NlcDZBR0RDOEJnbWV5ODZ4QWUrSHM0bzBBazQ4WGxjdlAvRWJCekl5c1BhUFZrV2p6ZDNYQkllbWozYTZ2UDM5TUt5eVFDQTNTZHRiM3JYSlZPQXpXSmh3dkFCYUpmSzRPeG9oN1NrS053N2ZRUjJITDJBN3pjZFJtT0wrWVorUEM0SHo5MDlBYy9kUGFGWDg5ZDY5L0haZVArblhkaDYrSnpSN1hkTkdZNE4rODRZQkVtMTM2L0M4bG9jUEpQWDYvTjNkdi83ZWlTN0FIWkNQdGhzRnA2N2V3THVtejRDa3U3ZlNwbENnYlJCVWVqcS9zUE9pZHdpYkRtWWcwZm5wZU9QRXhkeHFhalM0bmtFZkM2RzlBL0doT1FZRElzTllUNUxMeTJiZ250ZVc0bU9UaG04M1NRWU55d2FSODlkdlMyRDlPVDJRRUUzUWdnaGhOd3lBMEo5OGNtejg3SDd4RVY4L3RzK3ZTd2ZiZUNvcHFFVk80L2xNczhIZUxrZ2JYQVV4Z3pwaDlod1A3ejc0MDZ6R1ZMYTR5aFZhcVE5OEo3Rk9iMzJZQ1pHRFl4QTFzVVNxd0p1QUpDYUZBVUF5Q3VweG1Qdi9tbzRoKzdBUjIxaksxYnZPbVhWTVkzdDM5cmVpZDhQR2IreDBSdmZmYzNWRFMwNGwxOW1zRDBpMEJQTFo0M0cyeXUzbzZxK2hRbE9uTDVZakd2VkRkajB3Y1A0WWZNUnJOdHpCcWxKVVdodGwrcmQzQ3BWbXB1bHZHdlZ5TDFxT212bS9TZm1ZUFd1VXpoME50L285cExLZWh6TnVZcVUrRENqU3h1WFphWmd5WlJoV0xmbkRENzVkWS9CZHBsT2NISDkzak1HV1ZicGcvdkIyZEVPWjYrVTRtcVBiSTdJSUMvRWhQbWlxYlVEcTdZZE4za054blRLNUZpMTlUaWVXandPTGhKN0JQdTRHdzFtRElvT3hHc1BUc05iMzIvRjRld0NvOGZTdnJjRnBUWDR6MXBONEU4aUZtSGMwUDZvcm0vV3k3cHhrZGdqUHNJZkFDRHRrcU9rc2g1OEhzZDgwRTJoMlZiYjFLYjNQVEoyVFFJK0YydDNaekUzb0dPRzlJT1QyTTVrQUlMRFlXUElnQkFBd0tXaVNyejUzZThtajY5OWE0NmR1d3FaWEFFM0p6RStmbVllcmhSWDRmVnZmemNiNkpQSkZSQUplRmp6eDJrVW1zaUcrZC8yRXdnUDhFVHFvRWhNR1JHTFMwV1Z6SGVGeCtVdzM0bnpCV1dZTWlJVzQ0ZjFOM2srRjBkN2NGZ3NKZ3NxKzhvMWJEMThYbS9NelBTQmVIaE9LdXhGZkt6YmM4YjA1Rzh5N1hVVlY5WWJ6VTdNR0JYUC9EZUxwVmtDWjAyQTRjemxhMWp6eDJuTUc1K0VSK2FsNFZKUkpmTjZWRGUwb0VJbjIyM3dnR0FBZ0t0RWpCQS9kK1k5VWlpMWM2c3orZ2VTckVzbE9IUDVHaEtqQXZEODNST1FrMWZLL0FGR04xaS8rV0FPWk4yUHh3Nk5oa1FzUWtHcCtkK2Vub1I4SG1hUEdjZzhEdkJ5d1g5ZVdLUTNoczFpZ2N0aEl6YmNEeDR1RGhZRDhVcWxDa2V5Q3lDMkUrQmFWWVBCSHhqTS9mNEFBRmpBeS9kTlFadTB5K1FmRmt6UnZyWjFUVzM0NU5jOVlMRTA4eGs3TkJvWkkrT1FGQjJFUlM5OWE1REpwNnVyTzlCdWNuNFd4RWY2STh6ZkE5WDF6VGgrL3FySmNRc25Ec0dDaVlPeC9jZ0ZyTjUxaWdsR2FlZDI4V29GcEYzNi80YlBIWmVFQWFFK1dQSDFGcjJndkVqQXc1SXB3L1dXa2daNHVRQUFFdnNGSUdOVUhGWnRPNDVWMjQ1ajBhU2h6Smh3ZjgweVVCODNKd0JBWktBWHZubjVMb1Q2dVdQQzhBRjQ1cU0xeU8yUkFTb1dDUkFXNElIb0VCOGtSUWNoSnN4WGJ6bXRXZzFVMWpXaHVxRVZ5WEZoekhkeHplNHM1T1FaWnB3U29rVkJOMElJSVlUY01ybUY1VGlRZFFYamgvWEhzTmhRdlB2alR1WXYzcWF5c3g2ZWs4cjhoVG1wZnhDR3hZWmczK2tySnM5aEtjdkxGSmFWYTFoandueVpMSmlmdGg0ek9rWnRac0dTdDVzRU5ZMnRack45dEVFdVhXd1d5K1MxOVJ6Zk0rT3NwVTJLdUFoL2ZQYmNRano2N2kvTURSd0E5QXZ5aG9PZEVJL09TMGRDWkFERWRrSWtSUHJqd3RWeXZQL1RMaFNXMTFuOW1vcnRCSGpqb1drb3IyMHllWDNhR3lZZmR5ZTlqRFUybXdVL0QyY0FtcnBrQUF3Q2I3clgrWjgxKy9XQ2NJQW1ROG5aMFE0SHNxNWd3NzZ6ZXRzV1RCeUNtREJmdExSMzZtVmdoUGk2WVhKS3JNVnJjOVNwVlpVK09BcXBneUwxdHJQWkxFeE9pWVdBejhXckQyYmlsUzgzR1EyOGFhOUJKcjgrOXczN3pock0xMVZpajQrZm1ROEE2T2lVNFptUDFscVZ0ZFF6MjJ2UnBLRkc2MGxwYXg1TlNvNUJiTGdmT0d3MlVoTENtWnBieGdKdktmRmhjSGEwZzdSTGpsZS8zZ0lobjRmT0xqa2VXekFHbVRyQkhsMlBMeGlEeHhlTVlSNzdlVGlqbzFPRzkzN2FaZVlhcnIvUEhBNGJqdlpDeEliN3djZk5DYi90UHMxOHRqNzZlVGVHeDRaQ3dPZEMySDA5ZDA4ZGppRURRdkRVaDcraG8xTUd0UnI0OXcvYnNQM0llUlJYMXFPNVZjcDhuZzk4OHd3QVlQV3VVNUFwbEZBWitkNXA1N3cwSXhrQThNamNkSFIweXJEOXlKK1Q4ZGJ6L2RYOVhYQ3dFMko2YWdJQTRNTFZjampZaXpCdGRBS081QlRnVkc2eHhXT3YyblljbWFQaklSTHc0T25xeVB4Ty9IN29ITFlkUHNlY2UrV3JTeUVXQ1hBNHV3RFAzVFVCWFRJNXZ0MTQyR0lHSXdCc09aaUR4S2dBOEhsY2VMbEtqR1k5ZjdYdUFMTlViMkIwSUNSaXpYTFZub0VhYzZhbHhqUDE1YTVWTlJnc3czVjJ0TU9JaEhBQW1nQzB0RXNPUHBkajhKdWl4ZUd3c1RRakdVcVZDczF0VWpnNzJodU0wZGJaQy9SMmdhdkVjTHUyL3RmTDkwM0IweCt1c1NvWXFxVU5XR24vdi9aejdlUmdoNlQrUWZCMms4RFAweGtCbmk0NGFPS1BIdHIzMDlqdm95bituczRvclc0RW9Qa3VoL2w3b0xLdTJXeG10RnloaE5oT2dHR3hvZGgyNUR3VGROTit2OFlNaVVaMHFBOHpuc3RoWTBDb3BnN3JpdnVuNmdYZXBGMXk1T1NWNG8ySHBoblVrOVArZTZFTnRza1ZTdFExdGNIYlRRSjdFUisrN2s1TUxUY2hud2UxV3Mxa09qNDRheFRlK0hZcnFodGFJQkx3OE1PS3BYclpyU3ExR2pLNUFqeHdVRjdiaExkWDdrQmVTWlhlWjNETzJFRld2WWFFVU5DTkVFSUlJYmVNV2cyODhkMVd1RHM3SUNiTUY2OHZ6OFFudis0eG1UbVNFaCtHb1RHYXpKcmRKeS9odlI5M1dyengwbVkvc1Zrc3piSTlDMEw5TlFFSkxwZU4vaUUrU0V1S3dsZnJENXJNSnByYXZmeXB1S0xlNU0yTktZSGVydmo0NlhrNFgxQm04QmQ5dld2b0VlUmFNSEVJNGlQODhlTG5HL1NXa2pMamRXN0V3LzA5OE01anMvRHVqenR4OUp3bUc2R3F2Z1ZIc3ZNeE1qRUNyeS9QMUZzaXFyM3hyS2h0d3ZlYkRxT3BWWXJ2WHJrTEEwSjk4Zm56QzdGMHhROVFXN2s4VnRFOU53NmJqZkthUnFOanF1cWJJUkhib2JuTmNDbVViamFOdjVjelV1TEQ5QUpYMXM3REZvWGxkVkNxVkpnN0xzbnFmV2FrSlpyZHp1V3d6UWJlTFBGMmsrRERwK2JDMjAyQ05ta1hudmxvRFM0V1duZURydnRaU0V1S3dySnBLUUEwV1RHNnkxNjUzVGV3ZnA3T2NPc3VzSzU5VHhaT0hJS20xZzZEWlhCVFIyZysreXUzSEVGbFhUT2VXVEllb1g3dWVIdmxEaWdVS29RSGVLQzB1aEhTVHBuRnJKOXdmdytUdGFXMDE4RGhzTEhpZ1F3RSs3aGg4NEZzUERockZESkh4Nk82b1lVWnExMUNPM1pJTk5LU290QS9SSE16Ly80VGMvUUNiMmVOMUQ3VDBnYmNsVWFDeXlJQkQyOCtQSjFwVW5MaVFpRktxNHgvdG04RnRjNGNQVndjOE01anMvRHByM3VSZGFrRUN5WmNiNzd5M2NiRDhIS1Y0TG03SitDdGY4ekFpcTgyNDRpSnp5S0xwZmx0YnUzb3hKZHI5eVBVM3dPSHp1WmpXYWJtc3lQazgvRGo2OHZ3M2NiRDJIdnFzdDYrTXJrQ2NSSCsrUFRaK1NhUHIrdmtoU0owZE1wUVVGcURTOFhYUDlPdVRwclBZS2RNZnNPMXNWd2s5bGd5ZVRnQVRaRFMyZEVPSzdjY1lRSkZMSmJtOHdGb3J2dmxMelpackplWUVoOEdzWjBBalMwZHFLbzN2b3pRVlNJR242ZkpVTmI5akdvbFJBWUEwR1JVdmI0OEUwOS90TWFnSHFncHh2N3VvVlNwOGZxM3YyUGxpcVZvNzVUaG1TWGpFUjNpZzllLytkM2dmUUpnc3Y2aUtTTVN3dkhxQXhuNFlmTVIvR1JEZHJCTW9RQWd3SnJkcDVGWGN2M2ZHdTNwZVZ3T3hDS0IzajdhWUppUHV4TVdUaHlDSDMrLy9nZXQ0K2NMc2ZERmI5SFkwbzRKeVFQdzFLSnhBSUNEWi9MUTJ0R0Z5U2t4dUZ4Y2hYZit1d09Ua3YrZnZmc09iNnB1K3dEK3pXNjYwcjNvM2kzZEEwckxLbnR2QkJGUVpMbFFWTVNCS0NwdVZBUUZFUVFFa2IzSzNtV1VYV2dwVUdocDZZRHV2WnMyeWZ2SFNVNlRKbDFROFhtZjUvNWNGeGMwVFU1T2twTVRmbmZ1NFk4SkEwSng4bW95a2xJZjRlMFhCZ0pnU3FJemNvcXhZdHNwclQ2YU1wa2NKNjhtbzdpc0NnVWxGY2dwTE1mamdsTE1HQldGS1VPN283eXlsakxaeUZPaG9Cc2hoQkJDbmltWlRJNGxhMkx3MTlKWkVJc0VlUDI1ZmpoNVJidkhqWW1SUHQ2YlBoZ0FzRzdmaFJhenlwcFRCYXc0SEdZcWFYdnBDUVh3Y2JIRmhBR2grUFBnUloxQk56T0pBWnZoZFByYVBXejdlZzY3V0ZUSFV5N2liY3lOY1dMMU8wMlhjN25nY1Rub0hlS0pKWE5HNHZPMUIvSEdwSDd3ZExUV3VMMXF5cHloV0lUZlA1N09Ua3c3dWZvZGxKUlhhMlZqcUtZVU9saWI0ZGNQWG9CSXlNZm5yNDdHSjZ2M3M0RzNrMWVUMFR2RUUrNE9WbXltRjQvTHhjQUlYOGhrY256Mit3RzJ5ZmZLYmFmeDZaeVIwTmNUSXRqYnNkMlpiZzJOVEJEeDNJMFUvTHJqVEx0dW95TGs4eUNUeTF2dFgvZWtXWXh0V2JVekZwZVQwcEdWVjRMU2ltcWQrekEyT2hqenB3eEFZV2tWSml4YzNTbjNLeFR3OGNuc0VkaHg0anBiRnV5dURKcWFTd3hRVmxtREJUL3RiTFh4K1lzakl2SHk2Q2l0eTIzTWpmSHBuSkVBbVBmY3dwOTM0Y2E5TFBiM3U3NTdGWmFtaHZoOXo3bDJaYjE0TzlzZ3ZLc3ppc3Fxc09mMFRmQzRIUFFLOW9ERVVJeTFpNmZqOVcrMllNVzJwZ1YyUzFtSEVmNnVpQTd6d29OSHpHT2FNU29LTDQyTTFIbWY2a0h6MTUrTEJzQUVKR3ZycE95eG9GcXM4M2xjOEhsYzltZWhnSWRYSi9URlQxdE9RSzVRWUhqUEFGeTk4MURuMEFXdWFxSm1zK05MS09CajZXdGo0V3huanBvNktiN2ZkRXhuTU9PZkloVHdzV1RPU0xnNVdMR1hxYkszd24yZHNYSEp5ekFRQy9IMUcrT3c5ZGhWVEJyY0RRQnc2RUlTYnR6TFV2YWg4MFdJdHlPK2VIVU1ZczRtNE0rREZ6VjZmemxZbStMcmVlUHg4OThuY2UxdUJ2YkZOcFdGcXA1am1Wd09leXRUZkRwbkpLWU02UVpqZzZhc1QxVkc3Y2tyeWJoeEx3dFJiVXducnFxdHh3c2ZyME41bFdadlB4OFhXd0RRQ05JOENRNEhXUFR5Y0JpSWhTZ29xY1R5djAvZ3F6Zkc0ZU5aSTdCZytVN0laSExNSE4wVG9UNU9BSUMvRGw5cU0rQ21yeWZFdkVuOUFRQVhiNld4L1FyVmJUcDBDY3ZtVDRTbmt6WHFwWTNJeXRWc1JLZ25Fa0RBNStIR3ZTeDgrY2NoTnNQUDFrS0NGZTg5RHl1ejlrM1h0REUzWmpNMDFabEpET0JneldSK2ZUeHpPT3FsRFloTDFDd0JWUjNlby9vRU1iM3Ayc2p1RnZCNDRIQ0FXV043ZFdoS3AweW0renl0Q2hnZmlVdkNtajNuMnIwOWdDbHhsaGlLOGZLb251eGx2ZFY2TlpaWDFjTFJ4Z3hEby93Qk1LMGRYaHpSZEY2UnllVVkwTjBIUVY0T21MOXNHNXU5QnpCdEM5YnRQZCtoL1NHa0l5am9SZ2doaEpCbnJxaXNDbjhkdm96WlkzdUJ3NEZXMlFpWHc4RW5zMGZBeEVnZnYrNDRneDBucmdOb3UxRS9BSFpsMFpHZWJqNHV0amgyNlE0TTlabHYzL1gxaERvbjVUMC91QnU3K0dpUXlmRFJMM3V3ZU5ZSUZKUldvcmk4R2pLWkhFTWl1NEtuOW5qNFBDN1RhMHJIT2lUVXh3bnI5cDdIRCs4OEJ6MGhuMjNPcjc3QWtjbmtiSllUbDh1QnQ3TU5icWM5Wmlkb0dvaEZiSDgwYVVPalJtQmxVSVF2VXJMeVVWUld4UVoxYXVxa0tGVk9rdXdYN2cwZWo0djErK09RVjl5VW1YSDYyajNNSE4wVFZtWkd1SDQzQXdFZTltMCtqd0FnVjZoS254VFFFeklaTjZyK2UwNjI1dmpvNVdINDZvOURHcE5wMmVmQzF4bHp4dlhHVDF0TzZPeExwOXF1eXFzVCsycGxibGdwUzRuNmhIcXhwVWNxWHM0MnJlNjc2bmw3YldKZjdENTFRMmVtU2tzRWZCN21qdStOdnc1ZlFWbGxVMENEeCtQaXJlZjdzNDN0Z2FieVdtYzdjNnovOUNVNFdKc2l6TmNaQzMvZXhRUkxYeGtOZlQwaGNvdktzV0Q1VGp6S2J6MnI2cytERjFFbmJZQ1BzdzJLeTZ2aDRXaUZRRThIMU5SSmNWaXRMMW1ncHdNU1V4KzFXUUpvS0JaaDh1QncvSG53RXB0VktlVHpzR0FhazEzeXV6SUx0RStvSnhzQUV2QjUrSGpXQ0kzdGRGRSsvOU5IOU5ESURMUTJNNFpJeUFlUHk4Vlg2dzlqUTB3YzZoc2E0ZWxvaldKbElHSjRyd0NJUlFLTkxMbW9JSGUyL092VnI3ZDBlUEp0N3hBUHpKdmNENWVUMGpXT0k5WCtBNXBCWFpHUWoyL21qVWVJdHlNZUY1Ymh3NVY3a0tsakV1dy9TZHJRaUc4MkhzR1hyNDlGZlVNajZxV05DUE5sZ2tYVnRmVzRxeXhQTk5JWHNZSEw1SWU1K0duTENRRE1PZkRUMy9aajFZZFQ0V0J0aXJIUndSZ1M2WWNMTjFOeDQxNFdMaVdsb2F5eUZnWjZRbncvZnlMV3gxekFwb09Yd09OeThPc0hMN0RIcXZveGMvSnFNb1pFK3JIbGsvWEtMeWVLeTlzMy9SWUFCblR6d2Vscjk5akFrNzZlRU9GZG5RRkFxM1dBS3JzMXd0OFZiMHlLaHAwRlV6SzQ5ZGhWblFIUVZ5ZjBSWml2RXlwcjZ2RGhMM3Z3SUxzQVYrODhSTGV1TGxnNGZUQlNzdkl4YlhnUEFFd0E3WS85RjlyY1gwTjlFU1JHWXRUVVNSRnpOZ0ZyRmszVHVzNmUwemZBNDNFQk1EMDBQWjJzdGE1ekx5TVBINnpjcmZFWmxsdFVqamUvMzRvbGMwY3hueU5sVlRyZm8zN3VYZUN0UEllZHVwcmM1dEFFUDdjdWlFL08wdmsraVZIMjJ4dmUweDhQYzRyWndRU3RNVEhTMTFtbXJrdno5MWRibDZ2ckUrcUp1K2s1T3ZzVnZ2L1NVSmdhNjdNL1Y5ZEsyWkplSCtXa2NnQzRrNWFENTVVQjZQS3FXa2dNeFRoMU5SbHU5cFp3ZDdEQ2d1bURkZlppSmVTZlFrRTNRZ2doaFB3cnRoKy9ocUdSZmtoTXpkYnE2L1BpeUVpRStqamg1NjJuc09jMFUzcmFLOWdEYjc4d0VBdVc3Mnl4dVRxZ3V3eW5OZXRqTGlBcnR3UnloUUx6SmpPWk5VNjI1aHBCS0lESk1CblZwMm15M3F3eHZaZ1NsTTgyc3BlNU8xaHBYQWRnQW9oeENROWFiWnc5WitrbWpaODNmekVURWtNeGFxVU5lT3Y3clMzMkdRS1k0UVBCWGt5ei9meVNDaXo2ZGEvTzY1VlcxR0RqZ1l1NC9lQXhlb2N5R1FJOEhoZnh5Wm53ZExMR0wrOVB3WnZmYjBXSnNnUnJ5Wm9ZR0J1S1VWaGExZTduVkgyeHVPenRpY2pPTDhHM0c0OENZS1l0T3RtYTQ1TTVJekgzeTgxYURiOTlYR3pnMnNVQ0t4YytqMk9YN21EVnpsaU5BRlp6clpWNEJuczVzTTlKUjRYNk9HRjAzeUNjdjVHcTBWdk0wWVlKbkJrWmlQRGhqS0VhdDdFMmx5RFl5d0VEdS92aSswM0gySkpTbVV5Tzlmdmo4Tk03ejhIT3lnUkZaVlZzZ0lmTDVhQmUyc0JtWnExYytEeTd2WHNaZWZodzVSNlVWR2ozVGJLM01vVzVpYUZHdVpQNnNJNEpBMElSNk9tQXlwbzZGSmRYd1Z6U2xEWDUyb1NteVl1cUFIUHpBR1dZcnpPYzdjelIxYTBMUHZwbEQ2ek5qZkh4ek9Id2NMUkdkYTBVVnFaR2VHMWlYL1JVbGlYSEpUeEFvMHlPSG9GdXlNNHJZWU12cW9BTkZHREw4VXlOOUp2S1FTTjh3ZUZ5OE9XNlEvajd5QldOeDlnbjFBdGlrVUFqUys1NmNpYSttVGRPNi9sb0wzMDlJVE1SMWQ4VnRmV2FtVXFxSUxmcU9MZVFHR0xsd2lud2NyTEc1YVIwTEYxM3FOV0p0UCtraXVvNnpQdHVLd0FtRUhoa3hWc0FnTHNQYzdIbzE3MHdGSXZ3M2Z3SkFKZ1MybzkrMmFOUmdsNVJYWWZ2L2p6S0hsOWlrUUFESTN3eE1NSVhSaHBGZWdBQUlBQkpSRUZVYS9hY3c5OUhybURGOXROWU1tY2tabzd1aVlLU1N1UVhsN09aWjRCbXNPUitSaDZHUlBxeFA3Y1Z4QjNkSndpK3JrM2JFb3VFNkJQcWlla2plbURacHVPSWpiK1ArVk1Hd0ZBc1FtNVJ1VWFnR0FBeTgwcmdhbThKV3dzSkpnNW82cUgxeHFSK1drRzNhY01pTUdsUU9BcExLL0hoeWozc2UrdUh6Y2V4L3RNWkdCTHB4Kzc3bmJRY0xGa1QwNjV6VzBGSkpVYk5Yd21aVEk0R21Rd0RYLzFSNnpyU1JobDRYQ2JvdG5idmVleG9Oa0JIcGxDQXgrSG9QSmZuRnBWajdwZWJNV2xRT0N4TURMRS9OZ0dQbXBYbnp4M1hHOTdPTnFpdGI4QzlqRHoyaXlpVkFBOTdPTnVhSSthYzlrUmJYZmFldVlua2g3a29McS9TR2VBQ21FeXkrT1FNOXN1ZytWTUdvS3RhTDdhV3ROVFR0SzNuT2pyTUM0dG5qMFJ1WVJubXFYMFdBY0RjOFgwUUZlaUdCOWtGcUttVElzRERIbWV1MzhQZ0hsMXhOejFINDRzTlYzdExLQlRNRnhKaWtRQ1RCb1dqVVNiSDJyM244ZTJiNDlrZXNmOEVaenR6NUJTVXRmcVpUZjczVU5DTkVFSUlJZjg0Wnp0enZEdDFFUGc4ell5Mm1qb3BYT3dzc2ZyRHFUQlRaazZZU3d3d29Kc1BBS1pQMDhEdXZnQ1k3QUUrajR2bDcwN0MvQisydHhoNGE1Q3Arb3B4TUx5blArNjNvMXpKMWQ0U1BDNEhZVDVNdHNVYmsvb2hJMmVuUnJiVEMwTzdzOWxiQUhEMDRtMmNqVS9SMk02RS9wcmxySm01eGVoaVpZcngvVVBhUGEzTzNzcVVEVmdZaWtYWTh1VnNyTm9WaXpNNnNqb014RUtNNjk5NmZ6RjNCeXY4K001emJGWlNjNm95S3dCWThkN3p1SlAyR0VjdjNtN1dBNnQ5VVRmVnRXUnlCYTdkeWNETG82TndKZWtoWXVQdm82cTJIa2N2M3NiWTZHRE1ITjFUcTd4SWZaRXZNUlNqWGtlR2htcFJDd0I5Wm4rdjlYdFZLZTd5djAvcUhLUXdkMXp2TmgrRHRFRUdQYUVBZmNPODJDd2VnQ20xQWdDUlFNQUduRlJVUVJzamZUMVltV2xPWlMycnJNR2NMemVqVVNhRFFnRjhPR01vaGtUNklmMVJFVjc5K2k5MGRiWERCMnBCdkVhWkhDbForWGhoYUhlZCs5ZS9tdzhNeEVKODhsc01MdDFxZVlLZ1FnSEVKYVpoOVlkVDJXd1FYVm9LVUlaNE8yTDVnc240K05lOU1GTUc3Z3pFUXN3YTI0dTlUbkY1TmI3YWNCalZ0ZlY0WitvZ0RJdnlSMlZOSGZiRkp1RGNqVlFzVUU1N3picFdncFhibVpKbEQwZHJQTWd1d0pZalYzRGpYbGE3U29ZZHJFMDFCbGUwTnFpa0pRYktIbEsvN1lwbFN5Z1AvZndtWXVQdkkrMlJadm11cTcwbEdtVnkvTGJyck5aRTQwRVJ2cmlWK2tncktQOHNkSFcxWTdPcGV2aTdZdWxyWStEaGFNMW11bWJsRmJOOTJOUU5qUENGVEs1QWZISUczQjJzd09OeXNXTGJLVnk5elpSVnhsNi9oOGRqZTZHTHBRbTZkWFZHU1VVMXBBMk5LQ2l0aEwyVnFjWnIxTkcyaWlldjNzWFFLRC80dU5oQzJpaGpNOWVNOVBYUUs4UURRVjRPR055akt5cXE2N0I0OVg2dHpLeGxtNDRoTGJzQXM4YjJ3cmtiS2NndnFVQ2pUSzdWVnkvYzF4bXp4dmJDNWFSMGZMUHhpRVltV0g1SkJSSlNzaEVWNkFhQXlaRDZkTTMrdHJPbTFhaDZpZllJY05NWi9KM3kwVnJ3K2N4ck0zdHNMOHhXZTU4QXdJbkxkN0gwajBPdERzVFJFd3J3M01Bd1RCZ1FpclBYNzJQVnJsZ1VsR2lXUStjV2xxRi9OeCtOb0p1RmlTRStlMlVVVEl6MFVWSlIzZTQra2o0dXRuaHRZbDhjdTNRSGxjMHl1MFZDQWNiMkMwWk9ZUmtXcjlySHRoNW9idnFJSGpxUE9ZQXBEOWZWVjNYSzBPNlkwc0w1RFdENlRDNWZNQmx2ZnJjVlpaVTFlSEZFSktZTTZZWkx0OUx3eGJxRCtHenVhQUJBYVVVMS9qNTZCVk9IUm9ESDQ2S3NzZ2JsVmJWd3NqWEgwWXUzc1NFbWp2MGlUY2puNFhKU09uN2JkUllYRXp2ZVo3TTl2SnlzOGVNN2s1Q2NrWXVQVnU2aHdCdGhVZENORUVJSUlmKzRqSnhpN0R4eEhaL09IWVhTaWhxVVZsU2pVU2JYeW5aU3FhaXUwMm9jcjk3clo4N1lYdmhxL1dHZEphRHBqd29oa3l2QTQzS3c4TVVoVDdTL2pUSzVScm1VdDdNTkpnd0lRNzIwRWVtUEMrSGpZcXVWNFdGckljSEFDQ1pBV0ZwUncwNTV2SGsvQytHK0xuQ3hzOERESE4wTEYzVTlnNXQ2SWpYSzVEQ1RHR0RKbkpIb0ZlU09wZXNPYVN6WUpnNEkwMnBJM2R5RDdBSzg4K01PekI3YkM0OEtTbUV1TVdRREdKbTV4UnBURFlVQ1BrYjFDY1NRU0QvRUphYmgrMDFIVVZwUjArNEczRUkrODE5THVWeU8vV2NUTUcxNEJONmROZ2kzVWgraHBLSWFNZWNTTVRZNkdKTUdkME5zL0gwMklNcmpjZUh2enBTdzVwZFVZTW1hR0owRE0xUUJoNWFPbTg3QU5BRUhqc1RkeGc5L05VM1lWUFYwS3lyVDd1bW02a3YyTUtlSXpjeFVwMnY0aGNxOXpEeVVWZGF3Z1ZZK2o0dFJ2UU5idkw3S2U5TUg0OFZQMXJlWWdjWG5jUkhlMVprTnVFMVl1RnBuUnN1NlQxNkVod016QUdIem9VczRkdW1PMW5YVzc3K0E5NllQeHJrYktUaDdJd1Z2VHU0UGlhRVlLN2FlWXB2ZWJ6cDRDUjRPVmdqeWRFQ1FwNE5HYjdEekNha3dNZEpIejJBUEhEeC9Dejl1T2RHdVNaZmh2czRZME4ySG5XeW8wdEtRazlhb3l0THkxWUlZcjMrN0JYd2VEOFlHWWhnYmlHR21OcEh5eDcrTzQzNW1QdHpWK3FrRmV0cGozcVQrZUZSUWl0ZS8yYUxWa1AyZkZ1N3J6UDZieCtPeVExQTJIcmlJdnFGZUxVNlFWUW54ZHNKM2Z4NUZTbWEreHJsSW9RQjJITCtHTjU4ZmdFdEo2Wmd4S2dwM0grYkN4SkI1enRRemcxcWE4TnFTNmxvcDN2bHhCOHdsQnNqT0wyWGZSeFhWZFpETEZleTAxVWFaREc5TWl0YTVEZFYrK0xqWVljT0JpenEvY0xsMk53UHpsMjNUR3BoaGJXYU1EMllNUllpM0kzdVpnVmlJTll1bVkrVzJVNGlOdjkraDdPakhCYVZhbVprQU00UkNKQkNndEtJRzl6UHp0UFl4STdjWW43MHlDaHh3OE5sYTNVTjAvang0RVR3ZUJ5K09pRVIwdURkQ2ZKd3daK2ttalFCdmRuNHArb1F5dlRrZlpCZkFRQ3pFbDYrUFpZL2RUK2VNeE5zLzdHalhwR05wUXlPRUFqNDdIRWdYTzBzVEJIall0eGgwMjNUd0VoUnlCYUtDM0pHUlU0enEycGFIWUtoNnJFb2JaVGdTbDRTR2h0YURVbEdCYmpoNjhUYThYV3kwMmt3QWdFc1hTd1I1T3FDNHZCcFdaa1l3TWRLSFNQbkZtT281VTMwaElsWU9RcW1UTm1EV3VONVlzaVlHTXBrY3IwM3NpeDRCYmpydjM4U0lPZTdjSFN3MUptMnJxTXJkSncwTXc5QklQMWlhR2tFc0VpRGMxeGxmelJ0SGdUZkNvcUFiSVlRUVFwNkpjemRUTWZ6TkZTMzJZcG93SUJUekp2VkRjWGsxWHYzNnJ5ZStuOXlpY255eDdpREc5ZzJDaWJFQldpb2tZY3ZmQUJTV1ZxRzJYb3JxMm5yY1NuMkV2dzVmWmdNN1FnRWZpMllPQjRjRExGMTNFRkZCN2hwWldTb3ZqKzRKdnZMYjl2MW5FL0RTeUVqd3VCekV4Q1lnM05jWjcwMGZqTmUvM2RMbUFtOTR6d0QyMzlXMTlkaHg0anBtaisyRi90MThOTXFLN0sxTk1XVkl5OWtDNmg1a0YrRDlGYnVWKzluVWRGOWZUNGhIQmFVNEVuZWJmVjEybllySDd4OVBRMVNnRyt6ZW5ZUVpTemEwNno0QXBsazR3QVRGeWlwcmNDSGhBYUxEdkxCZzJpQjg5T3RlcEQ4cVJHcFdQandjcmZITzFFR1krK1ZtQUV3R2oycnE0dSs3ejdVNG9WYTEyR290aVBXME9qcmg3Mm5KWkhKODh0dCtqTzRUaEwrUFhNSGtJZDB3YzNSUFZOWFdZOXlDVmZqenM1ZGhheUhCOGN0M3NlL01UYXo2OEFVQXdOcy9iTmNaY0JNcXkxY3RUQXd4YjFJL1BDNHN3N0pOeDFvc0lWUDFjK0p4T1hoVVVBcWhnQTliQzRsRy83TERGNUtRbFZlQ1c2bVBNSC9LQUVnTXhiaDBLdzJ4OFV6L3JkY205a1YyZmlrKy9TMEdpMmVQZ0w5N0Z4Z3B5MWRsTWptU0hqeUdUQ2JIOU1WL0lMZEk5K1JIZ01sdzdCbmt3WmErUmdXNW82cW1IaHRpNGxCWVdvbUZMdzVCUTZPc3d5WGtUalptYkZDaVFKbTk2bUpuZ1kyZnpXanhOcTBGN0Iyc1RmSHRtK014ZjluMkR2ZVdleHI5bEJuQUFQT2VkcmF6QUovSGhjUlFqTGVXYllPdGhRUVNRekhlZjNFSVh2MzZMemJ3d09keGNmelh0M0g5Ym9aV3dFMWxYMndDamwyNkExc0xDYnBZbXVEa2xidm9HOG9FNTFYQmJnQ28xakZFb0MwMWRWTFVOTHVkc1lFZWVnVjdZTjIrQytCeE9YaHVZRGk2dXRxaFVTYlhtbnhzWjhrRU55eE5EZkh5cUNnc1hyMVA1ekdnSG5BVEN2aVlNQ0FVMDRmM2dGZ2tRRmxsRFZac080M1NpbW9zZkhFSWJDMGtXREozRlBLS0szRHdYQ0xpRWgrMEdGanFGKzdOWkd5MVVwVTRKTW9QWnNZR3FLeXAwOW5UVFNqZ3MxK1FMQldNd1NlcjkrczhqNjNmSHdjSGF6UDBDL2VHeEZDTWlRUENzSEw3YWZiM1dma2xLSytxeGVSQjRmaGx4eGtzbXo4QkhvN1drQ3NVdUpTWWhoTlg3dUp4WWZ1bTY2b3llUXRMcXpEbG85ODFmamVxYnhEbVRlcUgxS3dDalFDNkxwc1BYOWFhYnRvbjFCTTVCV1VhUTJCQ2ZaM2dZbWNCS0JTNG1KaW1sZjBkSGVhRnVJUUhHb0dxcUVBM1ZGVFZ3czNla2kzclYvVVliWlRKY1BYT1E3WWZvRXB0ZlFOY2xkZFhsUk5MRE1YNDdKVlI3REg5eFN1ajhjbHYrN0YyNzNrNDJackR4OFVXMmZrbEdzZXBTTWlIc1lFZTZoc2FkVTZzdFRRMWdvRFBRMlZOUGZLS3k3V3VNeVk2V0tzTW1QeHZvcUFiSVlRUThpK3hNak9DaTUwbFhMcVlzd0dILzJRYllpNCs5VFk2WTRGcWJXYU1pdXJhRmdNekFIRG0yajJkNVpqcUZyNDRCTU43TXBQT1VyTHk4ZWx2KytGZ2JZcFhKL2JWR0tRd2JWZ0VIS3pOc0d6ek1aeTdtYXB6T3ArM3N3MWJCcnQ4NnltMnlUaVh5OFg1aEZUa0ZwV2pxNXNkeHZjUHhhNlQ4UzN1VTVpdmswWXdFR0F5VU1iM0M0R1p4QURPZGt6ZkdnNkhLVk1VS1ljdnFKZE90WWJEQVFiM2FPckhaR2xxaFBsVEJ1RGwwVDN4eDc3ejJCZWJnTXpjWXF6Zkg0ZlhKdmFGaTUwRlRJME10SXI1L055NjZNeWtVQjNIRmRWTUJ0Q2g4N2NRSGVhRnFDQjNSQVc1SXk3aEFjN2VTSVdIb3pXOG5XMFE0ZStLeTBucGJIUDQzS0x5VnFkREd1Z3hpOVlueVhScXIyY2RkQU9hK3UxeE9NQlE1U0x4K0tVN01ETTJZTE1wcnQ1NUNDUGxsRm9BS0Nwak1yWjRYQTVzekNVSTluWkV2M0J2aEhneno2Vk1yc0NPRTlld2ZuOWNxOCtYYXVGLzVmWkQzSHVZaXk5ZUd3cy9OenZNKy9admR1Q0ZYS0hBcmRSSGlQQjN4Wmkrd1NpcnJNRzNmeks5K3NRaUFZSzhIREZwVURnYUdtVTRmdmtPMGg4WElpdXZCUDI3K2FDeXBvN042dEVWY1BOd3NFSmtvRHRDZkJ6aDcyNFBIcmNwc25IeVNqSiszSEljMWJWU0RPN1JGUUMwZ2pkdDBSTUs4T25jVWV6UGF4Wk5nd0thcGNwRlpWWFllZkk2dXJyYW9YZUlKOUlmRnlHdnVCeVJBVzVZdFRPMnhZdzJHd3RqWk9ROG0rRUtBUjcyYkJrcHdHVHlwR1RsWTFpVVA0UUNIa3lOOUpIOE1CZjZla0lZR3VqaGd4bkRNSDhaMHl6ZTBjWU1QQjRYRWY2dUNQWnl4SUxsTzNVT0s2bXRiMEN2WUtiZlkyTEtJL1FOOHdhZ09laW1TaTNRK3pTZHNRcExxL0RTa3ZWc3B1VEdBeGZ4M1ZzVDRPMXNnemxMTjdFVGhBMzFSZGozdytzQW1DOEVWbTQ3M2VJMkFlWjRITms3a08yUFZsRmRoMzJ4TjdIMTZGWDJkWnl4WkFNbUQrNkc0VDM5WVdOdWpGbGplMkhXMkY3S0RPc2NQQzRvUTM1SkJjN2ZURVZPWVJsT1g3c0hCMnN6ak93ZGlKU3NmSzNTZHp0TEUzYklRZHFqUW8xZVpDMFpGTkVWaHk3YzB2bTduN2FjUUhjL1Z4aUloVnA5SFVVQ1BpNG5wV05naEMvODNMdkExa0tDMU93Q2ZQL24wWGExVWxDbmZxNXJucEhWbmt6VWxuQTRUQTgyUzFNai9McjlOQnUwa3lvejIvYWV1YWtWY0F2eWNzQW5jMFlpUGpsVEkwT01lYXhkRVIzbUJZVUNxSzJYb2txWlRSY1o0TVptc2trYlpScm51ZDdLTE5DeXlockk1QXAwc1RLQnZaVXBld3dFZU5wajRZdEQ4TTJHSS9oZzVXNmRRZHpGczBiQXVyc3g3cVRsc0Y5YXFkdjh4VXc0MnBqaGNGeVN6dXhIUWxRbzZFWUlJWVE4WTZiR0J2aDA5Z2dFcTVXNy9IL1FHVUczcDJWckljSFA3MDFHWVdrbEZ2eTBFN1gxRGZCMXRVVjNQOWNPYjBzMWlhMmtvaHFwV2ZtWU1Tb0s0L3FGUUN3U1lOV0hVN0h3NTExNGtGMkFBK2NUOGFpZ1ZHZlpIY0NVWHIwN2RSQTRIS1p2ejVscjk5Z3lHaDZYQzRVQzJIVXlIdk1tOThPY3NiMXhOejFIcTNSV1JiMVJ1SXEwVVlaTmh5NWgvcFFCT0hjakZRRHcvSkR1Yk1uZHJ6dE93OE5SZTFLZUx2M0RmVFFXN3ZISm1iQTJONGE5bFNuZWZtRWdVckx5Y1RjOUY3dFB4V044L3hEa0YxZG9MZm9HZFBmQm9wbkRzV2IzV1d3N3B0a3NYSlZOcE9xbkZKK2NpYkxLR3BnWTZXUDY4QjZJUzNpQUcvY3lBVEE5Z0ZSQnQxNUJ6QUpweDRucnJmYjRNbGIycFRNVWkzU1crNmdlVy9PSm1RQ1RXZE1lcWdtc3p3cVB5MEhmTUcvWVdraFFXbEVOTzBzVFNCdGwySEhpT2daRk1JR21oa1lacnQ1dXl1aVFLeFJzYy9QdWZxNzRXa2VQcWNMU1NuQTVISnhZOVhhNzltTnNkREJiNmdjQVA3d3pDVzk4dTRYTmxncnljc0RpMlNQQTRRRHI5bDJBaTUwRm9zTXM0TkxGQXRmdVBFUnR2UlJCbmc0WTNqTUFvOTcrQmIxRG1PQk44eEp3b1lBUFB6YzdkbHFzeEVpTUdhT2lvS3BnekMrcGdMR0JHR0tSQUxmVEhyT1BVOVdUcmJYaEdyclVTUnV3YnU5NUxKbzFIT1ZWdFlpL213a0FDTy9xREZzTENhN2R6Y0NISzVuaEF5OE03WTdlSVo0b0txdkU0UXRKaUF4d0E0ZkQ5Ry84dHowL3BKdldaUnRpNG1CbWJBQUJuNDhmMzMwTzB4Y3o1Y1kza2pNUjRlK0t3VDI2NHRpbE8zRHAwalIxOHMzdnQrSmVSbDZMOTlNM3pBc3ltUngzMG5MQVU3NG9xbUVjQURRQ2tPb1pjRTlDRlhCVFNiaWZoZTUrTG9qd2QwVmNJdE92Y0dCM1h3ajRQQ2dVME9yVHFNN0R3UW9qK3dSaVlIZGY2T3MxOVRBME50REQ4NE83c2RNc1cyTnNvSWNJLzZiUGt2emlDdVFVbGdGZ1NqK3I2K3JoWkdPT0RRZmlOQUpyNzA0ZEJHOW5HMncvZmcycmRzYnEzUGJZNkdENHVYZkJzazNIV3YzQ0NHRGVNMzhkdVl5aGtYN1lGM3NURmlhRzhGWm1WK3VKQkRnY2w0VEJQYnJDMnR3WUs3YWR3dDdUTjl2Vkc3RzVmK29MaGlHUmZ1aGlhUUlBZVBQNUFXaVV5WEh3L0MxMklJZXUxZ3hMNW93Q2w4UFJLczJVeVJYNFl1MEJiRGw4R1E5eml0Z01kQzhuYTN6MXhqaFltQmdpN1ZFaEZ2MjZGMktSQUg3dVhkQXYzSWZ0VTFsZVhZYy85cDNIdVJzcEhjNlF0VFJsanZ0blhVWk8vdnRRMEkwUVFnaDVoc0s3T21QeHJCRXROclgvYnpTaVY0REdZcjRscXY0cEZpYUcrT09URjNWZXg4ck1HTVlHZXJBMk04YXl0eWRpd1U4N2NUOGpENU1IZFVNZjVVVE9qakl6TnNCTEl5TTFMak9YR0dEbHd1Zng4YXA5aUUvT2JESGdCakFERmp5ZHJKSCt1RWlqQnhqUXRDaU5PWnVBaVFQRFlHTnVqRy9tamNmN0szWWorYUZtNEMzSXk0RmQ4TjNMeUdNekp3Qm1zUm1mbkltc3ZCTDBDZlZrbTNSdlAzNE5oeTRrWWY2VXRvTnVYQTRIMDBmMEFNRDBjT0p3bU1ETTk1dU9ZZDNpRjJHb0w0S1JQaE9ZYXBUSk1lL2JyYWh2YUlSWUpJQ1JNdURoNVdRREh4ZGJjRGtjdkRxaEx4eHR6UEREWDB4L0xoTzF5WlNxYWJSeWhRSlg3MlJnVUlRdnZKMXRJREVVSXpXckFIS0ZBbHdPQnh3T0IwNDJabkMxdDBSbFRaM1c1TUxtckV5TkFBQTE5VktkNVQ3bUVrTUlCVUJsZFozR0VBd0E0SEE0N0RIV0dzNC9PTmxPblVqSVo1dW1XNXNaNC9yZFRIZzRNdjNEdGgrN2l1S3lLb3pzelpRYW40MVBRWGxWTGR2YlNqMVljZkZXR2c1ZFNNTHdudjZvcnBYaWR0cGpkUGR6QVFDczJoa0xoWUlwMDVRWWluRmN4M0hjTzhRVFZtWkdlSkJkZ0lSbS9iQjZCTGhoNzVtYm1EV21KNllPNjhFR3hoWk1HOFJlcDdDMEVpZXVKT1BEbFh1dzl1UHBzREkzUmsyZGxBMThxTEllQVNiQStOa3JveERtNjR6M2x1OUV3djFzWEwrYmlYMnhOekUyT2hobjQxT3c5STlEK1B2TDJWclp2NnB6Wm5FN3NvaWF1M2dyRFhPKzJBUWVqNHNzWmZiZWorODhCMXNMQ1JMdVo3UFpmdXE5eTY3ZWVZamErZ1pNR2hpT2ZXY1MycFdsS3hZSkVCM21EYmxDZ1FzM1U5bU1uS2ZsYW0rSnlBQTNWTll3dlM1VnIyOUJTU1hlWDdFYlFWNE9HQlRoaTduamUyUFo1dU80bkpTT0NIOVh6QnJUQzZldUpzTkZtU0diWDFMUmFzRE55OGthcmwwc2NEYzlGM1hTQm5DVldZZXE0RU5KZWJYRzhBSDFETGluTWFKWEFFcktxeEVibjRLNTQvdGc0c0J3eENXbWdjZmo0cm1CekJjUmNZa1A4Q2hmdTJ6UzFkNFNpMmNPaDZ2eVM1VEhoV1Y0a0YyQUFBOTcxRWtiY1BCY1V6Wlp2M0J2bUVrTWtKaVNqZFFzcHV6Unc5RUtnWjRPcUttVDRsNUdIZ0k5N0pGYlZJNUZxL1pxWlRGS3BZMFkxU2RRYTBLMXlxUkI0WmcwS0x6VngrcmxaSU8zZjlqV1lybTN5dDlIcnVEd2hTUzhPQ0lTWTZPRG0zcVRDUVZJdUorTjlFZUZjTFczaEpHKzNoTUYzQUROb0ttdzJXdjVwQUZWc1VpQU9jcUJOUms1eFhqbngrM3NlMVlWNU9PcVpabWFHT25qdTdjbXNEMFhMeWVsWTE5c0FuUC95dmVsVEs1Z3kxUjVQQzZtRE9tTzZTTjZzUHRzcU05OENhUHJlSFN5TWNQbnI0eEdibEU1enQ5TXhkMzBIRHdxS0VOMWJUMHFxbXUxQXIvcVZNZFVSdTZ6eVdZbC83MG82RVlJSVlROEk5Ym14bGo2MmhoMkFtWjlReU91MzhsQVZsNEo2aHVlWFYrZ1orM2crVnR3ZDdEQzhGNEJlSlJYZ3NxYU9wMnpCMVdOanVVS1JZdUwxYXJIbXMycFh4Z1dnWFY3eitPejMyTVFHZWlPek54aWxGWFd3RUFzd3Q5ZnpRYVh3OEgzbTQ0aDl2cDlyVzI5TXFFUFJ2WU9SRUpLTmhiOXNsZm4vY25hYUJydTc5NEZNMFpGb2FTaUdoK3MySzJWd2FCYXREclltTEZaV0JKRE1WYThOeGtiWXVLdzUvUk5kakgvNm9TK0FJQkRGNUtRWDF5aEVYUURnS3k4RXZpN2Q4SEhNNGVEeStFZzVseGlpMWtWdWt3WUVBb25XM05VMWRRaklTVWJQWlZsc3FvZWVETkdSYUdpdWc0REkzemhhc2RrTUxsMHNZUzFtVEViYkJHTEJMaVhrWWNIMlFWSXpTcGdGa0xLQlorMUdSTVFhNVRKY1QremFXR2ZtSktOUWNvQkV3WmlFY3FyYXBHY25vdXVibmE0a0pES0RwL1lGOXQyWU1QZTJoUUFjTzVHQ3I3Nzg1alc3OWQrUEIyZVR0YlllK2JtRTA4djVmN0RRVGZWQkY4M2UwdTgvbHcwc3ZKSzhOR3ZlekZ4UUJna2htSms1WlZnOCtITG1EZ3dESmFtUmt5VCt4Tk1ScUdKRVJONGFwN3R0WExiS1hnNzIyRHB1b01JOFhGaWd6SUFzSHBYTExMelMvRGU5TUZ3NldLQjd6Y2QweWp6ZE9saUFTc3pJeVE5ZUt6Uk8wcGRiSHdLcGd5TllET2ZidDdQeHJrYktiQTBNY1R6UTdwanlwQnVtS0tXaVhWeTlUdnN2LzNjdXVEczJ2ZTB0dm5sNjJQeHhqZC80MkZPRVZidmlvV1RyVG1XL25Hb3hWSlkxZnZuVVVINytsVTE5MWlac2FTaUNqQlhxR2V4cUwzMjlkSkdITDk4QjZQN0JPR2xVWkg0YmRmWlZyZlA0UURMRjB4bTM3ZnBBOE13NDdPTlQ3U3Z6YjMxZkg4b0ZNRFg2dytqVDZpWDF1OXZQM2lNT21rRFJ2UUt4UDdZQkNRcVMwZXR6SXdRR2VBR1YyV21tMnBhcVRwdlp4dU03eCtLNHZJcVJBWXk1NFRFVkNiNHFncGkyQ216bHBvLzl5SWhIM3hsY09aSmd6UXZqWXpFakZGUjJIODJBUmR2cGVIR3ZTeUVlRHNpTXNBTkRqWm1zTE0wZ1VMQmxKL3FVbGxkaDRjNVJkZ2JleE0za3JQd3FLQVVvL29FSXNEREhqVjFVbzFqMnRmVkRtWVNBNXk3bWNxVytVOFlFSXBBVHdkVVZOZmg3UisydzFBc0FwL1AwNWxScVRvL0tSVEE3bFBNN2QwY3JCRHM1WURTaWhxY3Vwb01nSmtXS3pFVTQrYjliS1FwZzBYRGV3VkFMQkxnK3QyTU5nTnVodm9pVEI3Y0RSUDZoMElzRWlBMXV3QUZKWldJQ25TRFNCbU1YclBuSEw1OWN6eGVHaG1GeDRWbE9ISDVia2VlZGdDQVVNQzh2cGFtaGppaDlwNVZ4Ky9nNi9yS2hMNHdNelpBVlcwOUZ2MjZWeU5JcnZvODVQR1l2ODJNRGZEVHU1UFlsZ294NXhMeDAxOG5kQVlSdVJ3T0JrYjRZdnFJSG15WktFOWZENDhMU3BGVFdJYUUrOW5vN3VjQ0V5TjluTHFhakl1SmFaQTJOT0tMMThZQVlMTHBWQUZjRmRWRVdWMWM3Q3pZYzBSeWVrNkhuZ05DbXFPZ0d5R0VFUEtNTEhwNUdCdHdTODNLeDZkckRtZzFqUDV2dGZ6dmsxaTUvWFNyZldKVWd4Ukt5cXZ4MXZmYk9yUjltVnlCOHpkVDJaOHJxdXZ3NjQ0em1EZXBIOTZkTmdqVnRmVTQweXp3cGlwVGtjbmtUNVNSWW1zaHdSZXZqZ0dQeDBXOXRCR3ZUT2pEL3M1QkdSd3lNemJBcDNOR0l0VEhTZU8yUWdFZmM4Y3oxLy83NkZWTUdCQUtiMmNiSktaazQ2Y3RKekIxV0FTQXBrVUt3RXd1L095VjBSRHcrVml6NTF5SGVzaFltUm5oNWRFOUlWY284UG5hQSt6VVF3NkhnNWRIUnlFNnpCdGRyRXp4MjBkVDJkc1VsbFloL1hFaFRsKzdCejgzT3dSNDJDTWhKUnZ2TGQrbDh6N2NIWmhzdTVUTWZJMXNtTVFVWmdGZlVsR05QR1d3NTdQZkQ4RFdVb0xFbEd3c25NNDB4OWMxOWJNNTF5NFdBSUE3YWJyTGN6bks1K3Rwc3RYK2lVdzNNMk1EOU8vbWc4RTlmTmxTNEpvNktUWWV1SWg5c1RmeDBjdkRFT3psZ0pLS2FuejR5eDUwc1RSaHN5OFBuazlrZXpXWm16QVpSODBEQXJYMURaaTlkQk5rTWpsQ21oMXJBSERvd2kzMER2RkVkejhYclB2a1JYeXdZamVTSHJROTNWRGxRWFlCOXB5T2g2ZWpOWDdZZkp6dDlRWXcweFRIOVF0Ryt1TWlackNEY3IzY044d0xGaWFHU00zS1IyS0tkdjh3QU9qbTU0S0hPVVdvbHpiaWc1VzdXKzA5cDVvaXFtdHk1Wk93VmdieDFNdW5tNy8wVzQ5ZXhiQW9mMHdhRkk2RSs5bGFmYWpVMlpoTE5BTGxydmFXTURNMjBDclA3cWhoVWY0SThuVEFiN3ZPSWk0eERkSEtQbXZxR21WeTNFM1BSWWkzSXlZUDZZYXYxeDltczBrOW5XMFE2TW1VMmwxSWVLRHp0cjZ1dHJDM01tVXZ1NlY4dlZRQll0WGdHRlYyV0wyMEVYdE8zOENWcElkc1kzcVJvR1BMU2g2WGcvZW1EOGFJWGdHNGRpY0RQLzk5RWdDdzZlQkZoSGc3NHNPWGgwRlBtVGw3NUdJU1VyTjA5eXNyTEszRTUyc1A2dnlkdnA2UUdZQ2dwQXJjOWc3MmdLMDUweXRSbFYycTB0cG5nU3BUUzY1UXNNRzhzZEhCQ1BaeVFFRnBKWHRacUs4VEpJWmluSTIvendiLys0UjZRU3dTNE9iOXJCYTNiMnFzajNIUklSamZQeFFHWWlHa2pUS3MzWHNlVzQ5ZXdhd3h2UkFWNkFheDh2OFFsNVBTY2Y1bUtub0ZlMkRSeThOaFoyR0NQdzkyckFXRUtxaGFVeWZGdm1aZlVuZzRXU1BjMTVrZGp0TWVQWVBjTWFadkVCb2FaVmk4YXA5V2tGWVZ3QlB3K1hDMXQ4VFhiNHhqWDVNTk1YRTZBNnVteHZvWUZ1V1BrYjBEWVdzaFlVczlWWm12ampabVduMVErM2Z6UVgrMW9TTzZ4SnhMeEo1VExYL21SSWN6eDNWNVZXMkw1eTlDMm91Q2JvUVFRc2d6NEsyMjhLbXJiOEFISy9ld0pYai9LNTZtTWZPVGlEbWJpSmRIOVlTQldJaTNYeGlvRlhSN1d1RmRuVkZjWG8yWm4vL0psdENxQW5pcXhZeEl5RWVRbHdOa2NqbEtLcXJCNS9GZ2JLQ0h3dEpLYklpSlEzeHlKcHhzelRGM1hHK2tQeXJFUjcvczFaaG9wd29BRGU4WmdIZW5Ea1JsVFIwKyt1VWdMdDVLYS9kKzhuaGNMSms3Q25wQ0FiN2VjQmhYYmo5a1MzRVZDZ1UySDdvTUFZK0g2SEJ2N0RvVmo5U3NBcVEvS3RTWWpQbnV0RUhzeExpV0JIb3l2NzkrTjBQajh1ejhVcXpkZXg2WGJxV3hHUXo1SlJYSUw2bEF1Szh6ck14VGVNMmdBQUFnQUVsRVFWU01jRGd1aWUyUkpCTHlOWUoyS3E1ZExHQmlwQStaVEk3TFNib2Z2eW9UNjJuaVp1cUJ6dGFNN3grQ2tvb2FWRmJYc3NFV1hSbWM3MHdkaUJHOUFqVUdCTVRHMzhlS3JhZlFLSlBqbTNuakVlTHRpUFRIUmZodzVXN1VTUnZ4Ni90VElCVHc4YWlnRkwvdGJzcXdzalpqRnFpRnBaVmE5OVBhKzB1aEFMN1plQVIvZnprYmhtSVIzcHpjSDdPWGJtclg0MVQ1ZmZjNU5NZzBKNGVhU1pocGpRZk8zY0wrczAwVERvMzA5VEM4RjFNYW01eVJoei8yWDJoekFJS3UxMXpGMUZnZmJ2Wk1jS1Mxd0ZkN2lVVUNkdEd1Zmg3bU5Cc05rRnRVamhOWDdtSllsRCtXekIyRnhhdjM0ZG9kemVOYnBhQ2tBcmxGNWV6Z0M0VUNuWkxCWEZGZGl4MG5ybVByc2F2TVByWndmS1ptNVNQRTJ4RWhYbzdLQ2FCbGNMQTJoVWpBaDZHK0NOVzFVc1FuWjJyZDdrRjJBVjVZdEE0dmpvaGtKeHVuS0FOY0Q3SUxjUFRTYlN5Y1BnUWlJUi9qKzRjZ003Y1liMzIvamMzNlVwVVJxM3J2dFplWnhBQWplZ1V3VTIvWDdHY0hKOXk4bjQyNGhBZnN3SnJDMGlyOHV1Tk1oN2F0b2ljVXNQMDExUVY2T3JDZnh4M1IrQTk4aHVrSkJRajJka1IwbUJmNmhYdXpueDEzMG5Md3pjWWpiRGswZTMyMUlOaTNHNC9DMjlrR2xxWkdlSGwwRk1KOG5mRHJqak90bGhDclU1V3M1cGRVWU0yZWN4cS9HeHNkREgvM0xyaWg0NWpSeGQ3YUZPKy9OSlRwd2JidUlOdXpzZmxqQllBeGZZTXd1RWRYaUVVQzFOUko4ZldHSXpoM0kwWG5kbCtkMEJmOXUvbmc1djBzYkR4d0VhZXZKa1BhS01PN1V3ZkIyYzRjMmZtbHFGV2VXL3AzODRHcHNiNUdocUdLbWNRQS9jS1pnUFhhdmVmeFY3TnBxK3IwOVlRWTA1ZHBpYkhuOUkwbkx0OGxSSVdDYm9RUVFzZ3owTlhWanYzMzd0TTMvdWNDYnY4R2FVTWpZdVB2WVhqUEFJMUpoWjNwMWEvK1FuNUpCWmIvZlJKN3o5eEVkbDRKNUFvRm03VlhVRktKU1IrczBiZ05qOGVGa2I0ZW02MFVGZVNPM09JS3ZQdlRUamJMUWhVMDRuSTRFUEo1R05jdkdCZHZwV0haNXVNZGJpUS9aWEEzZUR2WjRPc05oOW5lZE9yWlhBMk5NcXpaYzA1cjBhV3h6OHFGUHBlaiszbmtjVG5vRWVBR2hRSTYrOSsxdE1BWm9leFp0dVA0ZFFETXd1akhkNTdEcFZ2cFdMTmJzNXhQMVpqLzRxMjBGdnQ2cVVyY1d0clA5bWh2T2RXTEl5SzFlak1XNlFpR0hidDBCeU42TVQyZ1NzcXJzV3p6TWNRbHBzSE4zaExMNWsrRXhFZ2YyNDlmdzdxOTUyR29yNGVmM3AwRWUydFRsRlhXNFAyZmQydjBISEt4WXpMOWRFMEJiVXRKZVRVT1gwakMrUDRoVDVSaEt6SFNoNXU5SmR3ZHJPRHBhQTF2RnhzMkNQZ292MVFqNlBiMkN3TWdGZ21nVUFDamVnZGlTS1FmTGlZK3dNSHp0MW9NV3JWbWFLUWZPQnpneHIyc0ozcnN6YWw2TlFHYXo2VjZzTmJDeEJCVGhuVEgwRWhtd3JGWUpNQzM4OFpqNjdHcjJIem9zbFlwdEV5dXdOcy9iTWZucjR5R3A1TzF4aENJcDNFaDRZRkdocHFxL0xsNTZPMXhBVk0rcTVyNitOMmZSeUVTOHVIdnpneGNPWDB0V1NPZzM5ekRuQ0wyMzZwenpJTGxPekc2VHhCRVFqNUt5cXVSa3BXUGQ2WU9STENYQTc3WmVCUjEwZ2JzaTAzQWwzOGNRbDV4QlliM0RHano4ZGdvTTh3QXBseHowUzk3Tko0blA3Y3U4RmNMOEJzWmlEQzhad0QybnI2aE5XR3pMU1VWMVJqNzdpcjI1OVVmVG9XdnF5MVdiait0VVY2cW5nM1htdllHNUR0aWFKUWY1azhad1A3Y29NeHUyM0hpbXM3Ry8rcEJ0OHFhT2l4WXZoTXIzbnNlRWtNeEFqenNzV2JSTk55OG40Mno4ZmR4Nm1xeXhpQ1Q1dnVmbWxXQWhUL3YwdnFpQkFETzMwekZrYmpiN2VwbGFDWXh3TEw1RTZFbjVHUHg2bjJJMDVGUjJmeit4U0lCMGg4WDRaUFYrNUN0bzFlZnl2cjlGL0Q3bm5QNGRNNUlmRGhqS0Q2Y01WVGo5N3ErREFyMmNtQUhLZWdTNU9XQUhjZXZ0WGc4TFpnMkNCSkRNWElLeTdEOStEV2QxeUdrSXlqb1JnZ2hoRHdEdm01TlFiZVVUTjFsTW9UQjY4U0Z6YzRUOFFqMGRNQ0dtRGdzZlcwTVNpcXFVVlJXaGRLS0duZzZNV1YrSGYwU1d4WEFpem1icU5Hc1AxT3QyYkxxT3JxQ2ZUS1pYQ053RnBmd0FGZVMwald5S0ZTMzQzQTRrRGJLOE9yWFd6Uks3eXhOaldCdFpvenMvQktVVjlXeXZYbDBpWTIvajdSSGhSclpjUjBOUXFxQ1dDMHRPbnNHZThEWVFBL1Z0VksyUjF0NzlBenlRRmxsRGZxR2VhRXZ2REF3d2hkZExFM2dZbWNCa1lDUEZkdE9LZStmZ3lHUmZnQ2dOVEZWSGZ1ODh6Z3dOZFpIdUs4ektxcnJVRlZURHkvMjlXNzlCVmVWMURXbmV1eXF2eWUrL3h2R1JZZGc5dGhlNFBHNGtNa1YySEhpdXRidDdxVGxZT09CT1BpNWRjR1hmeHhpeTZQeVN5cVE5T0F4MXNkY1FFWk9NYnE2MnVIelYwZkR3c1FRV1hrbDJISGlPaUlDWEpHU21ZK01uQ0pFK0x2Q1RNSk1oMzNRTEl1RHcyazZqcHRuYTZuYmZ2d2FEUFZGV0xtdHFjOVZXK1cwRmlhRzJMQmtodGIwMTd6aUN2eDk5Q3JPM1VoaGg0S0lSUUlzbUQ0WS9idjVRS0VBUGw5N0FQcDZRc3dkM3dkOVE3M1FOOVFMcVZuNStIenRRWTBNSGlkYmM1Z2E2eU03cndSbGxUVWF4N09lVUlDSkE4S2dVREQ5Nlo2RXVjUUFFd2VHSWZsaEx0SWZGYkxIVWtGSnBjWmtRbFdXa1krTExiWitQUWRDUGcrbnJpYmpyOE9Yc1h6QlpFZ014Wmc2TEFLaitnVGgyS1hiaURtYnFQRTRaSEk1YkMwbGtDc1VXTHYzL0JQdGExdWFqbkhOOTNEOHZVeVVWRlJqMVU0bUsreVdzcS9iek5ITXBPQjlzVXhRZE5ZWTV1ZDEreTVvM0Y3OWl5RlZMMHRiQ3dsbUtZZTJyTm9WaTdpRUIxai82VXVJRHZlR2xia3g1aS9ienZZeGF3OHVoNE1lQVUzVFFYL2Rmb1l0VmRZVENqQjFXSGRNR2RJZFBCNFhHVG5GYUpESjRPRmdoZGNtOXNYVVlSRTRkVFVaOGNtWnVKdWUwK3BBamRiZUF5MXB6K2RPUi91YnRjZmVNemZoNDJLTHdUMjZNb0gyRmJ0eEx5TVBla0lCOU1WQ2xGZlZRaWFUYXd4U1VKZVJVNHkzZjlpT2IrYU5oNVd5cjZZcTZGUmIzNkF4ZWJmNW9BRlY2Yjh1UldWVjhIQ3dnclNoRWJuRkZaQTJOTUpTT2NpbWVlYlh0R0VSNFBONG1QL0RkdHhKMCs1L1ptc2h3WlNoM1dHbEROSTNOTXF3NWNnVi9IWDRjcXVCWUFEczlPU0ZQKy9Da3JtandPVnlrRjljb1RNenRyVk10K1pDZloxeHFWbkdPSWNEdlBQQ0lQVHY1b1BLbWpvcytuVnZtNU5tQ1drUENyb1JRZ2doejRDRnNoY1RBSlJWZFN4VDZYOUZhNEdxSi9Vd3B3Z3ZMRm9IQUhoaFNIZTJsNW02bktJeXJjdGEwNTZGbCtvNjdWMmtOUzliVWdWK1ZBdnI1cjJ1ZkYxdDhma3Jvd0V3WlhtcXFhRzZ5cCt5ODB1MU1nbFUyMjN2YzkzVzR4bmZMd1RTUmhuZVdyWU44eVpGZDZoMHk4UklYMnQ2TE1DVWI0cUVmQ3piZkF6UjRkNnd0WkRneE9XN3VKM1djaTh5bmxyUElGc0xDUmJOSEs1MW5iYW1YL0o1WENROWVLeVZzY2UrSnNyRmViMjBFVnVQWFdXQ2UxMWRzR0xyU2R5OHIzc1J1L25RSlhEQTBWaXNWdFhVNDVQZjlrTlBLTUJyRS90aXdvQXc4TGdjSEltN2pWKzJuOGJFZ1dFNm54ZHBReU91MzlVcytabzl0amY2ZC9OQlJrNFJ1N0NWNnhnQ2tsOVNnWml6aWZqODFkRW9LS2xBU1hrMTI5TksxYStxdWFLeUt1dzZHWStYUjBkQkpwUGp4Slc3aURtWHFMRzRGdko1R0JMcGgra2pJbUZwYWdocG93dy8vWFVDcDYvZEF3QmNURXpEUnpPSElkelhHUjZPMXZoa3prak0rdnhQOXZiZC9WencrblBSekg0b2U1RUJUSytwVnliMGdabkVBSnNQWFhyaUx5dzRIQTVHOWdyRTg0TzdhVndlbC9oQTdUcEFtSzh6Z0tZaEN4c1BYTVNHbURnQXpLTC94M2Ntd1VBc2hMR0JIaVlPQ0VOeFdUV3k4cGl5VHdzVFEvejA3aVFZNmV0aDFjN1lWZ01hVDBNVjlIV3lOY2NiazZJMUFreW5yOTVEZ0xzOUF0eWJzbis4bkcxUVdWT0hvWkYrTURYV1ozdGROY3JrR2oyMGZGMXQyWC9yQ1FVUTZ3bng3WnZqWVd5Z2g1aXppV3lqL3BYYlR1R3JOOGFocTZzZFJ2Y0pnclc1RWVycUcvQzRzS3lwekxxRlkwbXVVR0Qrc3UzNDRlMkpLS3VxUmN5NVJCanA2MkZrN3dCTUhCZ0dNMk1EeU9RS052T1R3K1hnM2FtRE1MaEhWeGdiNkdGc2REQTdDYnRPMm9CM2Y5eXA4M3lnT2crWUdPbGo3dyt2c1pjYkd6Q1pxVE5IOThRTFE3dXpqeFVBUk1LMmU1ZDFkRnByZHo4WGhQczZvN3BPQ29seUNJcXVtUCt5VGNkZ2IyV0tuN2VlWlBzM0Jualk0L3Y1RXdBd1BSdFYwM3gxbFdtblBTckU3S1diOFBITTRRanY2b3lNbkdLczNoV3IxVCt1bzMzM1pvN3BpUjRCYmdDWTUxdjFYSlUwTzRmK2VmQVNOaDY0cUJIQWxoaUtFZUh2aW9FUnZnajFjUUtYdzRGTXJzRHBhL2V3SVNaT3EyeTJMYlgxRFhoL3hXNnR5Nk9DM0ZGYkowVkJhU1c2Kzd2QzFGaGZvNWRlZXhrYjZHSHg3QkhvMXRVRnVVWGxXUGp6cm5idjR6OFJqQ1gvWFNqb1JnZ2hoSkQvQ0VLMkQxcjdHemQzeEl6UE5zTGR3UXB6eC9kR3Q2N01kTWV5eWhwc2FhVzNpeTZDZGl4Y1ZGa0pIV2xDclU0MTNhMmwvOHhmVGtySDF4dU9ZTXJRN25CU2F5TGQzdEk5VmU4ejFjVFl0dmVIMlEraGpzY2U1TVgwUjFxL1B3NnBXZmxZK1BOdWhIZDFSdnFqUWxSVTE3V1pXZGJtZlhNNWVIRmtwREtMcC9WTUp4NlhDN2xDZ2NycVdpUS96TVdjcFpzd05Nb2ZvL3NHc1lFYzljd1BYVDcvL1lER29BQVYxV3ZSL1BqY0VCUFg1bjRwRklDaVdjYzNMb2VEaVFQRE1HVklONWdZNmVOT2VnN1c3VDNQOWtMYUVCT0hzemRTOE42MHdSb0JrYzJITDJ2MDJ3T1liRVpmVnp0RStEZGxFZDF2b2E5VGFVVTFCTW9nbWJxMFZnWVUvSFhrTXJwWW1XRHpvVXNhQVZ3UFIyc003TzZESVpGK2tCaUtvVkFBY1lscFdMTXJWdU01TEttb3hzTGx1L0QrUzBNd0pOSVA3dlpXNEhFNWJCK3YzYWZpVVZCU2lkZWU2OHVXckpaVzFFQXNFbUJNMzJCY1RrckhIL3MxTTdNNm9xaXNDbE1XcmNYWDg4YXhHVjNsVmJYWWV2UXFleDB1aDZNUjBGaTM5encycTUwYjdtWGtZY0h5SGZobTNuZzhMaWpEVDMrZjBBZ0NSZ2E2b2E2K0FWLytjUWpIbjJDU1pIdXBqc1BDMGtvVWxWV3hVNDliWTZTdnA5WGJiTWFvS0RUSzVHenB0M3BHajYrckhkNmROZ2hkTEUwUWN6WVJQMjQ1enY0dUxqRU5tWGtsY0xJeGc1MmxCR1lTQTNhWWdrcVora1RZWmtvcXFyRmcrVTcwQ2ZYQ0o3TkhvRmV3QjRRQ1BxU05NaHc0bDRndFI2NW9sUHgrdGY0d2psKytnem5qK3JEWnF0SkdHZmJISmlBN1gzZFFSQlZjYW15VUlhR0ZRTGlLZzdVcFBCeXQyYUVOcldsdFFtdnpRUThaT2NXNGRqY0Q0L3VIb290eStpdWdlL3F1dEZHR2VkOXYxZWpMbVBUZ0VYN2VlZ3BUaDBYQVhKbmhDZ0JYYnV2dWFWaFdXWU1GeTNjeS9jL3VaV2tOOE9CeU9PeVhNKzIxYW1jc01uTkxNQ1k2aUEyNEFkb3RCTW9xbWZkcW9LY0RBanpzMGNQZkZUNnV0dXc1TnlPbkdHZHYzTWVSdU51ZFVoNnU3b1VoM2RGVnJaSUFRSWVIbDBRRnV1SHRGd2JCMHRRUWh5N2N3aS9iejdUWmd4Sm9Dc0xxL1VQL1p5SC9QU2pvUmdnaGhKRC9DQ0loSHdvRmtKajZ6MlNJQUV4WjNzS2ZkK0dyTjhhaFVTYkhpcTJuZERhbGI0MVF3RU4rU1VXTGpaK1o2L0JSVVYybjBlZXFJMVFaYUtVVk5lQnlPRnJsUFBYU1JoeTllQnNucjl6RlYyK01RM2MvRnh5N2RBZnIyeG1ZNFBGNXFLMXZhSGRUZWo2ZkIya0xDMWdYT3dza3BtUmo4NkZMQUppTUNQVkpzazhyT3R3YlhTeE5NSC9adGpZWFV5ZXUzTVdSdUNRMk1IUS9NeC8zTS9OUlhGNk5xY082NDg4REYzWDJuRk9uSytBR05BVWNIelZiNkQ5cCtaRmNvY0J6QThOdzgzNDJEcHhMMU5ua1B2MVJJZDcrWVR0K1h6d2RSdm9pck4xekhvZmprclN1bDVLWmovbkx0dUdWQ1gzdy9PQnVLQ2lwMUJqQW9PNXhZUm5lK1BadmRQZHp3V2V2aklaWUpFQjhjaWFPWHRUZXJvcE1Kc2RYNnc5clhPWm1iNGwxaTZkREpsZmdYa1l1ZHA2NGpwTlhrMXRjVk1zVkNueTc4U2k0WEM2NldKbXdBVGVBNlljV0czOGZTUThlNGErbHMxQllWb1ZWTzg3Z2k5Zkc0TnJkaDFpOGVuK0h5OENiSzYrcXhiTE54N0Z5NGZNNGVTVVptdzVlMU1oNmxNa1YrR1QxZnZ5MmFDcFNNL00xQW00cWQ5Tno4ZG8zVzFCWlhhZVIxUU13NWVZeFp4T2ZiaWZiUVJYNEtTcXJ3clpqMTVEMDRERUtTeXRSWEY3OVZNTnF2dDV3R0NON0I2Sm5rQWUrZkgwc09CemdoODNIRVhOTyt6RnQySDhCYjA3dWozMnhDY2pNTFlhdnF5MCttVDJTSFNMUlZzbnBKM05HSXNqVEFTWGwxYmljbEk2ek4xSndNVEd0eFVESDlidVp1SDUzRThKOW5UR2lOelB0OU9ENVd5MXVYeWhnUGt0dTNzL0daNzhmYUhWZkpnd0loYm5FVU9mN3FqbFZrQ1UrdWVuTGpheThFcnkxYkp2R3VmR1g3YWR4SXprTGNvVUMrMklUOE1Vcm94RVI0SVlOK3krME9IMjMrV3RYVzkrQVBhZHY0UGpsTy9qdG8ybHdzRGJGeWF2SjJIU285UytKV25ydVZRTXZhdXNiVU5ET3o3eXN2QktzM2hXTG1MTUorT1dES1RBMkVPT1g3YWMxemxXRytpS3NYRGdGem5ibWJKRHRjV0VaVGwxSnhzMzcyYmh4TDdQVEEyM3Ezdmx4QjhaRUIySE91RDdnY1RtNGVUOWI1NVRlbHRoYVNQRHhyQkY0K0xnSW42ODl3SlpsdDRlQldJU3l5aHFOZm9pRTZNTHBQZXU3LzNmak9INFJkMzRUUzBMK203eFIrLy91YlUzSWY3MmYzNXVNSUdYSlhmUC9vQk5HdUs4ekNrb3FXZ3g2ZENiMUxKdU9pZ3AwdzdXN21Wb2xuK3BjN0N5UVUxVFc2a1RHMWd6djZZL3FXaW5PSjZTMnVaQjJzYk9BZ1ZqVWF0bGxjNlA2Qk9MU3JmUjJCeHg3QkxnaCtXRnVpME1jZEFVR081T3J2V1dMaTlYMjBOY1Rnc2ZsYW1XSWRVU3ZZQTlVMTlicm5NcjNwQVI4WHBzOWpRQm1ZVmhZV3RubTlFUWhuNGMzbisrUGRmc3V0R3ZneHFSQjRWQW9GTmg5S3I3RDd3Y3VoNE1nTHdja1A4enQxTDVINGI3T3VIRXZFeks1QW4xQ1BYRXhNYTFkejFGN2NEZ0FsOHR0OVQzbFpHT0c2anJwZit5d213SGRmZkFndXdBWk9jVnRYL2tKOUE3MndQQmVBZmg1Nnlua0ZMYS85TjdleWhSTFhobUZuU2V1dHhuWTdtSnBnanBwUTV1bDNrL0szY0VLNVZXMTdUcS9tUnJybzZLcXRsM0hmNENIUFdyckc3U3kydHBpWldZRXVWenh4TWZVazk2dk9rT3hDTDFDUEJCNy9mNFR2VjhqL0YzeDhIR1JSaDlUQURBUUN6RjdiRzlrNUJRaE03Y1lxZGtGR3NOZm5wVzU0M3FqcktvV3UwNWU3L0M1ekV4aW9GVXkyeDRSL3E2NGR1ZmhFLzlmZ3Z6dm9LQWJJZitGS09oR3lIOGVDcm9SUWdnaGhCRHl2NFc2L2hGQ0NDR0VFRUlJSVlRUTBza282RVlJSVlRUVFnZ2hoQkJDU0NmN2Z6bElnVXJuL3JOUXlSUWhoQkJDQ0NHRUVFS0lKc3AwSTRRUVFnZ2hoQkJDQ0NHa2sxSFFqUkJDQ0NHRUVFSUlJWVNRVGtaQk4wSUlJWVFRUWdnaGhCQkNPaGtGM1FnaGhCQkNDQ0dFRUVJSTZXUVVkQ09FRUVJSUlZUVFRZ2docEpOUjBJMFFRZ2doaEJCQ0NDR0VrRTVHUVRkQ0NDR0VFRUlJSVlRUVFqb1pCZDBJSVlRUVFnZ2hoQkJDQ09sa0ZIUWpoQkJDQ0NHRUVFSUlJYVNUVWRDTkVFSUlJWVFRUWdnaGhKQk9Sa0UzUWdnaGhCQkNDQ0dFRUVJNkdRWGRDQ0dFRUVJSUlZUVFRZ2pwWkJSMEk0UVFRZ2doaEJCQ0NDR2trMUhRalJCQ0NDR0VFRUlJSVlTUVRrWkJOMElJSVlRUVFnZ2hoQkJDT2hrRjNRZ2hoQkJDQ0NHRUVFSUk2V1FVZENPRUVFSUlJWVFRUWdnaHBKTlIwSTBRUWdnaGhCQkNDQ0dFa0U1R1FUZENDQ0dFRUVJSUlZUVFRam9aQmQwSUlZUVFRZ2doaEJCQ0NPbGtGSFFqaEJCQ0NDR0VFRUlJSWFTVFVkQ05FRUlJSVlRUVFnZ2hoSkJPUmtFM1FnZ2hoQkJDQ0NHRUVFSTZHUVhkQ0NHRUVFSUlJWVFRUWdqcFpCUjBJNFFRUWdnaGhCQkNDQ0drazFIUWpSQkNDQ0dFRUVJSUlZU1FUc2IvdDNlQUVFS2VsdFZML2YvdFhTRC9qeFZzUFBWdjd3SWhoQkJDQ0NIa3Z4Qmx1aEZDQ0NHRUVFSUlJWVFRMHNrbzZFWUlJWVFRUWdnaGhCQkNTQ2Vqb0JzaGhCQkNDQ0dFRUVJSUlaMk1nbTZFRUVJSUlZUVFRZ2doaEhReUNyb1JRZ2doaEJCQ0NDR0VFTkxKS09oR0NDR0VFRUlJSVlRUVFrZ25vNkFiSVlRUVFnZ2hoQkJDQ0NHZGpJSnVoQkJDQ0NHRUVFSUlJWVIwTWdxNkVVSUlJWVFRUWdnaGhCRFN5U2pvUmdnaGhCQkNDQ0dFRUVKSUo2T2dHeUdFRUVJSUlZUVFRZ2dobll5Q2JvUVFRZ2doaEJCQ0NDR0VkRElLdWhGQ0NDR0VFRUlJSVlRUTBza282RVlJSVlRUVFnZ2hoQkJDU0Nlam9Cc2hoQkJDQ0NHRUVFSUlJWjJNZ202RUVQSUVmSXdOWVNjV2RlbzIrUnhPcDI2dkk4UTgzUjhIbmJWSDlHRkRDQ0dFRUVJSStWOUQ2eUJDQ0hrQ0w3czY0S2VRcnBqcDZnQzlGZ0pXSFRYSDNSR3Z1RHZDV2svWTRkdmE2SW5BZTRvSTJVeFhSN3p0NVFJbkE3SEc1VDhHKzZLdmxmbFRmMWhNYzdISGM0NjJFSExidjVOOERnZWYrbm1ndTduSlU5NDdJWVFRUWdnaGhEeDcvSDk3QndnaDVQK2p2ekllNCtPdTdoaGlhNGtBRTJOOGtuUWY1UTJOVDdYTlJya0NBMjBzRUcxdGdiakNFdXpPem9OVUxtL3pkdVlpSVJiNnVDR2p1Z2JMa3ROUUkydjdOczFWTlRaaXVKMFZJaTFNRVY5YWp0V3BtU2h2YUlTcFNJRFhQWnp3bktNdDltVG40V1IrRVh1YlNBdFRsRWlsdUZkUjNlYjJGUW9GSmpyWVlvQzFCWExyNnR1MVQ0WjhQaHoxOWVBck1jS21oNDl3S0tlZ3c0K0xFRUlJSVlUOForRnhPWkRKRmYvMmJoRHlURkNtR3lHRVBJSEVzZ3FjTHl3QkFOaUpSWGpleWE3VjYzY3pNNEdWcVBVTXRucGxnSTBMd0VGZmpNckdSa3gwdE1XcU1MOVcvM3poN3dralBnLytFaU44RWVBTmM2RkFhOXZHQWo0c1JjSVcvM0RWU2x0emErdlpBR0tkTW9BbkVRaFFMSld5Ky9lY295M2U4bkxCZkM5WEdQRjViVDVmZGNySFppb1V3TmZZc0YxL0hQWDEyUHZ6bFJnK1ZTWWYrYzhRNGUrS0FBLzdwOXBHVktBYkRGc283Yll3TWRSNU9hK1RzbEZiTWlqQ0Y2OU43QXRiQzhrL2VqOEFZR1pzZ0dBdmgzOXMrNHRuallDZlc1ZE8zYWFuazdYV1plNE9WaysxelJCdlI0UjRPN2JydXZaV3B1M2VMb2NEdkRnaUVpS2g1dmZTRXdhRXdzUkl2MFA3MkY3VGhrVmdhSlFmQk1wektaZkRnV3NYQzQzejhwTUs5SFNBeEZEYzloVTc0TTNKL1RHK2Z3Z014QzEvcHMwYzNSUHpKdldEc1lGZXU3ZXJKeFJvUGVhT3ZuZTluVzNhZkx5OEZqS3VXM3U2K1U5eER2bmdwYUVJOTNWKzR0dTN4L2orSVJnYkhkemlZK3VJa2IwRFlXTnUzQWw3OWUrWlBiWVh6Q1FHbmI3ZHAzMHY5UXh5eDREdVBqcGZwMy82ODdFMXpuYm1lRy82WUZpYmRkN3JQcUpYQUJiTkhON2k1OG04eWYzeDRZeWhUL3haWUNnVzRhdlh4MnJ0czRXSjRWTy9EL3pkdStEelYwYTMrdGt4WlVnMzlPL204OFQzOGZITTRmQncxUDVzZkJaNmgzZyswWEVDQUQrOU93bmQvVnphdk42RS9xRlBmVHovTitFNWhReGM4bS92QlBuL2JYQ1BydXhDNDlUVlpPUVVsdjNMZTBUKzF4Z0V1ZjRyOTV0ZlY0OUJOcFlBZ01lMWRiaFNyUHZZNzJGdWdyZTlYUkZoWVlKcnhXV29sc2wwWHM5UFlnUnZZeVpvOEhWeUd2THE2bkc5cEJ6R0FqN3E1UXJjcmFoRVJuV3R4aDlUb1pBdGI2Mld5WEFxdndqSkZkVm9VR2grZTJnckZtRnBnRGZHMmR0Z3VKMlYxaDhQbzZiL25QNlJubzFTYVFNQVlMQ3RKUXo1Zk9UWFNiSGg0U09FbTBud3JyY2JlbGlZZ2dOQW44ZURvNEUrRzRCc2lhZVJJZnhOakFBQW55YWxZR2QyTGc3bEZMVDZSNjVRd0V2NWZIeCtPL1dKTXZqYW96cmg0VCt5M2VhR1J2bkJ4cHc1Vng2OWVCdDV4UlhQNUg3L2s0VDRPT0tMVjhmQXpjRUtmcTUyNk83bjBxRS9QWVBkOGNxRXZ1Z2I2b1g0dXhrb3I2clYyUDdheGRNaEV2Q1JVMWdHc1VnSXNVaUlpUVBEOE5MSUtKeTVmZyt5Tm80aExvZUREMllNUlUyZEZMbEY1ZTErWEYxZDdUQjdYRytNNng4Q1QwZHIzRTU3aktsREkyQmpib3pIQldWb2FOVDlubjhTdGhZUy9QYlJOSVI0T3lLdnVMeFRqNk1nTHdlOC9sdzBoa1g1dzlUWUFMZFNIM1hLdnEvK2FDb2lBOTJSVzFTTy9CSm1mOTkvYVFpbURvdEFWVTA5TW5LSy80Kzlzd3lNNnN5NytHODBtYmk3aHdpQkdFRVRJTGk3UTFzS3BRYjFVcnAxdDIwTHBlMld1aXlsUW5FcnhhVzRPeUVRSjBTSWV5YVptZmZEbmJtWlNTYUN0YnY3NW55QnpNejFlNS83UE9jNTUveTVVYjFEdDRnQVhuOTRMQW5SSGFpc3JpVWp4L3c2UEYzcytlYmxlN0ZXV1hEOFlrYWIxcjN3cWNtTTdCMUpjWGtWcVZldkEvRDAzVU80YjJ4dkxDMFVKR2Ztb2E3VDhPalUvcHhMdWRia0hIVU85aVltekpjVS9iS3RZVlNmS0dhTmptZDAzMmhVbGtyY25HeForTlFVcGd6dVN1Y08zbGdvNUdUbUZiVjYveTZZT1pTQ2tnb0tTeHZVeDVNR3h2SGluSkZZV3lxNWtwVlByYnBsUlhhbklDL2VmMklTdVFXbFpPZWJmNmVON1JmTDVFRnhUQmdRaDBJdTQ5U2xyQ2EvZWVxdVFjUkhCek1tTVlhNk9nMFhVcSsxZWg2ZW1ENklPZU42Y3prem40S1NDZ0MrZU9GdThvdkt5VzdVdC9SMmRlRCs4WDA0ZERiVjVQUGhDWkc4T1c4c0RyWXFVck1McUtwUm0zei8yTFFCUER5cEh4ZlNja3pPRThDRUFWMFkwVHVTMUt2WHFheHVVR1QzaXd2ajVRZEdjL3hpQm1XVk5hMGVoekZjSFcxNC9yNFJETzNWQ1JjSEcwNWV5cVMrMFhXVVNpUTNmUDgzeG9qZWtkdzdLcDQrWFVJNW5aeEZTWGwxNndzMWd6bGplL1A0dElGNHV6bVNtVlBZcEowMWg3bVQrcEVRSGN5UjgzL04rN1ExdlAvRUpDWU42b3FuaXgwWnVVVTNmTjJhd3ljTHBsTlpMYlJaemFGL3QzQTZCWGx4T1RPdnlYZmRPd1d5WU9aUWhpZEVvdFBwdUpDV0kzNTNwOStQTFNFaTBJdTVrL294TmpFR2RiMkc4eW10UDYrdEljakhsVm1qNHhuWk81THdBQTkySGsweXVjL2pPdm96dGw4TVl4TmpjTGEzNGVDWmxCdGFmMEpzQ0ROSDltSlUzMmhxMWZVa3BlV2dBL3AzRGVmMWg4ZFNYYXNtOWVwMUZETFpEU3ZxWWtKOXVXZGtMOGIyaThIUjFvb0xxVG1vRzdsWm5wZytrQWtEdXRBbDNJOUxtWGtVbDFXMXVFNFhCeHVUOXVqSnV3WXpiVWczZ24zZFNFckxvYUtxWlJkSXNJOHIvM3g4RWtmUHAxRlJiZjYzTmlvTDFHMTRaejgzYXppenh5UlFYbFhENWF5bTkybExtSC8zRUlZbmRDYXhTeWhaZVVYTjlwV21ETzdLdkNuOVNZanVRSzI2anZSckJlaitId3NiMisybDdiaGxsSlkzTkRMK25zNGNQWi8rTis1Tk85cHhheGpzNFVKdlY2Y2JYaTdhd1k3WEkwUE5maGRtSzZpMFhDeVV2QjRaeXF0bms4bXZWVGY1bmNib2JhVFYvMThIZkpQYWRFQURNTnJMalg1dXpnQ1UxZGZ6K3RuTFpGYVo3MlNsVjFiejJ0bGtuby9vUUVsZEhZVzFhaFBycXIrMUNqK3I1bWR3SFpRS1B1dmEyVVN0VjFwWGo2MUNUcXlqSGFHMjFpU1hOMjh6TlQ2MjVzNVRPLzczb2E0VE9vTjlZME51YVQwKzdvN2NQNkV2THk5WmEvSzVWQ0xoNFVtSlBEd3BzY2t5V3o5N2lqT1hyMUtqSjVUTndkSFdpaEEvZHhManduaDYwWEl1cE9ZMCsxdGoxT21KZEtsRXdwbkxWeW1ycUNFcTFJY1p3M3Z3K1BTQmJEMTBnYVViRDNLOXVMek54emhuYkcrUzBuTTRmQzdOZEpDdWwrTkVoL3F5YVA1VVh2MWlQU0tpMVo0QUFDQUFTVVJCVkh0UEpMZDV2UzNobmhHOXhFM0VodnZoNFd4SGFuWkJLMHUxamhwMXZhaE0rL0RIcld6WWV4cDF2WVpBTHhkZWZtQVVpWEdodlB6NXVodGFaNjErQUJUcTcwNThWREM3ajExcThodVpUTW9yRDR6R1dxWGtydUU5c0xKVXN2am43YTJ1dTdxMkRsZEhXNTZjUG9pcmVjVmNUQk1HWENvTEJSTUhkT0ZTZWk1L25yek11SDZ4RE96V3NRblJFTmN4QUZkSEcyTEMvRmo4OC9ZbWc3WEdNRnhmTzJ0TGNncEsyWGswQ1FkYksyYU5qaWMrS3BqNHFHQ21EZXZPN05lK1I2UFI0dUZzWjVaczdkNHBrRkY5b2pod0pvWFBWK3dtTTdlSStub05LZ3NGTTRiM29LcTJqbCszSEtHdVhzUEVnVjFReXVXczJuRWNYdzhuWXNQOVNPd1NLaW9UM3B3N2ptY1dyK0RNNWF0TnRxUFIzKytGSlJWcy9QTjBrKzg5WGV6eDl4VGVUZGFXRnB4THlXNzFuQVBzT3BiRXlENVJmUGFQR1N4WnNadVZPNDdqNW1qTEIwOU9vcmlzQ3AzUmtOM0tVb21sVWtGcFJSWGZyZHN2Zmw1VFc0ZWxVc0drZ1YzSnlpMW0zWjVUSnRzNGNEcUZTUVBqV1BMY1hiejcvV1oySExrb2ZsZXJybU5NMzJqRzlJMDJ1MzlmdlRpVFY3NVl5N0VMYlNOdkFZYkZSNHJxdllnZ0w3emRITG1TMVJDVm9GVElXZmpVWlBZY1QyYmxqdU50WG05amZMWjhGejA2QnhMazdjSkhUMC9sN3BlL29iSzZhVDhEd05iS2t2S3E1a21vR25VZE1wbVVvYjA2VVZ4V3hhV01YQjZiT3FEWnlrcFNpVVJVZ2JvNDJ2TG0xeHRidmVmdk5PbzFXbFFXQ3FKQ2ZQbHQyN0hidGw2VmhZTFhIaHJEdmFNTG1pWEJBNzFkeFd1K2FkOFprKzhNNThYUnpxb0prWHluMzQ4dDRjQ1pGSlp0UHNROUkzb3liM0kvcEJJSnYydzVZdmEzWWY3dVhNcG9uYWd4RUV4YW5ZNHZWKzNsZ1FsOStXYnRuK0o1TTdUaG1ibEZmUGJiTGlZTzdNTFpLOWtrdDJIZEFJbjY4NlN5VURBNk1acjlwNjl3N1hvSlZiVnFQRjNzZWZiZVlVd2NHTWYrVTFjWTBDMmNQdzZlWitPZnAxc2x4d0M4OVFvM3VVeUtUZ2ZWamZyc0tnc0ZRVDZDUWk4cXhKZm9FQjl4Z3FZNXZQZllCSzdtbDdCMDR3RlNzd3ZFZTZGamdDYy92WFYvbTFXOWkrWlA1ZEgzZnFhb1ViUkxxTDg3UzU2N2k2Mkh6dk92NWJ1YVREZ1l3OTNaRG5zYkZjL2NNeFNKUk1LR3ZVM2I4ZWFncnEvSFFpbW5zTFNTcFBSYzhmT09nWjVrNVJhSmhLQ0IvUFAzZE1aYVpmSC8za3JjVHJxMTQ1WlJiRVM2aGY1Tk10bDJ0T04yWVVkdUFUR09kblIzdXJId2ZqdUZuQWlGZVd1Yk1Wb2ozdHFLaWI0ZVRQTVRMSzJsZGZXOGZpNlpyQlk2MFFDWlZkWE1QWGJXN0hkVC9EeGJKTjJzWkZLa3lEbFpYTWFaa2pLT0ZaV1NXMVBMb3lFQjlIQnhhSkZ3QTlPKyt1SENFcXFiVWZzWnc5L2Fpa0I5WVlkMlorbi9CdXIxblRDTlZzZUFoejVzODNJUFR1akxzUXZwK0hzNjgrU01RUlNXVnBvZFVCaklpd05uVWpoN0padHdmdzhTNDBMUjZuUjh2ZVpQd3Z6ZFNld1NSa0ZKT2RXMTVzbTN6RnhCdGZub2xBRzgvUG5hSm1vWXM4ZWwzNjVHcTJQNTFxTUFQUEhCcjd3NFp5UUR1b1V6cG04MGlWMUNtZlBHRDF3dnJtaDFmUTYyVmd6czBaR1pvM3BSV2xITkh3Zk84ZXVXb3hTVlZabzhDd3QvM0hyYkNMZHVFUUYwamZBWC85WnF0Vnh0UnVsMG8xRHJpYzRkUnk2S25YdkRnT05pV2c1dmZMM3h4dGRwTkp2LzZmS2Q0a1NGTVY2OGJ3UVJRWjRBVkZUVkl0R1RBeVhsTFErNkRJUEM3OWJ2NDZKZWlXSVlFRy9lZnc1L1QyZjJuN3BDdlVhTGs3MDEvYnVHaThRckNFUVRRSkMzQzBxNXJGVUN3ckM5d3RKSy9qaHdEb0RsVzQreTQ4aEZYcnAvRkxGaHZ2aDdPR0Zsb1dUSzRLNU1IdHlWWno5ZTJZUVFxOWZ2UTZjZ0w5RU9hZGl2QzZrNXJOOXppcTlmbnNrYlgyMUFLWmZ6OEtSRUhwalExOFNLcGRGb3VacGZUSEY1RlpNR3hwR2FmYjJKQXNPZzdFdlBLVFI3UDQ5SmpCSC9MNUVJam9pTGFhMFQyQ2VTTWxteDdSalRobmJqc1drRHVKaVdJejViZVVWbEprNks3bnA3azdPOURVRStydUtBMTNBTzBuTUttaEJ1QU1jdlpuQWlLWk11NFg0OE4yc1lwNU96UkZXZHNRcHcvZDdUcVBWL0QrNFpnYjJOaWl0WmVUZWtBTEpVS3BnOEtFNzgyOC9EaWM5ZnVOdmtOMUtKQkxsTVNsU0lEMjVPdGl4WnNidk42emRHamJxT1pac09NZitlSVRqWld4UG81V3FXN093YTRjOGJENC9qbmU4MnNlL1VGYlBycXRQZjYxZXk4dmw4cGJBLzlqWXFodlRzUkY1aHFZbGF5Y25lbXBoUXdlNWVYVnRIUms0aFNrWHI5L3lkaG5BZktGaTcrMlNMcXJRYmhlRlp0VlFxUk5XdU1aUnl1Zmc4dVR2Yk1ubFFWM3pjSFZtNS9SaFplY1ZpdTFWU1h0MUUyWFduMzQrdDRZZjEreG5jSXdJUFp6djZkQWt4UzdyTkdkdWJlMGIyNG9PbFc1b1FpbE9IZENNOHdFUDgyMWx2NzlWcWRiejYwR2dDdlZ5WU1hdzdhM2FkUktQUkVoRWs5R0V0bEhMbTN6T0VJVDBqcUtpcTVhbEZ5MXNsM2l5VkNucEdCUU5DMnpEdm5XVWkyVk5wMUY0dC9uazcxYlYxREl2dnpQM2plblB2cUY2czIzMktMMWJ0YVZIRjNTbFkyTGMvRHB6amsxOTNOUG0rUitjZzhUci90UGtRYTNhZGJIRi9RWGhuOWU4YVJueFVNSFBlK0VGczIzN2FmSWlNbkVJZW1waElpSzhibFRWcXRoNDhiN0tzb1EwQ3lNNHZ4c1BGcmducGxweVJ4NmxMV1l6c0hVVnNtQjhMUGw3SjFiemlKdnZoWkc4dFhwdDN2dHZFMWtNWFd0MTNZeGphaC8ybnI1Z1FlM2NONzBGY1IzL1c3ajdGaW0zSHhMYjRYRXAybTg3UC96cmFTYmQyM0RLTVoreENiakdqcFIzdCtMdWhCVDVLU3FPSHN3TnBsVlVVMWRZMVc4d2cydEdPRnlJNkFMRG9VaHFIQzVxKzNKcERXK1o3T3RoWU1jWFBpMCtTMDZndzZoek1EUFJodEpmd3JCV3A2M2o5WERMWG1wR2FtNE9kWEk2TGhSSlhTeVdlS2d1OFZVS3hncGFRVzFQTEU4ZlAwL2hNS0tVU0xLVlNiT1V5eWx2b3dNaU13bktjTFpSdEtoQmhiWlFWcDVDMlI1RCtMOERReVpSSkpZSnlvZzF3ZGJRbE1TNlVDUU82Y09DME1FalVOak5qYWhpMEhMK1l3Y3J0eDNuNWdWRUFiRDk4a1o4M0gwWXFrV0JqdGZXMldZME1NS2Q0cU5kb2VlUHJEUUFNNkJhT3ZZMktQckdock41NUFqOFBKNUhjTTRlUzhpb2VldXRIM25sMFBGRWhQa3dkMG8wUnZTT1o5KzVQU0kyZWhiemJaQzFWeUdVOE5uMGdJQXdNZnQ1OG1GbWo0M241Z1ZHODh2bmFXN2FFaU1TSjBmNGFFMDAzWTJIVnR0S0dQRGxqa0ppM2N5NGxteGMvVzlzczJlYmhiTWVrUVhGSTlKU21wWVdRaTlrbk5oUXZGMkVDeHR0VitIZml3QzZBb1BZdzRQT1Z1MDBHRlN2Zm40dXJvdzFiRHA2bm9ycVdFRjgzcGcvcmpxU1owREJENXAyTmxRV3ZQamphNUR0alJkSXJENDZpZXllQmJIci9pVWxOaURlRGtzRGVSc1hIQzZiejh1ZHJqUWhoTFRGaHZnUjZ1ZkRsaS9lSVJGTmxkUzNmcmR0SGRuNEoxNjZYa0ZOWTJxcU50YkZpUVNxUmlLU25yWlVsNC92SEFzSjV0N1ZXTWE1ZkxQdFBYMm1URTJMWjc0Y1kyeThHbFlVQ2QyYzdjZUMyOGM4ei9MN3ZqTGp0SDE2ZmpZM0tnbjJucnZDUGU0ZFJxNjdqbTdYN1d0MTNnQTE3VDlNbDNBK2xRbzZIczcxNExveng1YW85SXRrWUYrR1B2WTFnVjIyT3JEZUhjZjFqeElGeVptNVJFeHV1bzUwVmZmUnFuUnAxSGRXMWRRSkoyK2g1Q1BKMllXVHZxRmEzWjJlVU56YXdlemo5dTRhWmZDK1ZTaGpaT3dvTHBaelhIeDdMcTErc00wdThhZlRQbG9Gb0JsaXo2MlNUZ2JPenZUVWZMNWdPQ0txbUJZdFh0bG5WZUtkaHJrMlJ5NlJvdEZwME9oaVJFTW1WcS9sbXlaMHU0WDZjUzdsbWxqZzBxUGJYN3ozTno1c1BOL25ldzltTzVlODlCTURhWGFjWTFLTWo0L1FXeXBVN2pyV29ucjVUNzBjSFd5dWV2WGRZaXhtTUJsanFzeXpkbmV4NGE5NDQ1RElwVXFrVW1WU0tsYVZTbk1SWU1ITW9ZS3JrMi9UbkdRWjI3MGlvbnp1bEZWWEk5WDA0dVV4S29KZUwrRHREKzJDQXU1TWRRM3BHQUVJYitOSFRVM2w2MGZJVzFYU0pjYUdvOU8zMGgwdTNtdGd0amEzaEJTVVZYTHRld3NQdi9NakNwNmNRNk9YQ3BFRnhWS3ZyK0diTm55YnJmR2hDWDNJTHk5aTA3d3lkZzcwcEthL2k0MTkySUpWSWVQYmVZUnc0a3lKT2N2WFRQMXZYcnBmdy9mcjlKdXVaTlRxZUxRZlBON0ZkR2tqOUgzOC9SRlplTVhWRzk5ZUpwRXdlZXZ0SDdoMFZ6MzFqRXdENDdMZGRTQ1R3Nk5RQllqdnl4Y285elNvUUFSYi9zcDJsYjh6Qnk5V0JOK2VPWS9acjN3TXdzSHRIeWlxcU9Yb2huZGd3SVF2MTkvMW5UUWkzSjJjTVlzMnVrMlRrdEV4U042ZFk4M1Yzd3NwU3lmU2gzZHVMWkpoQk8rbldqbHZHL3RNTk16VUIzaTdJWmRJbWVSWHRhTWQvRStwMU92YnJDYlF1am5hY0tTbW4zc3lvMC9nam5VN1hoSkFDNkdSdncvblNwaDM2QUdzVmsvMDh4VUVlZ0xlcUlYQjZWcUF2d1RaV1dNcWt2QjRaeWh2bkxsTlpyK0dSa0FCNnV3cXk5OXlhV3Q0NGQ1bnJiVkRNelF2eHA0dWpQVFp5dWRtQ0JNYjdibTVZYUs5UTBOL2RHYlhSUzFRcGxkSlJUOWE5RXgzT2Q2bFpuQ3cyVHdMSWpaUVVIV3h1UEl6Y1N0WjZzWVoyL09mRFlBL1RhSFdvNitxWk1ieEhtNWRWV1NoYURTMDJWanNwRlhJU29qdWcwV2pGVHJGV3A3dnRoQnMwVHdMcWRQRHU5NXNKOVhQSHg5MlIzSUpTZWtVRjgrYmNzWHk3ZGwrTG5lZnlxaHJtTC9xTmR4K2JTTmNJZjJ5dExKazBLSTdmOXpXb1ZkdVMzZElXM0RjbUFYOFB3VmIvNWNvOXJOeHhuR0FmVi9yR2h2RFNuRkc4L2UwbXMwcXl4bWp1L1c5dVVWMHo2L1AzZEthNlZrMStVZHV0dU1hUVNPQ3B1d1l6VnErMjJuTHdQQjhzM2RJaXNaZGJXRVplWVRtUFR1MXY4bmxzbUcrelJTdjZkbW03VGY1eVZqNlhNdktZTjdrZkdvMldpdXBha2RnQXhFQnJwVUpPVEpndmR0WXE1RElwTmVvNnFtclVvcUxCUUxnWi9uNXU5bkJlWHJKV3pJNHpFRlJiRDExZ1NNOElQbmh5TXNjdU5CQmQ4WHBsU0hWdG5UZ3dMYStxdVdFVmd2RzFjM095NWYwbkp2SHByenM1ZmpHREdjTzZpNFBoYjlmdXc4UFpubi9NR3NZN2owN2d0Uy9Yczc4WmRaVkVJdHduNVZVMWZMRnlOOEcrYnZ4NThqSnp4dllHQkdYTDBqZm44TzNhZmV3OG1tU3lyTHF1bnVoUVh6NTlkbnF6NnpmR2tYTnBWTldvdVpLVno4WDBCaExFV1YrSXBVWmQxMnErVW10d3NyZG01c2g0UUdqdkhPMnMrR0hEZmxFNUs1SEF3cWVtQU1KeHY3eGtYYk41YUtuWkJXaTBXcVlPNmRibTdVOFkwS1hGNytVeWFZdkVXMnZ3ZExIbm8vbFQ4WFN4cDZLNmxnV0xWN1Raam4rN29aRExtdlJiTkNLQkpVV3BKMy9tM3pNRUs1VUZiMzJ6RVI5M1I1NjVad2diOTUweHNSdXFMQlJNR2hqSDZjdFgrY2NucTVvUWIrYlcyM2hmREpCS0pXSjdXRlpaemMrYmp4QVowbnlSbWp2MWZpd3ByK0tuellmNDhNbko2SFJRVUZwQlhWMDlNaU15ekNDZ0tDaXBFRWxvVHhkN3NjaEI5dlVTcXZYUGpBSGorOGVRbFZja0V2OFYxYlU4K3Q1UGdQQnVHdGs3a21mdkhVWnlSaDZQdmY4TG8vdEdzMkw3TVd5dExKRktKVXdmMXAzcFE3dXo1ZUI1M3ZudWR3REdKc1p3UmQ5ZXRvU3gvWVQyL1VKcVRwUG5wc0pvb3NKQUloYVdWdkwwd3QvNDVwVjdjYmEzTmlzU3NWSlo4UFRkZzVrOUpnR1ZoUUtkVHNlWEw5NkRoVkl1RW9PdmZiV0JvK2ZUNkJrWnBEKzMxY3lkMUU5Y2g2ZUxQUWt4SFJqUk81SW5QdmpWaEhnejNFc0dxNnE1ZCtXeTN3OFNFK2JMcEVGeEJQdTZvWkJMNlJ6c1RWMjlobzkrMnQ1RVhkZ1lWL09LMlgvNkNuMWpRL0QzZEVZbWs2TFJhSEZ4c09HVkIwWng5SHk2V0dERTJkNkc1MmNQQndSaXRtZGtFTU1UT3JObzJUYTJORkxhbVVOQ1RBZE9YY29pN1ZvQlNvVWNIM2RoYlBMVDVrTjh2ZVpQbnJwcmNKTmxaRklKQVY0dWJjNDcvVjlDTytuV2psdEdTWGtWVjdMeTZlRHJobFFpWWVhb1hpYjVHdTFveDM4eitydTdjRytnTDkra1pKSmJZOW9KdHplcWJtZW9EbXFNWUJzcjVvY0hjYlNvbE04dnA1c293ZElycTdsVVZzazlBZVk3WUozc0c2eXFmbFlxUHVyU2lXcU5Sc3hVUzZtbzRwM3pWeWlyTjIvaHNKTEpxREt5TzIzTnVVNS9mZjZiOFQ0Y0tpem1WSEVaUFp3ZEdPOGoyQUlVUmdSWmlib09EMHNMVkRJcEQzZndwems0S1pWa3QyQnZ0ZENyY3dyVmRUeC9Pb2xTZFIxU2lZVDdnbndaN0NGMCtvNFhsZkxScFRUcTlJUFJDYjZlalBOeFowOStFZm0xdGZoWldUTEl3NVh2bXNtNGE4ZC9GNzVjdlpmOXAxUEl5Q2tVMVR4VGgzUmozdVIrWkY4dlljWUxYemRaWm56L1dKNmNNYWpaZFJxVEFUMGpnMUJaS0ZpLzkvUk5GZmh4ZGJUbGVuRTVTcjBLek1tdStVcDRocXFwVW9tRXR4OFozK1I3QTJFMXFtODAzVHNGb0pETGVIaFNJc1hsVmFLZDBBQWJLd3R4d0srdTEvRHk1MnY1N3RWWmVMcllVMVpSYmFLV3FtMGhuNjZ0NkJrWnhQUmh3dUJ1MjZFTHJOb3A1RXE5Lys4L0NQVjNaMUNQanRoWVdmRGFsK3RiVlBuRWhQbnkwcHlSUFB6T01yUEtvYlppVko4b1JpUkVzbkRaMWlia1NtdFFXU2g0NWNIUnhFY0ZvNjdYc09TM1hXMG1sRlpzUDhiQk15a1VsRlN3N0szN2NYVzBZZkhQMjhYbEZ6MDloYmlPL2l6ZmVsUzBBSzc1Y0Y2Ykt5UXUzM3FVdlNlU3lTOHFhNklBTUt6NzhMazBYdmpYYWo1ZU1JMllVRjgyN2ozRHA4dDNBakNtYnpSUHpCaEUyclVDNXI2enpDeUphQ0IvTDZSZXc5M0psdWhRWDVGb1V5cms5SWtOcGE1ZXc5T0xmcU56c0pmWlFWRmpLQlZ5WG50d05NRkdnMVNENnFKYlJBQS92SFlmMWlvbDd6NDZnVisySEdIcTBPNEFiTnAzbGhOSm1jaWtFZ2IzaktCTHVCQVN2MzdQS2Y2OThZQUowZUhyN3NpN2owM2s0NSszYy9SQ09tdDNOOWhDRGMrT1JxdkZ4ODJSVng4Y3pZeGgzYkd6YmxCMUdSUWsydzlmNUVSU0pna3hIVm84cG9ycVd1NTY2UnRLSzZwTmxIRWRBd1VWVDFzenBacURSQUl2M2pjU2E1V1MvS0p5RnYrOGpYY2VuY0JMOTQvaW1jVXIwR2kwekJuYm03aU93anQxMmU4SFd5MUFzR1RGYmc2ZFRTVXp0NGppc2txektoSkQrM2k5dUlKSnozNStTOGRnZ0ZJaDU1VUhSdkhidG1NaXVkTEIxNDMzbjVpRXM3MDFKZVZWUFBQUkNpNGJrVEYvTlNZTzdHSkNmQmhqM3VSK3pKdHMrdDBuQzZaejhsSW1NcGxVSk9jYm8wdTRIME43ZFdvMjYrcitjYjI1ZjF6dkZ2ZExxWkNMNnV2U2l1b21kc0NXY0x2ZmorZFRyakg1MlM5TUZHR1dTZ1hMM3BxRG81MDFtL2VmYTVJcGFLT3lZTzJpUjFESVpWaGJLbG01L1RpcmQ1NHd1Lzd3QUE4Rzk0Z3cvU3hRNkZQYTI2cFkvTXhVT2daNjh1alUvc0oyZElqVnA0TjlYSGxzNmdCc3JDd1lGdCtaeW1vMUN4YXY0SHd6eFZjaU8zalRTVzlOYmF3eUF5ZzNJc3hWUnYzeW9ySktGaTNieXR1UGpHZmQ3cWJXYzBOYklKVktUSjVIUTNWVXFWUktlSUFIYms2MjRzUkNSSkNucVA0emhydVRIZVA3eDVyWXhSdXJjTTBKbnpWYUhXOS91NGxsYjkwdlR2alUxV3VZLzlFS1RpZTNyZSs3OTBReWZXTkQrUE5rc3JoTnc3L2RPZ1ZRVVYxTFJYV3RhS0VGVU9nbnRpMlZpbWFyc1BmdkdvYTdVVlhqYmhFQmZQZmFMUDY5NFFBbkwyV0prUVlHYTJ6amlUV1pWTUlyRDQ2bVoyUVF6MzJ5aXBObUN2RDhMNk9kZEd2SGJjSEtIY2Q1YnBiQWx0ODdLcDZMYWJrM1hJV21IZTM0VDBTZFZvdVh5b0pYT3JjY2JQdEFzRit6MzNWenNpYzROb0ovbkxwSWlkR3M2ZnJzUEs3WHFxbW9xeWVucHBZUm5xNk05aFpzUmkrZlRTYXpzaHFwQkNJZDdMZy95RmNrM0E0WGx2QkpjcHFKNnN3WWd6MWNtT2pyeVV0bkxsR2duMUc3VWxIRjRjSVM0cHpzMlpOZnlNYnNmSEpyYWtVRlh4K2o0aEVxSTFYWjZxdTVQQmtXaEZVTEFhODFXaTJmWDg0Z3YxYU5GRUVCMXhoYUhmeWNjWTF0dWRlcDErckUzeXhOdTRwU0tpWFJ6WWs0SjN2QzdLdzVVeUlvWEE0VkZyUDVXajQxV2cyZDdHMlpIeDZFbFV4R3RVYkRMeG0zWGxtckhYOC9icmNWeVhnZ09xQmJPT3A2RFVzM0hyamg5VXdkMG8zWll4S1kvOUZ2bkUrNXhwcWRKMWo4ekRUc3JGV1VWVlkzSVo4TUhYQVFCcVNXU2prT3RsWm90RHF4ZUVKdVlSbkJQcTRtR1hIM2pPeEorclVDTVl3NFBNQ0RKYy9keFpIemFhemRmWXBEWjFPcHFsSHp4dGNidUc5TWIxYnZPb21QUHVBWmFMVVNaV3NJOUhMaDVmdEhJWkhBbWN0WGVmL2ZmL0Rjck9Ha1hTdGc5YzZUUFAvcGF2NzFqeG4wakF6aXk1ZG04dWJYRzgxVzVBTkl5eTdBemxyRmkzTkc4dFRDNVRlOVQvRlJ3YUxOc2xkVU1JdVdiVzJUcFMvQXk1azM1bzdEMzhPSnJMeGlYdnR5dllrcW95MjRtbThhRVRBaUlWSXNMQkRvTFV3T0dCZmlNTnh0aVhGaEp0ZkZ4c3JDN1ByTlZYbVRTaVNpbWlRdHUrbnN2NVdsa3NlbURXQkVRaVFneEhnOE9uVUFILzIwcmNsdmpTMjMydzVmSkRxMFFhVm5zTU4rczNhZlFQd0ZOaDBvR3NQRndZYUNrZ3JVZGZXODk4Tm0zbjVrUExWMTlkU3E2OFhzdjhycVdySDZvcTJWQmJOR0M4cXVpMms1NHY1cHREcGUvV0lkUzU2L0cxOTNSOGIzajJWWWZHZjJuYnpNaWFSTURwNU5vYVM4R210TEpSODhPWm52MXU5ajZjYUR5S1FTUG52dUx2ejBDa3pqQWV2Mkl4Y1pGdDlaekNVeUJMSVhtbEdWTjRkQjNUdXk4MmlTU0JCYldTcnAxaWtBZ0YyTmluTG85TzFLejhnZ0hwM2FIeThYQjF3ZGJmbGx5eEd6eFBEY1NmM29HdUZQZVZVTnovOXJOVmV5OGpseVBvM3VuUUo1ZHVaUWtqUHp1R2VrVUxUa3dKa1V2bDIzcjAzN2ZDSXBFeENJcEZVN1Rwak5GR3NPQ3JtTWh5YjJaZG52aDAxczFqS1psQ2VtRHhRTFh3RGlPUS93Y3VhN1YyZmg2KzVJMTRnQW52MTRKUlpLT1c4OFBCWXJTeVU1QmFVOHMzaUYyZHlvdnhLL2JqbEtYYjJHOEFCUEN2VHQ3ZGgrc1ZpcmxCdzluODdsekR3Yzdhd1pudEFaZ0ovL09JeWZoM0M4U2VtNXpGLzBtN2l1VVgyam1EdXBIOGtaZVMyR3k1OUt6dUtDUHQvUFdKR1dkcTFBVkk5Wkt1VzNaTEc3M2UvSHhoVXZhOVIxTFA1NU8yOC9NcDdIcGcxQVhWL1ArajBOeDV3WUZ5WXE5L2FjU09iUGs4M25oeWFsNXpLNmJ6U2oralMxUWJzNzJZbkVGUWdWbFkzUndkZE5iQU1CckZWQ1c5QWM4VFpydEdDLzFPbkEyODBCR29teXlpb2JDb29adDhVS3VReWxRcmdtMDRaMjQxeEt0b255M2FBVXZwU1J5NExGSzhYUERXUm1jbVllUDZ6Znp5L3ZQZ2pBMjk4MnpVTjc1WUZSRE96ZWtjdVplVTN5R1EyRkVtUlMwMzhOY0xLM1ptVHZLQ1lNaU5VcjdRUmlUaUdYOGQ1akV6aDZQcDFUeVZsY3ljcm5hbjR4UmMza3plNDRmSkdhMmpvT0cxVjJOa3pTVkZUWE12THhUNW9zWTB6WS83REJmSitwZjlkd0Fyd2Eyb25yeGVXNE90b3llMHdDMWtiRlNwYm9jeXN0RkFMTkZCUHF5NlpQSGtjbWxZcDlwZmNlbi9qL2puaHJKOTNhY1Z1d2VmODV4aWJHaUxPRXJ6NDRpcm52L2tUYWJhaDYxbzUyL0owd0pyYit2RjVrVW9YVFNha2t5a0d3VjU0dnJlQjZyV21IcG9PdE5UNTZ5K2kzS1ZrbWhKc0JCNDF5NEl5M1ZhUFJVS1hSTUMvRXY0bEN6VnRseVh2UnpkdnN2SzBza1FLdmRBN2g1VE9YS05WdmQxbDZOaXV6Y2tqWGQwZ2U3dUNQVkFKcnIrYWlrc21vcU5kd3NyaVVIS09PMmNuaU1oNDZjZ1lQbFFXV01pbmRuQndZNCszT21aSnlWbVJkbzFhajVXcFZEWFg2OHlLVFNIaW1ZekRSRHVZejRtYjRlNW45M0lCNUlRSElKQkxrRWdsS3FSUzVWRUpqQ20rQ2p3ZlhxbXZZazk5OEpsWTcvbmN3dm44c01wbVVsZHR2ckxKZlRLZ3ZhZGtGZUxvNHNQU05PVmhadHA1bjB4anZQejZKSno3OGxTdForZHozK2c5VTFhak5WZ1NiTkRDT3g2WU5JTCs0aktuUGZVbGlYQ2h2UER5V290SktwajczWmNQdkJzV3g3ZEFGU2l2TVZ4bStuSm5INy92UE1ycHZOTDJpZ2ttL1Zzakh2MnpuUkZJbXp5eGVBUWlxQUFOYXFzVGFHbnpjSEZuMDlCUnNyQ3hJU3M4VnJGVDFHaXlVQ3VaTzZzZVV3ZDFZdXZFQUwzNjJodmNlbTRpL2h4TmZ2SEEzbS9hZDRhZmZEemNaOEpkV1ZMUDV3RG5HOVl0aHl1Q3VOMVV4TU1qYlJiU29aT1FVc3Z2NHBUWVJibVA2Um5QM3lKNG9aREorMlhLRTc5YnRiekhJM2RQRjNpd0IxaGcrN282NE9Bb3FSbHNyb1MydnJqRWkzZlR0WGtzMjFOYlFOU0pBVkk3OWVmS3l5WGVkZ3IzNDhjMDVvcEt5dUt5S3pRZk9vYkpROE5WTE0zbmlnMS9NbnA4UVB6ZitPSENlODZuWHVKWmZ3bUI5WGxKRmRTM1JJVDRNNkJyV1luajJqR0hkbVRrcW5tYytXaUVPVEI5Ny94ZEFDRDNmL01rVEFGeEl5K0hGejlaZ283TGcvU2NuQVhEeVVoWXYvR3UxaVJLdnJMS0c5Ly85QjU4K0srUi9xU3dVRE80WndlQ2VFWHk1ZWk4L2J6N01KOHQzOHRxRG81a3p0amY1UmVYa0ZaYUtmVW93VlUxY1NzOWxXSHhuOGUvV2N0ekdKc2FZcUZGVUZrb1M0MEtaT2FvWEh5N2R5dTdqbDNoeXhpQnNWQmJrRkpTYVdMZ0JNbktMQ1BKeHhkUEZuc21EdW9xZlB6cDFRQlBTN1o0UlBaazZwQnZYaTh0NS90UFZJdkc3OE1ldGZQZnFiSWJGZHhiMy9YektOVjc3Y3YwTlp5YkdkZlJuYkw4WS9qeHgyY1NtYkNDU2JLMHRSTnVZQWU3TzlzU0crVEs0UndRZkxOMGlXa28xR2kzZnJkdlBSMDlQd2N2TmdZS1NDcEZva1VvbDFLcnJ4R013WEQ4UVNKYm5QMTF0VnIzbDQrYUlzNE5ObTVVNXR3T3JkcGdxc0lZbGRNWmFwV1RiNFF0c09YaWVqb0dlSXVtMjcrUmxwZzRWMmhtdFZtZENSaGttTWxxN0pJZlBwWW1aYmhaS0JSTUhkcUcwb3BwL0xkOUo3NWdRMXU4NVJXcDJBZUVCTFpQYnQ0b2JmVDgyenRyYWQrb0s2ZGNLQ2ZCeVp2Ym9CQlBTYlh4L1FRVzQ3ZEFGRmkxcklQbDdSZ1p4eUlqUU1lQ0RwVnRZc2YwWTE2NlhvcFRMV1BYaFhDeVZDc29xYTFpMTR6aS9iRGxDcmJvZUgzZEg3SzFWTEhuK0xrb3JxcW1vcmlVbEs3OU5GYXlqUTMxRjBsOGlFWExJZk53ZHFhcFdvN0pVWUdXcFJHV2hGQW1yNTJZUFI0SUVheXNMRXp0d2RLZ3ZuNzl3Tjg5OXNvb3NQV25jbGp6SWlRUGpjSEd3WWYrcEsyYmJVTGwrMHRwY1A4SHduVkpQUmhsSXVMaU8vc1JIQnhQWE1RQ1pWRUoxYlIyYjlwMWx4YlpqT05sYjg5aTBBUVI2dVpBWUYwcGlYRU9zUWIxR3k3ZnI5alhKRnJTMXR1VGVVYjJvcTllSTE2a3Q4UkN0SVNMSUU1bFVLdDQvNjNhZllzYndIbWkxT25GeTZ1U2xMUElLaFhkcnh5QXYvRDJjS0ttbzVxZ1pKVzlpWEJpWE12SmFyTEw2djRSMjBxMGR0dzF2ZmJ1SkwxNjRHMXNyUzFRV1NyNTY4UjYrV2J1UEZkdU8zWmFIdlIzdCtEdGdmTzkrZFNXVEdxTU9ib3lEblVpNi9aR1R6NkZDVXd2YnJFQWZrWFE3VTNKemdlZi9UcjFLSjN0YjNDeVVvbDNVUnovNHE5UHBVR3UxV090ZjVQVTZIVFVhclVoU3VWbFkwTVhSbmwzNVFpaHFZM3VzUnFkam9MdUxDYW1YNE9wRWdwSHFyVEVNNjQ1eXNPVnl1VDIvWnByT1F0YnBkTHgvOFFyUFJYU2dnNDAxMTZwcnFLalhZQ21URW1aclRWNk5tcHlhdG1WcUJkbFlZU2VWYzZtOHNrbTEweDdPanB3dUxqTkxaTGJqdndOOXU0VFNMU0xBNUxOZ1g0RlFjckN4WXY3ZFExQlpLQmpVSXdLSnBLRklRa3N3SHBoL3YzNC9UOTg5bUNFOUkzaG04UXJtM3oyRWpKeENTc3FyUkJ0ZXdJR3RCd0FBSUFCSlJFRlVsM0EvZ254Y3lTMHNZMThqd3NPQUhwMERTYm1hMzZKbDBzMUphQWRheWlIemNMYmo0WW1KRE96V2tTYysvTlY4U0xkV3g0Yy9icVd5V3MyMG9kMEk4SExtZ3ljbmM4L0wzNG9XV2NQc01YRFR1VlBoQVI2ODk5aEVITzJzT0hZaGc1ZVdyQkhKRzhOK1dTb1ZsRmJXaUlUZnU0OU53RVpsd2RqRUdNYjBqZUZjU2phbms3UFllVFJKekdmNWJldFJ4aWJHOE1ENFBxSVY3a1l3WEsvbTB1bUVQa1ZiYlg3M2orL0QwUXZwZkxGeVQ2dnF0dGxqRXBneHZBZFBMMXpPMlNzdEswbStXcjIzaWIyMDJreUc1a2MvYlRPeFJCb0tLYlFHcVVUQ0hMMUY3VlJ5RmtucHVhS1ZDeHJzamxmemlsbTIrUkRiRGwyZ1hxTmwydEJ1ak84Zmk2V0Z3b1IwTTR5bFIvYU9Fb1AzRFRZc0VPeGlCalhYdzVNU0FhRkF4SjZ2RjVqZHZ3K2ZtaXdTYndaMEN2SVNCNHU5SW9ONGE5NDRRdnpjOGREYmpqSnpDOFVjTm1NTTdobUJScXZqK01WME92aTZJWk5LK2VUWEhSdzVKd3pHZGg5TEludDhIN3hkSGVqZUtZQ2lza3JVZGZYa0Y1Zmo0K1pvOGk2K1VmSFE5aU1YR0o3UW1ZNkJucWpyTmFKeXpkYktrajVkUW9nSjgyVm9yMDZVVmRidzh1ZnJtcERaSHk3ZFFrcFdQdmVQNzhQZUU4bmtGWlZScjlHU2xXdXE4T29XRWNEOStudi92UjgybTFobzg0cktPSldjUlVLMFlQZXRyRmJ6NnBmcmJrcXRxcTdUWUtsVTBLOXJtS2p5Z3dhTG1JVkNRZTlZVTNXK1lhQnZhMldKbTVIcUNJU1ltQWZmL3BGNmpRYWREcDZmUFp4aDhaMUp2VnJBM0hlWDBTbklpK2VNU0x4NmpaYmt6RHp1YWlaemJHRDNqbGlybEx6eXhmcS96ZldpbEF2SGEzZytERVNpUnF0RG85V0o5OENOd2x3eEZNUDljaWtqbDJNWE1qaHpPWnZYSGhyRDV2MW54WnkyRzhXZGVEOENmUExzZFA0NGNONmtLTW52Kzg4eWIzSS9FOVZYWEVkL1F2emNTYzdJNC8ybFc4VFA1NHp0emN4UnZWaTE0NFRacXA2R1NyRlRCbmZGVXFtZ3BMd0txVlRLN0RFSkRPblZpU2MrK0lYOHdqSmUweGVNMmJ4ZmlGZVlObFJRbDV1eml4cmprU21tdVpzSHpxUXdwR2NuN0t3dDBla1FjekRyNnV0Ukt1VFVxdXRKU3N1aHZMcVdpcXBhS3FwcXFEVDh2N3BXYk11Z2RXTEswZFpLVktnMlp3YzNXQ3pONWJVWjFHdWxGVUs3WUNnMDBTYzJSQ1FKUVZCaUx0MTRFSUNTaWlyZS9Ib2piazUyak9vVFJmZk9nU0o1ZUNJcGcwTm5VN2wzVkR4VGhqUk1Cc2hsVWl5VkN2NzUrRVIrMm55WXIxYnZiYlh3VUd2bzBUa1FWMGRiS3FwcXhXZXFvcnFXZi83d0IzSzVsQmZuaktTeVdzMUxuNjBSU2V3blp3ekMzOE9KOUdzRnZQdjk1bHZhL3Y4QzJrbTNkdHcyWE0wcjVoK2ZyT0tUQmRPUnk2UW9GWExtVGU1SHY3Z3dYdjk2QTdsdG1GVnVSenYrMDZDOXlRN1Q3VUtsUnNQQ2k2bEUyTnV3NlZvK2lXN09QQklpelBKOW41cEZZYTJhNS9VVlZEZGs1N0h2ZWpFTFl3VVYzUExNYXlMaFpnNTFSaS9oOU1wcWF0b3d5eGRpYTQxTUloUmVjTFpRWUNtVm1oQ1JJQ2oyM2pwM0dSME5zOFVXVWluTGVzWGdZcUdrU0sxdTAxbVZTNFRPaTQxY3hwTEw2VGRVb2JVZC8vazRkQ2FGMFgyajZONHBFSTFHaTBhbkU2dmNXcXVVakVtTVJsMnZvVTVQdU02YjNKOVVNL1k3WXhqM21kZnRPY1d3K002TTdodk4rZFJyM1BmNkQ0QkFPQm5zblBQdkhrS1FqeXVadVlWaWR0Yk53SkJ6a3QrQzNldWhpWWtvNURJaWdqeDU3Y0hSdkxSa2JiT2QvTTlYN3NiZVJzWHdoTTdJWlZLaVEzMUUwczJnMk5QcG9Lcm14cCtKWWZHZGVlcXVRU2prY3BadlBjb1hLL2VZN0lkaHNIQStOWnRkZWhYUG1jdFhlZWp0SDNsejdqaUN2RjJRU0lSY25jZ08zcFJXVkl1a1cvYjFFZzZmU3hVeVcyWU41NUYvL3RSbUZZOWNKaFVyMkcwN2ZFRWszQ3lVY2hiY014UlhKMVAxcklOUlFaYUtxbHFoQXV1MGxpditXVnNxQ2ZFVGJKWnZQektlZWUvKzFNUlMyaHFNU1M2RFBlaG1KeGJuVGVsSGVJQUh0ZXA2ZnZuakNMTkd4ek1tTVVhMFRlWVVsUExOMmovWmVTVEpaQnVHbkNJbk8yc1RZc2VBODZuWDJIazBDUWRiSys0WjBSTVFsSWpmcmR0SGpaN2tHZHFyRTEzQy9haXNWck41djZEczZoa1ZoSStiSThrWmVXSitWNC9PZ1Z6S3lCV1ZhOFpFZ0V3bUZhdHYvckRoQVAzaXdwck55REtnUzdnLzcvLzdENUl6OGtpNzF1Q0cwT2tFMHZieDZZTTRlRGFWMldNU3VKQ1dJMTVucVJIWmNhTUR5TXBxTlU4ditnMW5lMnV5OG9wRksxVlpaUTFhclU2c3BsaXYwVFFwcG1HQVlUODZCbnJ4L1lZRHBKb0pBajk2SVowblAveTFpV1hLM2NtTzUyWVBGek9zUUdqanZueHhKcC8rdW9QZHh5L2RrTnBOcmM5eTNiei9IQXVYYlJVL054eFhRVW5UVExmWll4S1lOVHBlYngxdm1zdlZVcUdScEl4Y1NzcXJSTnVwWENabFROL29WdmR6d2N5aDNQdktkeVlWZVA4S1NDUmdwYS9VYVFqVk41QnVoa21GbTMxbURYZmgxTUZkR2E1WExCcVVxcEVkZlBqeHpUbFlxeXh3dHJlbVIrZEFzYUxvamVKT3ZCOUJ1SStmdVdjSWowN3RMN2IxaGtJdUFWN09iUHJrY2FDQnBQWDNkR2JOd25uaThvYmZHcW80bXlQZUFyMWN1RmR2TmYvc3QxM2tGcGJ4OFlKcGVMczZNTFpmTEg3dVRvVDR1Wk5YVk1hUG13NGlrMGtaM1RlYVdhUGpDZkp4NVpOZnRuTzl1T2trMTVpKzBZVDV1MU5SWFl0VUlzSEtVc21SYzJsODlOTTJWQlpLazZxYmJ6dzhsc1M0VU02blhPUE5iemEyZWw2Z2RYV2ptNU10NnJwNnRodzh6MU4zRGNiTnlZNnZWdTgxK1kyQnhEUDNQS1ZrWCtkZnYrMFVDNDRvNVhKS3lxdklLU2dsMk5jTnBWekc5ZUlLUXYzY0NmUnlvYTVld3dkUFRzTEtVc21qLy95WkZ6OWJnNVdsa3U2ZEFvbnM0TTJTRmJ2UWFIV2tYcjJPcFZKT3o4Z2dVck1MOEhTMXAxT1FGMVUxRFcyNzRYNjNVTWpOVnNZTk5sTll3Z0FMcFp6NTl3d0JoRUkzY3FNSW10M0hMekd1WHd4U2lZUjF1MDgyc1RDM293SHRwRnM3Yml2T3AxemptY1VyZUh2ZU9LejFEWE5Fa0NlL3ZQMEF5Wmw1bkU3TzRsUnlGcWVUczZpcy92OGhKMjNIZnpmK0V5cGVwMVpXa1ZvcERLejZ1d3VxdEJxTmxqK3ZGekhGcjBIRmNMcWtER3NqK1h4cFhjdTJMT09Lcko5ZnlTQzFvdW5nclRHKzZ4R05yVnhHU25rbG4xM09hUFozallkRUJsdXVUQUlkN1ZwWGdCakRVYWtnME5ycWpwQnVZMzA4c0o3UmVwajQ3WURCTmdmUU9kamJwSEx0Znd0T1hzcThiZXRTMTJ0NDhWOXI4UGR5SVRYN09ocU5WZ3lLTmlBbEs1OHZWdTNobEg0UU83NS9ySW5sckRFYWl4QytYck9YaitaUFplNmtmdXc0SWhCSUh5K1l4dGtyMlh4a1pKZVJ5MlRNSHBQQWdkTlhXcTJhWmc1aC9rSmdkSHFPZVpJN090U1hBZDNDQVVFTmQvcnlWVlNXaWhiZmc0dCsya1owcUE5ZXJnNWN5V3hRYnpucUN6cFVWTmVZelF1eXQxRXhiVWczdmxuN3A4bjM5allxSHA4K2tFSGRPNUpYVk1aYjMyeGk1cWhlUEgzM1lINys0NGhJNm1tYUlUVHlDc3Q0NksybHpCcVR3SlRCWGNuS0xlTE5iemMxSVIvVzdEcEp6OGdnT2dWN01icFBOT3RieUVVeXh2Q0VTQnhzcmFoVjEvUDFtb2FCVEsyNm51L1g3K2ZqQmRPeHRiYWdvTGlDR25VZEZrYUZiUEtMeTdGUldXQmxxY1RMMVlIOG9uS1RYQjlqR0N2aEhwalFoemUvM3Roc3hmVW5ad3hxRWt4ZWJXU0ZrY3VGQVZaYmJFbkdrRWtsUERwMWdGaGgwa0lwNTkzSEppQ1ZTQ2l2cXFHOHFnWmJLMHN1WitWejRIU0t5YkdDUUJ3RFBEaWhMMjkrczdHSjRuSGJvUXVzMlhYU0pHdksza2JGMUNIZGVQZjd6U0toMWlYY2o3TEthcEZ3ZG5PeXhjZk5rWk9YTXB2a0VSa3d3S2hDNHBXc2ZBSzhoS3IxOWpZcW52andWenhkN0xHM1VmR1BlNGN4OTkxbDVCWUtSTFJjSm1YclowOXg3RUo2RThMTmdMVzdUN0hsNEhrOFhlenhkblZnKytFTDlJc0xFODZaa1NLbDhpYnNTT2FzNFhiV2x2U0pEZUdidGZ1UVNTVk1HZHlOVGtGZTFHdTBaRGNpWTcxY2hYQnhWMGNiN2h1VHdNdWZyelZMbEJrVGJrcUZuRW1ENHBnNXNoY3FDMEgxODhtdk95a3VxK1RaZTRmaDZXTFBhdytOSWJld2pJMTdUN1AvOUJWUzJ4REwwbHkxNURzRmpVYkxLMStzWTJ4aUREOXZQc3kwWWQyWk03WTNGZFcxVEhobUNmOSsvVDQ4WGV6WmV1Z0NhM2VkWk1uemR3SHcxTUxsZnpuaEJtQnZZeVdTdEFaUzJrQWlHWlNxelZWUGJnMkc5WlJWMXBDcnQ5SEo5UGUvdXE1ZS9DeEZlTVJ1cU1xeE1lN0UrOUd3WGhET3k2M2FmNjFWU3FKQ2ZNVDJCQVRyL3J1UFRVQXBsN0ZtMTBuUmdybDZ4d2ttRFlvVEp3RnlDOHRZc0hpRlNOSXMzWFNBdVpQNjBUYzJoUGlvWUU1ZXl1VG56WWZGSEVOWFJ4c2VudFFQblE3ZSszNHpUMHdmSkU1QW1WT1lHeVpUalB0ZHJhRXQ2c2QzdnQvTTNoUEpoUGw3Y05md0hqamFXZkhQSC80UXZ6Y1FVdWJlS1F0L0ZBaHlwVnhHcUw4SE9RVWxlTG80MERIUWs5S0thcjc5NHpDcmQ1eWdYcU9sVjNRd0w4d2VJV2JTTFhwNktvLzg4eWZ5aThyWmZmd1N1NCtiNWs1K3VYb3ZYK29Kd0VtRDR1Z1U1RVZaWlkxb25UWGM3Z3E1akVtRFREUDFqR0d1dUlPN2t4M085amJDeE1pMlk4d1lacXB3SGRjL2xvcXFXcGEzSVZJaXdNdVp3cExLdjZWZCtMdlJUcnExNDdialpGSW1ENyt6akhjZUhZK3Z1ekFySnBWS0NBL3dJRHpBNDRaS25yZWpIVzNCNVAzbXF5bmREdnduV0tPRGJLeXdsY3VwMDJxSjBCTldPL0lLVUd1MDlISVdPaFJWR2cyWHlpcUpkV3l3alZTMllqY3dQcllIZ3YyYVdEak5RZFZDUVlXMmJtdnQxVHgreW1qWjFpVUZsaWNJQTlJTjJmbnNMN2d6UWMwei9MMlF0cEl6ZHlmd3dQZytmL2syYndjU0gvamd0cTVQWGE4eEc4eC83WG9KRjlKeUdOUzlJeDgvTTQxdjF1N2p4MDBIYjNqOUo1SXlLUzZyd3RIT2ltNmRBcEFnMkNhN1JRVHc3YXV6eEcxcnRGcTZkUXBnMHFBNDVpLzZUVlRDdFFVT3RsWml0YS96S1UxRG55MlVjcDZkT1JRUVZGTFBmcnpTTE9IUUdPcTZlaFo4dkpKd2Z3K1R5b0FPdG9MaXByUzhLYWxrYjZOaThmeXBRdjZVcXdOdmZyMEJqVmFIdjZjei8vckhEQ1FTK0dMbEhsYnRQSUc2cmg2dFZzZm92dEdNNkIzRjZwM0grZGZ5WFdhbis1M3RyVm44ekRSKzNYS1VyMWJ2WmQzdVUwaWxFck81YUVmT3BWRlVXb21UdlRWenh2Vm0yK0htczhNTWtFb2tUQjhtVkwzOFljUCtKb09vN09zbHpIemxXMnBxNjhTMnhKQ2JCL0RraDc5U1dsR05yWlVscXhmT0l6TzNpUGtmL2NhdDR1U2xMRkwwNTc1dmwxRGNuR3hObEc0R3habTZqZFl1RUpRano4OGVUc2RBVDVGY1MwclA1Y1RGREp3ZGJOaDVOSWsrc1NHTTZoTkYzOWdRK243NlJMUHI2dHloWmZKK29KN29CVUVONk9uaXdPSm5wdkhwcnp2TUU0WG1SbHhHaUFyeEVXMmtJQXlja3pQekdKRVFpVklodzlIV2lvdHBPVmhaS3JHeHR1UzUyU040OHNOZkFTR2NYeWFUMGpNeWlOZ3dQNTVadk1Ka3NHNUFkVzBkZldJRm91SjA4bFg2ZFJXT1FXRTBvVlJoTkdDN2xhbUw2OFVWekhydE81RzAvR0hEQWQ1L1loTGhBUjQ4K05aU2tiUzJzYkpnN2NKSEFLRncyS2UvdHF5S1ZWa29HTjAzbXFsRHV1SGlZRU5aWlExcmQ1L2tseitPaUhtT3MxLzdubWxEdXpPeWR5UWV6bmJjUDc0UDk0L3ZRMWxsRFJkU3I1R2RYMEplVVJsL25yemNwUHJ5WDAyNmdVRFMvTERoQUJJSm9zSnI2OEh6T05sWmkrM2ZrZk5wMkZwYmlzc1VsRFJ2dDcrVGNIVnNVTVZlMSsrRHdaWmZvMzkrYjdaclp5REFWKzA0TGxyS0RTckN4Z0g4QUdNU281bC85NUNiMnRhZGVEOXE5UDI4OHluWGJydmxyM093TjY4OU5FYk1vTXdwS0VVbWs2TFJhRW5LRU42cE9wMmdaUDcwMXgyaW5YVkl6d2htam96bjVLVXNZc044a2N1a1JIYnd4dC9UbVJOSm1VZ2xFbDYrZnhUV0tpVkxWdXptejVPWGVXSjY4MVhNQWRMMTc5Z2dIMWVVY2xtYjJtaURGYmg3cDBDemx2dExHWG1pK3Z1NzlmdDQ0K0d4akVpSTVORFpWUFljRjRwTUtCVkNPMVhYVXZTSlJNTHJEemVjSnhEYWpEbGplL1BReEVRVFZXL0sxZXVzMm5HY0sxbjVWTjJDV01Xd3l0WUtLWml6VDJmbUZqSGhtU1ZpOFJSajBpMnVveitCWGk2OCsvMW1rd0l0NXVEcjdzamkrZFBJS3lyanFZWEwvOTlrdVJuUVRycTE0NDRnTTdlSWUxLzVudEY5bzVnMUpnRkhXNnZXRjJwSE8vNEQ4WGRxa2JvNjJUUGEyNTBJT3h2T2xwWmpwODhvS2F1dlowVm1EbDJjN0hIUlZ3TGFuVmRJdlU2SG5YSGVVMzNMV1RIRy9mWU9ObmYyR1RVZTNsbkpaYmhhdEJ4cUx6VTY4Ykk3ZUJGMHhrRWE3ZmlQZ1E1aE50dlgzWWt3ZjNmbWpPM2RZaVU1QTh4MUdNdXJhbkMwczhMTjBaWmVVVUtla3JwZXc5T0xsak04WHFoT3FkUHBlTy83elh6N3lyMTgrTlJrbnZqZ1Y5RXkyUm9Nb2M0YXJZNkwra3FPeG5ocXhtQjgzSVZNcXJlKzJXaVdjQnZVb3lNdnpobHAwdGsyeHNzUGpHcnltWSs3WTdOWlhBRDl1d29Lb1RlLzNrQm1iaUhmcjkvUDFvUG5UZXdmQnF0Vnp2VVNsbTgxbmFYdUdPakp4d3VtQ2R0eWM4VEZ3WVlGZXZKdzA3NHp6VzVYcTlPeDgyZ1Nrd2JGNFdCckpZYjR0NFN4L1dMd2RuVWdOYnVnMmRueXRuVFF5NnRxMkhVMGlhRzlPakcrZjZ5WXgzYXoySFA4a3JpT1FHOFgzSnhzc2JHMjVKNlJ2VmkrOWFpWTMvUENmU040ZnZZSWNUbVp0T2wxZEhleTQrNFJQUm5aSndxcFJNTE9vMGw4OHVzT1NzcXJSQUxnL3ZGOStPZmpFOFVpRlpYVmFpeVY4aVp0bEZhckpTT25rSTkvMmRHc1lxQnpzTGRKUmNEMG5BTE9Yc2xtK3REdVBENTlJTnYwQ2hUalRMSFdXa0lETVdxTTc5ZnZ4OG5PR29WY3pxTDVVNWo1c21BblBIRXhnNTZSUVF6dDFZa3RCODhUNk4xUUFPVHhEMzVwa2RqdTF6VU1qVWJMK1pScm9xWE8yYjVoZ0dwY2lFUjJreE5CQmpSV0NaNjZsRW1Qem9IMGpBeGkvMmtoajJ4d2p3Z1VjaGs2SFMzZVV5Rytib3hPakdad2p3aVR3aTEyMXBaTUg5cWQ2VU9ibnIvR3NMTzJwR2Rra1BoM1htRlpVOUpOZDJ2NVREY0ttVlJDdjY3aGVMcllVMXhXaVplckErcDZEYjl0TzhhUW5wMEF3VTUzNUZ5YW1CbW8xZW4rTmtlTG9kaE1mbEc1ZUgwdDlYMmxTbjM3ZDdOWmEzYldncFUwTVM2TUFDK1hKaGxrbGtvRkw4NFpJVnFRRzFlb3ZCMjQyZmNqQ0VVZkFKTXN3TnVCQ1FPNjhOaTBBVnd2TG1mQnh5dDQ2cTdCekp2Y3owU1pCMEpUTnFSbmhCZ2xZSXlvRUI5MkhrM0Mza2JGSzErc0U2L2QrQUd4UklmNjh0WHF2U3pmZXJSTisyTm9YNVJ5R1owN2VJdUt1WlpnYUljYlo3d0crN29SRytacjBqN3VPM21aaXVwYWJGUVc5STBORlVrM2c5S3RKWkpQWFZmUHZ6Y2NZUDQ5UTZpdXJTTXR1d0I3V3hYZXJnN2liNDVmekdETnJwT003UmVEczRNTko1SXkveExyWm5QZDRkS0thck1Gb0NxcWF0aCs1Q0xqK3NVMEtkNWlRRnhIZjVPK2lxT2RGUjg4T1luNWkxYmNVakdvL3phMGsyN3R1R1BRYUxXczNYMkt0YnRQMGIxVElBa3hIUWoxYzhQVjBkWmtGcW9kN2ZoUGhybEIvRitCbHpxRllLK1Fvd1YyNWhVaWwwcUl0QmVlbTUvVHIxR2wwVEJWYnkzVkFYL2tDQVNCclJIcFZ0NUtwOHE0MC9uaW1VdWt0Y0ZlK21YM0tHeU5GQWR0aGR6b1BBN3hjR0dJaDB1YmwxWGNnVTZyQVJWMTlkaklidng0YmdaU3FWVHMwR1RsRmxIWVRMbjNkZ2lvcTlldzhNY3RmUFhTVENTU0c3TURqZXNYaTdlckEyV1ZOWGk3Q1dwUWxZV0M3cDBDQVZpKzVRZ1hVbk1ZSGg4cExwT1pXOFRQK2x5dEQ1K2F6TngzR3F4eExXR2czbTUzL0dKNkUyTEkxZEZHckpqM3hjbzlZc1hBeHRoKytDSUEwNGQySnpXN2dQTEtHdlBIS3hFR04xS0poUE1wMTh5U2ZJMFJIZXJMaWFSTXN6bE9CZ3RNY21ZZTE0dE5WU2t5cVZUTTd5a3ByeEpuc2NmM2p5RXJyOGlzU3NtQW94ZlNSUXRMaHhheVlrQlE1ODBaMTV0NmpaWjN2Ly85aHEyYWpmSDkrdjBNNkJiT28xTUhrRjlVSmhJbkxTR3lnemVqK2tTSmY5dGFDOGM5cEdjbjBjb1o0Q1cwV1UvTkdJUzlqWXJPd1EwSzJYMG5MNXVvODBiMmlVS2xIK1NEa0tQMzdMM0QwR3ExN0RxYXhMTGZENWtsWHcwcUhIY25PM1ljdWNnLy8vMkhDU2xtYjZPaVJsM1hwdkQ5MldNU0FPRWF5MlZTSkJJSlN6Y2VaRlNmS0d5dExJblJWMXMxcmo3WjB2c3V5TWVWK0toZ3lxdHF1SkNhUTQvT3dyT1VYMVRPUHo1WlJVeVlMME42UnZEUXhMNTgrT05XRHAwVnN2M3VIOWVISFVjdUV1Z2xSQ1BrRlpXMVNMaUYrYnNUNU8zQ2hkUWNhdFIxU1BVRXBxRXdSVkZwcGNueEsyN2lmV1FPby9wRVVWUmF5ZTdqeVR3ME1aSEpnN3V4LzNRS01wbVVLWU9Ga1BMOXA2OXdOYStwNmpySXg1V1g1NHdrU0UvMlpGOHY0VXBXUGxFaFB0U282OWk0dDRHa0h0QXRIQ2Q3YTA0blozRlpieHNQOFhNak90U1hxaG8xU2VtNVJJZjRrRk5ReW90TDFvakI5TWI0cS9vbEZrbzVVd1ozWmRLZ09OeWQ3RGgySVlNUVArRjVYcjdsQ0lVbEZZenVLenczZTQ0blUxcFJMV2JmTlZma1JXV2hvSC9YY0xRNm5VaGMzRzUwMEJjY3VKVFJjSjhaU05CeS9YN2RUTHlEaFZLT3RUNHI3cW8rRzNCRVFxU292bzBOODJQVmgzT3hVVmtRSGVyTGt3dVhpNlNiMUF3UmZ5dTQyZmVqSWZySFhFR1lXOEdwNUN3KytXVUhHL2FlcGw2akZRczdKS1huY3E2VmdqV0RlMFpnYjZQaTBKa1UzdjUyVXhOcjVoOEh6bEZRVWlFU1cyMUJabTZScUhJZjBDMjhUYVNiNGJGcW5QRTZ2bitzUUxvWlhVT05Wc2ZaeTFmcEZSVXNXb29CRkhxbFcydHQ5S1o5WjdDelVTR1ZTdWdkRTRLM3F3TzE2bnAySDcvRXloM0hTYzdJdzk1R1JaL1lFR2FQU2VDK01iMDVmakdEcFpzTzNwUXR1TGtKdlp2OW5RR1hNdko0OCt1TldLdVV2UDd3V0RRYUxmbEY1YWpyNm9rSjg2V0RyeHY1UmVYc1BkSDAyblh2Rk1EZVpncFkvUytpblhScngxK0NJK2ZUbXEzMDBvNTIzQ3JjWmcyOFkrditxeWkzRUZ0ck9ock41TnNyNUNTVlZmQnRhaGIrMWlvZURSRm1qdzhXRkxNanI0REJIaTRFNkdkY2QrVVZrcU1QVkhkUU5BejB5bG9sM1JwZ3E1RGpvRlEwKzFzRGJ2WjhOTzV2cnMvT3cwSXFSU21UMHR2VkNZVkVRa0d0bW90bERlRzVmZlJWVkMzdklPbDIvOUd6NVAvUU5BajRUdURqQmRPSUNSVUd1aDh1MnlybXNMU2plVnpLeU9Qd3VUUjZkQTdrcVJtRE9HZkd2bWtNdzJEVVdxVVU4N0pBbUtVTjlYTkhJaEVzWmN0K1AyeDIrWjkrUDhUSTNsRzRPdHJ3MXJ4eFBQVE9zaFpKSUZkSFc1SEkyM0xnZkxPL1c3NzFhS3N6OU5zUFh4VEp0K2JRTFNLQVNRTUZNdXR5Vmo3ZmI5aC8weFZNb2VXQjJybVU3Q1pXcWJiaVFtckRkV3JOY2hMWndSdUFKU3QydDdsYWFVdklLU2pseDAySHVHOXNBbS9NSGNmQ0g3Znl1ejVNdWptY3ZaSk52N2d3SmcyS28xWmRMNGFUUndSNTR1ZnBKSktQaG1wM0ZkVzFKbXFrNzlmdk44bmlTb3dMTXlIZDBxOFY4TWt2MjlseEpLbkZMQnREK0haK1VUbHZmRzBhL20xalpjR2lwNmRRVWw3TmM1K3Vhakg0dm52blFMcEcrSFB0ZWdsN1QxeG0ydEJ1eUtSU3FtclVyTnB4Z3FsRHVwRityUkIzSnpzVHNyV2w5djJKNlFQUjZlRGQ3MzRuVVorelpveHpWN0twVWRjeHFrODA2M2FmNHJTZWxIVnpzaVUrS3BnZ3ZkTE5VSzNVR09FQkhrd2NHRWRoYVFYeDBVSmhvTk9YaGZiUlFLcDU2VlVnalF0ZldDamxvdUx3WmxWdnMwYkhNM3RNQXV2Mm5PTEFtUlJPSkdYU0pkeVArS2hnZkQyYzhISjFRS2NUN0tmbVVGNVpROXExQXRic1BzbUppNWxjelM5bVRHSTBVU0UrVk5Xb1RRYndFVUZlT05sYnMvZmtaVlp1UHc0SUdVelJvYjZVVmRidzFNTGwyS2dza010bHpUNDdOem93dmxFWTFEckJQcTQ4TXFVL21ibEZ2UERaR2lZUDZvcTlqWXJNM0NKKy9QMFFrd2QzeGRYUlZwLzFKTFJ2RHJaQ3Y4VGN2a3Nrc1BpWmFTS1JuVHE0SzdQMUJXNXVKM3BGQ29ybUEwYUV1eUVicTdtc3g3YkFNSUZUcTY3bllsb09ZeEtGWWhMR0ZWb0R2VjJ3VVZsUXE2NUhvOUdLWkp0eDFlbmJoUnQ5UDBJRCtXZ3VHdUJXa0hyMXVrbStwNkY5T25FeFE4d2FhdzR4WWI3WTI2aTRuSlZ2Tmd1dHNscDlRNFNiQVlmT3BqSThvVE1EdTNmazZ6Vi9taWkxckZWS09nVjVjeW81UzFSOHQwYkVObjd1VnU0NFRwMUd5ODkvTlBRbkROZTV0cGxNWldkN2F4NmFtRWlYY0Q5Y0hXM1JhTFJrWHk5aDc0bGtUaWNMYldaOFZEQkRla1pnbzdMRXlsSkpmbEU1SHM1MmRJM3dwMnVFUCsvL2UwdUxhbk96Kzk3R2ZuUmJmOWNZbGRWcW52bG9oY2xuVDg0WVJBZGZON0x5aW02cFVOWC9DdHBKdDNhMG94M3RhQUczMHJkdHJXUHNZV2xCSDFjbitybzU0V0ZwSVg1ZXJLN2p4L1JzL3J4ZVJLS2JFL1AwaE52eDRsTCtkVGtkWHl0TFpnVUs1RTFGdllabDZRMktFeWM5Y2FhbGRkTE5lTytlNnhoOEEwZDI0NUJLSkZ3dXJ5VEVWZ2lCcjlabytURmRtUDNzNnVTQVFpN2pTa1VWU3k1bjhGWlVHRmVyYXNpcHFlWDcxQ3hPRjdldU5tckhmeGRrVWdrL3ZqbW55ZWQyK2p3Z2R5Yzc4WHNuZmVHQS90M0M2VytVVVdVT0JuTDNwODJIaWV2b1QzeFVNR25YQ2xpeDdSano3eGtxa0FiZi85NnNwVUZkcjJIMXp1TThOREdSRUQ5M0JuUUxGMjE0NWpCelZDL2tNbW1UbWR4T1FRMHFxTFc3VHpVSnBlOGQwNEZlVWNGOHNIUkxpOGRqRElsRXNCK0NFR3crcmw4TXcrTTdzKzN3QlZidFBHRzJtdUxmaGJMS0dzNWN2b3FEclJXcmRweWdXMFJnaTcvZmVUU3B6YmFodG1EcHBnTkVoZmpRTmNLZmY4d2FSa3lZTDUvOXRzdXNQY2FBVDVmdlpObm1ReFNYVmVIajdzalNONFQ3Nzh1VmUrZ2FFVUR2MkJDMkhqelBWNnYzVWwxYnh5TlQrak5sY0ZlcWErdkl5QzFxY1grUzBuTkpTczhseE5lTk4rYU9iVmIxWW5BQk9OaFppZFplQTl5ZDdNVHNyRGZtanVXbEpXdWJKWVRqbzRJcEtxdmttWTlXaU0rTXdmTDZ3NGI5ck5weG5JVlBUUUZNMVVETnZmQkdKRVFTRStyTEZ5djNzUDkwQ3YyN05uME82elZhTHFUbTBDWGNqMm5EdXZQdWQ3K2oxZW1RU2lTRUJuZ1FyWjl3TUtmMnJOZG9pUWp5eE1ldElmVDhqSDRBYWlDQURBSHhCblZZcmJxZTFUdFBjUGhzbWxoczRVYUpEWmxVd29LWlF4blZKNHFqNTlQNStPZnRBQ3pkZUlBdTRYNDhmOThJd2Q0TGJENXcxbXkrRnNEMTRxWWtxUUZXbGtxVGFvR0dUTHkrc1NGNE9ndlgwNkFlTTZBMTlkZWRVTG81MlZrenNIdEhodmFLRUN2OFZ0V28rV0hEQWRidVBza0w5NDBnTnN5WG9ySktudi9YYXJ4ZEhaaWxyMUM1OGMvVFlnRWFaMzFPbFRuU3pjUFpYaVRjUUZBSU90bFptNmd0YnhVaHZtNzR1RHVpcnF0bno0bUdzSG5EZThSUVdPRm1UbUc0dm1ET3BZeGM4UjFTVmxuRDYxOXRFSDh6ZTB3Q2dWNHVwT2NVa0pGVFNMdyswa0I1QS9mbW5Yby9XaW9WV09yN2lPWVVtN2NUQnZLc1MwZC9zOVV5alhHbjNFOS9IRHpIOElUT1dGa3F1WDk4SDdHUUFRZ0s5ZmwzRDJIWW80dkZ6eVN0cUJFYlAzZkhMbVJ3N0lKcFFUSEQrYTJ1TWQvSEtDcXJKTVRYVFR4bW1VeUtuNGNUZmg1T0prVTNhdFgxbEZaVVUxWlpUWForTWVkU3N1a1ZHWXkxU3NtTVlkMXZtSFF6dFA4Mktvc1dZeW51aEIyNkhRTGFTYmQydEtNZDdXZ0JzaHZvbVExMGR5SFJ6WWxDUVpSREFBQWdBRWxFUVZRaWRSMVY5UnE2T1Rma00yZ2I1WWQ0V0Zyd1VaY0lFOXVsRHRpU2M1MmZNN0twMVdpNXk5K2JjVDd1NklCTjEvSlptbllWUjZXQzV5STZvSlJLME9oZzhhVlV5bzBVRDI1NjhxNUVYZGVrZ21oakdNL3FIUzhxcGJ5VkREaUFCTDBxN1VhaDFla29NU0lCcC9wNW90WHBXSDNWMUdha2xFcklyNmtsMFUxUXVVM3k5VVFwbFhLa3NPUW1FMWphOForSzBvcHF2RndkdUhhOVJMUzZHTnMwREREK3pLQXFheFpHOStZUDYvZXpmczlwanA1UDQ3UG43a0ltbGZETGxpTWN2OWg4MVYyQTlYdE9NM05VUENvTEJUMGpnNW9sM1VMODNCbVpJTmhUdjF5MUIzVzlCcGxNeW1OVEJ6QytmeXdnV09FKyttbGJrMlhEQXp3WW5oQjVRNlRiZ3hNU0NRL3dRS2VEcHhiOWhvK2JJdzlPNk1Pb1BsR002aFBGaWFSTWZ0MXloTU5tbEVSL0IrWi90QUtkVHRlaUlnc0VoY1E3My8xKzI3YXJzbEF3TEw0emhhVVZuRXZKcG5Pd04wTjdkU0krT3BoVk8wNndidmVwWmdmNWhnSDVJMVA2aTRPVThmMWpXYmhzRzVFZHZKa3dvQXRkSXdLWSsrNHkrc1NHQUhEZzlKVTJXMkl2WitXejYyZ1M4KzhaUW1sRk5VVmxsU2JMR2tnanFVUWlxdXNNcUt5dUZTdXZ1am5hTW1Ob2QzNzgvVkN6MjFxd2VDWFoxMHRFcFpoU0ljZktVa2xWalJxdFRpZGFJVTljYkxCZE5UZm1MS3VzNXJkdHgvaGx5eEdnK2NIcDVjdzh1b1Q3MFNYTVQxOEJ0QVJmZDBjc0ZISnNyQ3lvckZhYmZmNnVaT1Z6MTR2ZmNPK29lTzRiSzloaWsvVUUxNVdzZlA0NGVJNW5adzdEUWlsbjRzQXVaT1FVOHNRSHY0ckVoMEc5YzZNWllrNzIxb3pxRTBWV1hqR3ZmcmxPTEp4dzhsSVcrMDlkSVNGR1VOMzlIM3YzSGQ5VTNmMEIvSlBkcE9uZXUzVFQwZ21GUWxsbFExbGxnNkFJS2dncXFDZ3FQaTRlY1lFZ2lJQUxGRVdtYkJBb203SlhXWVZTT3VuZXUwMHpmbjhrOTVJMFNadGkwWjgrNS8xNitaSW1OemZyM3R6N1BmZWM4eTB1cjhIcXJjZmJ0RzZHbVZCZ2NMYkE4QUFQTmhEWlZxYVdLbzd0SDRXeXFqcFUxOWF6d1M1RHg5SFhwZzdFOEY3aE9yMElUMXk1aDVXL0hZVmNvY1NuTDQ5RlZKQW4wbk5MOFBhcUhXaVF5YkY2NFJRSUJYdzhMQ3JIMmgwbjJjYzUyYXFEaXMzTDFRR2dxS3dLK1NXVmJQQllwVEtlRWZTNDRqVmw0aWV1cE9wc0Q4d3Nsc3pyYXUwek5IUS8wNy96NHEwTW83TThNNWp6S3k2WEExbVRIR2V1dDYyTTdra2NINzFkN2RoRHBLazlTeDhYTTlrSE00bmUzK0g2dlJ4Y1Q4MUJSSUFIUnZZT3grVTdtV3pHWFBjd1g5UTF5SFFteG1sdHJ6SWx3NVQ1TFRJV09GZXAxRE9OZmpoN0pHN2V6MlY3SUw2M2RqY3ljMHZ3L3F5UjhIVjN3SnJ0SjlBbDJCc3BHZmxzZVczWGtBNzQ5Sld4ZXRtKzJ0d2NyTmtzYktsRUJIdHJLVW9xYXRpTEYwMXlCWFpySmdEUnh2U3Q0Ly9KSHBuRU9BcTZFVUpJQzFvS3VqVy9xMFl1aDVlNUdCMHRwVHEzRnpYS0lHczIyMWhCUXlOK3pjekZNeDNjMmIrL1RzM0V2V3IxWUhCeGFBQ0NMS1VvYkpCaGJWb1dibFZXdzFFa3hIODYrY05SSklRS3dMY1BzcENzTlRzWW44T0JoMFJkMmxIWTBIckptZlk1NWRhY2ZLU2IwTk90c3lZcnJTMWN4U0xNQytnQUgwMnZsMXFGQWljS1M5R2tVa0hTcko5YW5VS0pMKzlsb0h0cEJWN3c5VVNBaFRrV0JQbmdZVjBETm1YbDRsSlorNVpFa0wrSFFxbkN5NTl2YXZNTWNzd01XOFlHVE5yN3F6cnpvaEF6Ui9WRWtMY3p6bHhQdzdjN1dpNXpBZFFueTMrY3ZZV0V1RWhVMXhvdUJSUUsrSGgzWmp4NFBDN08zWGlBeElzcGNMRzN3cnZQeGFPVHI1dk8relQyZUI2WEF6NlBhN0NjcHJublJ2ZkVGRTBUKzE4T25rZHlhZzZTVTNOdzhzbzl6QnJYQnlON2g2dURIVUdlU01zcHdwcnRKL1N1d0xjbjVrUytKVElURzNYbmxWVHFCZVo4M1IzZ2JHZHBVajgyaHFlekxSTGlJakdraHpxeklUV3JFUE9YYmNZYjB3WWpMam9JRmhJelRCL1JBOVBpdStQMmcxeGN2SldCK3psRlNFN04wUmw0RGVuUmljMU9XYmZqSkRiOW9RNDBmZlhiVVh3NGV5UThuVzJ4K01YUmNMRzNnbEtsd20rSDJwYWh0K2RVTWs1ZnY4OEcrTFNORzlBWkwwL3NoNUtLR3N6ODZLYzJyUmNBTzJCYXRma1lHNkJqTW15OFhPeXc1ZE5aZUcvTkxnUjRPWVBQNHlJbEkxK250NXl4OHN3ejE5TjBNdFNZd1dmenZUQzNTTjN3bjJraS92bFBmMEFrNUxNbHhNY3VwYlFZaE5WK0xVeW0xSUlWMnpDcVR3UkVRajdLS211Um1sMkkxNllPUkdTZ0J6N2Q4QWNhWkUzWWRlSTZQdjVoUHdwS3F4RGZNOHpZNmxuT21nd3pBR2lRTldIUjE3L3JCR2c2K2JvaDFOK2QvZHZDWElUNG5tSFllZXhxbTJhcUJkU1pMUW12ZjhQK3ZlYnRxUWoyY2NHcUxjZDB5a3RieXdiU1p1ckErSm5oUFdBbEZldmNWbUlnR0hibzNHME03NlV1bFN5cnJNWFNqWWVRbFB3QXZ1NE9XRHAvUEt3c0pOaHkrQksrMzNrYVVva1pscjgrRWU1T05xaW9yc1BDcjNib2xMaDMwUFErTkZTK3FGQ3E4T3F5TGZobzlpZ0VlRG5oMW9QY2RwMXN3Y25XRXZFOVF5RlhLRkZTVVFOZmR3ZWs1eGFEeitPeG1aSk13SUxaaHYwOUhiSGwwMW5zT3BpZ2lhRFp1WW5FVElpZUVmNVFLRlZJdkppQ1FLK1dBMG5Ndm5UbTJuM3NPWm5jWWxsNWMwL3ErQmdkckE3dzNNOHBNaGdVYlUvTW9YalR3UXV0bHBmKzhONHo4UE53ZkNKelduMjYvaURXZi9Bc3hDSUJGczJJUjNWdEEyNmw1U0lxeUZPdnIyNXJRYlhXQXJYcW5uK3RsekdmdjVtT2NXK3N4ZXh4ZmRqYm5ob2FnL2xMTjdQbkExd3VCNFdsVlpneE1oWXpSdlhFK1p2cCtQM1lGU3o4U24weHBUbXBSSVNYSnZURG9PNGg0SEU1dVBVZ0YwSGVMbGo3empTczNId1VRazNHYm1WTnZjRlN6NFM0U0lRSHVPTkdtdkZlcll3Lyt6MkpoSHg0T3RzWnpSeit0NktnR3lHRXRJRGJ3clV2N1hzNEhBN09sNVRqV25rbG52Snl3ekJYZGJtSUNzQ3ZtWWFieU83TEswS290U1ZxNVhLc1M4dEdvOWFWMDl1Vk5iaFVWb2tEZVVXUXExUUl0N2JBL0VBZlNQazh5SlFxckUzTFFnZXBCTEgyTnNpb3JVTmhReU9HdWpoQXFEa3BNR1ZTaE5iNlY1aHh1WkR3ZVNpVG1YNGxVQnNYd0ZCWFIwenhjb09ReTRFS3dNbWlVbXpMemtkUkswMTh6NVdVNDM1MURWNE45RUdBaFRuY0pXWjRzNk12amhlVllzMzlMTXA2KzRkaVNoZDRYQTVidnRjV1RGOGVRN05EQXZyOVNHSkNmVEF0dmp1dXBHVGh3M1Y3RU9qdGpKaFFIMlRtbFNDcm9Jd2RrRFlmM1B4eTREenNyYVU2dlZxMHZUTmpHTHhkN2ZDd3NCeExmanlBTWYyaThNS1kzaENMQkRoMTdUNXVwRDdFU3hQampKNmNXbXRtOUhaMXNFWjJDNldKem5hV1dEQnRNSHMxZkh2aUZYeS84elI3ZjAxOUk1WnRQSXpqbCs3aW5SbnhjTENSd3MvREVjdGVuWUNWbTQ5aXgxSDl5UlArclBBQUQzejJ5bGlzMzVQVXJpV2hERjkzQnl4L2ZTTE14U0s4djNhMzBja24rRnFENHYvT0dZMVFQM2R3T09wK2FDczJKZUxRT1hXUHZRKyszWXVyZDdQeDR2aStrSmdKd2VOeUVPYnZqakJOVU9XMUw3ZXkyVmNkTzdqZ3RhY0dBdEFOdUFIcXpKLzBoOFh3Y1hkQVZKQW5BSFd2dnZ2WmhiQzJrTURUMlJZUEM4dFJVVjBIb2FEbEN4T0dBbTV0MFNQTUYrZHZwck1OM0FGZzJyQVlkdGJHbHlmMXc4dVQ5SU00bHVabVdMSGdVZGxxODdKbkxzZTAzbWpzZnR4c3VTdDNzMUJXVll0dnRxbXp3cGpKTm1hTzZnbEFYV29OcUlQSUFQRDlyak02ajljdXkyWXlpVnpzcmRpeTZtKzJuMERTOVRUOCtQNTB4RVVId2RIT0V2T1hic0hSaXkzM1F0UjlqeHgwRDN2VWoyLzFsdU5zZWJDWlVJQ3B3N3BoeXBCdTRQRzR5TXdyUlpOQ0FYOFBSOHdaM3hkVGg4WGc2TVVVWEVuSndwMzB2QlludzNtY1J2M0dmdGVhNHh1Wi9JY0pDakQvSDc5d0xjYkVSZUg1aEY3ZzhiaFFLRlhZYW1CMjROc1A4ckJoYnhJNiticmg0eC8yczJYWWhXVlZ1Sm1XaXgvM25FRm1YaWxDZkZ6eDBZdWpZRzh0UlhaQkdiWWV1WXlZTUIra1poVWlNNjhFTWFFK3NMVlNsenN5UWQvbUZFb2xYQnpVQWV2dnRIN0wyc084eWYwaEZQRHg2OEVMbURLa0c2WU02WXI2eGlZMHlwcll6Tkc3R2Vyc2VtWWJicEExNmJ4V0Yzc3JXSnFiZ2MvWDNiYmp1Z1JCSk9RajhVSUs4a3NxRWF6WlZ1MnRwZGkvOGhWMk9TYkl6UVJHV3lzOTEvYWtqNC85TkpQK2JIMEN2OXZOUFU1dnNMYVVOakxiZUd1UHlTK3B4TktOaDdCb1pqeEVRajQrbnpjT1o2Nm53VXdvMEp2NGlQazk2eHJTd1dBSlp2T2cyNVFoWFNFU0NwQ2VXNHk4NGtyRWRPckFIdk1MV3VpWjE4SFZIb3RtRG1QTHVMTUt5dkRnWVJGN1hBSFVtWUlyTngvRnZqTTM4TWEwd1lnTjkwVnN1Qy91WmhaZ3FWYVpMQUFFZURsaHlkd3g3R1F6UCt3K2c1LzNuVU4wc0RjK2VuRVVGcjg0Q29CNld6OXgrUjdiRmtIV0pJZEtwUUtIdzRHTHZSVzJITDZFMm5vWlpvL3JBeXVwR05ZV0VxemZrNlRYYTlYVXo5NFFzVWlBejE0Wml3QXZaeXhjdWVPeEpvWDRwNktnR3lHRXRJRFA1YUJHcnNDQnZDS2RvQmlnbTFYRDAveFRwbFJoZmNaRGVKcUxZUzhTNHNmMEhGeHJvU2ZabDNmVDlkWUxBSnV6MVExeEpUd2Vablp3UTM4bmUzQUFaTmJXWS9YOVRBaTRYTHdTNEcxMHZWZkxXODhJNDdWeWZ1OXJJY0VIblFJZ1U2cFEzTmlJR3JrQ1VrMldtNktGcUJjWFFDOUhXNHoxY0lHTHB0ejFTbGtsdG1UbklhTzJIclA5dk5EWjFncVp0WFVvYXBDeDJXN05tN3FYTkRiaC9adXBlTUhQRTNHTzZwbnY0aHp0Y0tXc0VoZEs5YS8wa2YvL21KTTFsY3B3cVV4cm5GU1dzTFUwTjlvZnAvbEpzVlFzd3Q3VHlWaXhLUkVLaFJKbVFqNG1EWTVtKzY0d3lwdVZHNVpVMU9EZGIzWVpmSTY1RStJUTF5VVErU1dWZU8zTHJYanptU0hvRmVtUHEzZXo4ZXZCODdoOEp3czlOV1ZwTnBibWJKQ1BJUkdMMEVXVGNmRGhySkZZL1AwK25TYjg2c2RKTUhsd1Y0enVHNm5POEttcXhlb3R4NUZvSkxodzlXNDJubHY4RXo2YVBaSXRXWnM5dGc4T25MbUorc1ltaEFkNDRLbWgzZlNDZ0g3dTZvc0RFUUVlK0dMK09BQ0F0NHM2VXlYUXk1bTlUVnVvbnp2RUlnSG1qTzhMQU5oLytnYStmSDBpQXIyY0RMNDJiVk9HZHNPVW9kMTBidXNaNFdlMHg4eUhzMGNaRGJ6MUNIL1VoekxNM3gxeWhSSmJqMXpHaHIxSmVqUEg3VG1WakRQSmFaZytvZ2ZpZTRhQnorUGk4cDBzYkQ1MEViYzF6Y2U5WGUzdzZjdGpJQkR3OE0yMkV3WURpcDlzT0lqdjNuMGFBSkNrbFRucDQyYVA1YTlQQktEZXRwblB1YlZKSkI3SGdHNGQ4ZTdNNGZqajdDMTh1dUVnZS91K016Y1FGeDBFYjFkNzdEOTl3MkNtSVlmRHdkais2Z2xHdGlkZTBadUJsdGwvaFB5V2h3Zk1jbDR1ZHVyZ3NsYUE2ZGpGdXdqemMwZVkzNk5Nc1VCdloxVFhOV0JvajA2d3NaU3dNLzdLRlVxZHlRbUNmVnpZZjVzSkJSQ2JDZkhaSzJOaGFXNkdQU2VUMlZMdlZadVBZc2xMWXhEaTQ0cFJmU0xnWkdlQmhzWW01QlpYUENxak5KSmxxbFNwTUgvcEZpeDdkVHdxYXVxeDUxUXlMQ1JtR05FN0RPTUhkb0d0cFRrVVNoV2IyY1hoY3ZENjFFRVkzRDBFbHVabVNJaUxaTXZIRzJSTmVQM0xiYmoxUVAvQ0dqT0F0N2FRWU9leU9lenRscG9Ka0dhTzZvbW5OUHNDODNza01tRXlJMEFkMExtWmxzc0dsaC9kcmo2V01rR1hScGtjdngyNkNCdExDYUpET21EbGI0bTRabVFDbjQzN3o0RURqazRndDZhdUVlK3QzUTB6b1hwL0h6ZWdDM2hjRGc0bTNjTFhXNDVoL01BdWJGODNiYkltdWNGTVczdHJLWmEvUGhFV0VqTjhzKzFFdXc2NDQzdUdJVGJDRCtkdnB1TzduYWVRZU9FTzVrMFpnSWdBRDNaU2s1TlhVbEZZcGo0Zlk3NmZuSUp5TEZxOWsxMFBreTJtbmRIUDRRQ1RCa2VqdnJFSjYzNVhsOUl5UWJYR3BpYWMwWnFCMGMvREVYNGVqanJIcUptamVtTDh3QzZvcVd0Zys0STFHV2puOFNTUGo3MGovZUhqWm8rVWpId2N1V0M4VDJsN1lUNmZ1T2dnK0htMlBJTTFNMGxLV3laQ1lkYmZQRGhxU09LRkZDZ1VTaXlhR1E4Qm40ZTRMdW9la014TXV3em0rUXRLcTNTKzAwZWxsN3JCYmhkN2EzWXlEVzAxOVkyNGFXREdWak9oQUZQall6QjVjRmZ3ZVZ6a0ZKYmowTG5iQ1BKMlJsMjlERjR1ZG16Z2pMbm9rUDZ3R0hNLy9SWFBqK21OS1VPNklzamJHYXNYVHNFTEgvL016bXljbVZlSyt6bUZjTENSNGtEU1RmeTg3eHdBOVN6aWN6L2JoQVhUQmlIRXg5Vm9xYnN4YVRsRmVvRko0Rkd3emQzSkJscytuY1gycVRTbWMwY3ZnOGY0eitlTnhWc3JkeGo5VGZxM29hQWJJWVMwNEhCK01kYmN6eklZR09OclhlVVJjSFFQL0YrblpxSk0xdFJxUnBhaDlRTHEzbVpEWEJ3eHl0MEpsbncrYWhVSzdIcFlnRDBQQzlsZWJmT3Uzc1lFVDFmRTJ0dm9QRGExdWxhbjdOUVlmaXRYcVhKcUc3QXZyd2g5SE8zZ0pqYlR1UytyenZoZ2NxS1hLOGE0TzBPbVZPRjBjUm4yNVJZaHZmYlI4bGZMS2hGc0pVV0V0ZTZCK242MWZ0YUFYS1hDTi9leklGZXFNTkJaSFF3UVVhUFhmeXltWjVWU3BYcXNtVEZiTFM5dGR0S2VlREZGSjFCMTdWNE94cjJ4RnZNbTk4ZkFtR0QydFJ3OGU4dWs1NTgvWlFBUzRpS1JsVitLQlN1Mm9haXNHai92UDRjTmU4L3FaRXZrYWNvL2VGd09QbnRsck5IMVNjUWlGREU5aGpnY1JBUjZJTDVuR1BwMERvQ0F6ME5aWlMxKzNuOE92eCs3YXZEa1YxdEZkUjBXck5pT1QxNGFneTdCWGhBSytMQXdOME45WXhPU1UzTVFIdUNPbWFONm9xYXVFUlUxZFZBcVZhaXBiMlI3enpBbGR3MnlKamI3VHJzTWo2RmRsaFRmS3d5NVJlVjRiZGtXZlBUaUtEVEpGU2dxcXphNXROUVVuZnpjY1AxZWpsNlBITzFHNEZuNXBmam91MzFHczJzQWRkbmNsNzhjd2ZvOVNlamJPUkI3VGlXei9kVGNuV3p3MVlKSmFKSXI4ZXF5TFFabkZqWVRDdkM4SnVQcXlQazcrR1REUVRaQWNmVnVOdVl2M1l3WHh2UmhBMGZGNWRVNGZ6TWRnRHJqa2ludGFnblRVTi9TM014Z3VTR1B4OFdJM3VIZ2NJQ2hzWjFRV1ZPUE5kdlYyV3JsVlhWNDVmUGZFQm5raWRQWERQZVBlbTJxT292djhQazcrSHFyZm9rUk01QnRMVk9QV2E2NHZCb2xGVFY0Y1Z6ZlZ0K2JoY1JNYjhEMzdNaFl5QlZLL0tMcFRhZGQ1aHZzNDRyWHB3MkNtNE0xOXB4TXhwZS9Qc3J1U0VwK2dLeUNNbmc1MjhMVndRcTJWdWJzWkFxTWloWW16U2lycXNXQ0ZkdlFwM01nM250K09IcEYra01vNEVNbVYyRHZxV1Q4ZXZDQ1RubmtraDhQNFBENTIzaGhUQjgydUN6VDlFYktLVFNjeWNUODFzbmxpbFpucXZad3NvRy9weE03YVVOclB2cDJyOEVNS3VaN2FSNjhXNzhuU1MrcnNUbVZDbEExTzJQaGNqZ1lQN0FMcGd6cENtc0xDVzZuNStIN25hZHg5VzQydTk2VFYxUHh4clRCT2dIVGpRZk9HeXluN0JIdWk0YkdKbno4dzM0Y2JtR0NtcllLOEhMQ3ZNbjlrWnBWaUEvVzdZRktCYVRubHVEVnBWdXdkdEUwQkhnNjRjaUZPMWk2OFZFUFRUN2Y4TVUrUUQxUnplVTdtZXpmQTdvRnc5UFpGbC84ZkFoRlplcmZQeWF3VlYzYmlFL1dQd3ArVHg3Y0ZkZnVaV1BUd1VkWnNzZXYzSU85alJTRFkwTFlZMVR6Q3kzQWt6cyttZ2tGbURXdUQycnJaZmp3MjcxdExsdDlITXpuYXk0V0dUeU9HRnEyTGExTG1NOWZMQkthdFB6eHkvZFFWRmFOZDJZTVkvdjdPZGhJNGVaZ3paWnJNc0drclB4U25STE1oTGhJUkFaNjZFMCtzZXlYdzloOThqcGVlMm9nUW53Zlplbit2TytjWHR1SUViM0RNV05rTEd5dHpKSCtzQmliRDEvQ2tmTjNZR01wUWM4SVAvWkNIWU1wMVFmVTI4TzZIU2RSVjkrSTV4SjZRU1RrbzBlWUx4dDBrelhKOGU3cW5aZzlyaThiY0dPa1B5ekduRTkrUlpDM002S0R2ZEhSeHhYdVRqWndzSmF5cGRTR1hMeWRnVGUvMm01d1cyRSsrN0txV3N6NzRqZDhNR3NrU2lwcVVGSlJZM0ovVTBhWFlHL2N5Y2pYdTFEMmIwUkJOMElJYWNHZEt1TjlpNFJhSnpiOFppYzVwVVptUnpUVlJFOVhqSFJ6UXBtc0NWdXk4M0VncnhCMXpRNW1lZldOV0hFdkF4azFkWmpxcmU2WmsxeFJoWldwbVlaV3FVZlFTaWxMbFZ5T256SWVZbHQySG1iNmVxSzNnM3B5ZzRLR1Jtekx6amY2dUNNRkphaHNrdU5VVVNscURQUy91VmhXZ2N0bEZYaTZnenZpTldXNDk2cHI4VWUrOGNhKzN6N0lSa1ZURTN5bDVyaFlSbGx1LzFSQ0FSL0Y1ZFhZY2xpL3hNa1V4ZVhWV0x2OUpBNGszVFI0UDVmRHdlbHI5M0d1aFY1ZzFYVU4rUGpIL1hCMXRFWmRnd3cvN2o2RE8rbkd0MmRBM2MvbjNabnhpSTN3dzZscjk3SGtoLzFzZ0tCNTZRV2dIbEN0M1g0UzR3WjBobzJsdVY2NVQxMkREQmR1WldEMTFtT29xV3VFajdzRGxyODJBZFlXRXRRM05pRXBPUTJKRjFKdzlzYUROcDNFeXBya1dMUjZKejZjUFJKMjFsSjJnQWlvQndMN1R0OUFXUXNsY1gvR2ExOXVmU0xyTldiOW5pVDRlVGhDcVZSaThmZjdUUTcwbFZmVlllZnhhenEzVlZiWEl5azVEV3UyblRUYWUrbXBvZDBRNXUrT0Zac1M5UjRQcUFPNjg3NzREUnMrbW9IQzBpcDh1djRndTQxY1NjbENRbHdrMitDNk5SSXpvVWtaQ1pNR1I2T2l1bzZkNEtDbXZ0Rm93RzN1aERpTTZoT0IzNDlkeGNyTlJ3ME9wcmhjRHU1bUZ1aGxVRFhIQkE1S0ttcXcrZEFsM0V6TFJYRjVOVW9yYTlzODZOTDJ5Zm9ER05FN0hEMGovUEh4M0FSd09NQ3lqWWV4NTFTeTNyTHJkNS9CSzVQNlk5ZUo2OGpLTDBXd2p3dmVlMzRFMjZTL3RaTFQ5MTRZZ1lnQUQ1UlYxdUw4elhTY3ZKcUtzOGtQakFhMzFUTVYvb3pvWUc4TTc2MmU3WFRmYWVNekNBb0ZmS2hVNnUxQ2UzWkxROFlONkF3N0s2blIzN1htakpVc01vUGhoODBDZ2RyQnpMWlFxbFNZTUxBTHJ0M0x3ZDVUeVFZbndVaC9XSXhYbDIzQnQvOTVHaFlTRWI3Ny9iVFI5N0huWkRMMm5OVC9MditzRUI5WFpPYVg0dlV2dCtxOFY2VktoV1ViRDZHcXRzRmdqN21keDYreEFWL0cxYnZabVBEV09wMmVsV25aUmZodTUybWQ3NXZMNGVESStUdllmdlNLenVPWmZWRmIrc05pZkxiaEQrdzdkUU1yRmt4RVVWazExbWxOUHNGNFVzZkhxZkV4Y0xhendsdXJkaGo4SEo0RUlaK0h1Z1labG0wOGpCTlg3clc0N0EvdlBRTXprUUJuMjlEREV3RDJuN25aNHV6aXpkMU96OE96SDZ4SFFyOG9ESXBSQjFJZGJDMTBnbTZKRjFPd2RydnVkMU5hV1lzbFB4NHcrTHVZbGxPRStjdTJZTzA3VTJFbUV1Q252V2NOTGplNmJ3UnVwZWRoeDlFck9rSDQwc3BhelBwNEl6cDM5TUovNTR5R3hFeUkwOWZ1Rzl6WE5oNDRqM3BaRTU2Tzc0NGI5M1V6NlJSS1ZZdVR2VEF6YUdzekV3b2dFUXNoRmdvZ0ZQREI1M0hCNDNIQjRhajd5UmtMemdyNVBGVFcxQ016dHdRRnBWV1l2ZVFYbzg5TEh1SDBmdTV6YW8xRENQbEhjNXplLzI5NTNnRk85dWpoWUlPOXVZVXRscEErRG05ek1XeUVBaVNYVjdVNkN5a0F2T0RyaWN0bEZiamFodGN4eTg4VGRrSWhMcFpXNEZSeHFkNWtEODI5R3RnQm1iWDFCa3R0SDlkN25meHhyYXdTQi9LTFdpeFpmWktLTmh6OVM1N25xemNtSVVKVCtqZHY2ZVpXc3gvK2pSeHNwQ2lycXZ0VEEvT1dhRisxYm8yQXoydDFaazNHblBGOUVkOHpER3UybjJoeG9QMjRKR1pDVEIwV2cydDNzNUdjbXRQbVp1My9xNFFDUHByazhyOGtjME1xRWNGQ1l0YnFvTlhhUW1Ld3JGVEE1NkdUcnl2U2MwdFFWVnYvbDd4bWJjRStMbkIzdEdreHc4akwyZGFrSGxRRHVuVkVXazRSbTJuUjNucEgraU8rVnhpKyt1MG9telZxQ25kSEczd3dleVMySGJuY2F1RFF6Y0VhRGJLbUZ2dXkvUmwrSG82b3JLazNxV0c5amFVRVZUWDFSaWRlTVZXdlNIL1UxamV5bVdqdHdkVGZTUmQ3S3hTWFY1czBNY3lUWU9xa05Bd3VSN2VVOXEvU3NZTUxVck1MRFI0RG45VHgwY1pTZ283ZUxqaDdvMjFCclQ5ajJyQVk3RG1WelBZSGJFbE1xQTh1M2M1bzAvWnZKUldidE82MmtFcEVPcE9DdEVWcnIwY280TGQ2WVNndU9nZ1ZWYlgvNzhzdFIvUU94NkZ6dDlzMW8vMS9BUVhkQ0NIL2VIOVgwSTNIYWJtMzJmOTNISUFtSkFBRjNVanJwQklSaEFMK0U4c1NJNFFRUWdnaC8wNVVYa29JSVkvcG54eHdBeWpnUm9pcDFGZS9IKzhLT0NHRUVFSUkrZDlGM2FnSklZUVFRZ2doaEJCQ0NHbG5GSFFqaEJCQ0NDR0VFRUlJSWFTZFVkQ05FRUlJSVlRUVFnZ2hoSkIyUmtFM1FnZ2hoQkJDQ0NHRUVFTGFHUVhkQ0NHRUVFSUlJWVFRUWdocFp4UjBJNFFRUWdnaGhCQkNDQ0drblZIUWpSQkNDQ0dFRUVJSUlZU1Fka1pCTjBJSUlZUVFRZ2doaEJCQzJoa0YzUWdoaEJCQ0NDR0VFRUlJYVdjVWRDT0VFRUlJSVlRUVFnZ2hwSjFSMEkwUVFnZ2hoQkJDQ0NHRWtIWkdRVGRDQ0NHRUVFSUlJWVFRUXRvWkJkMElJWVFRUWdnaGhCQkNDR2xuRkhRamhCQkNDQ0dFRUVJSUlhU2RVZENORUVJSUlZUVFRZ2doaEpCMlJrRTNRZ2doaEJCQ0NDR0VFRUxhR1FYZENDR0VFRUlJSVlRUVFnaHBaL3kvK3dVUVFzaWZWYlRoNk4vOUVnZ2hoQkJDQ0NHRUVCMlU2VVlJSVlRUVFnZ2hoQkJDU0R1am9Cc2hoQkJDQ0NHRUVFSUlJZTJNZ202RUVFSUlJWVFRUWdnaGhMUXpDcm9SUWdnaGhCQkNDQ0dFRU5MT0tPaEdDQ0dFRUVJSUlZUVFRa2c3bzZBYklZUVFRZ2doaEJCQ0NDSHRqSUp1aEJCQ0NDR0VFRUlJSVlTME13cTZFVUlJSVlRUVFnZ2hoQkRTemlqb1JnZ2hoQkJDQ0NHRUVFSklPNk9nR3lHRUVFSUlJWVFRUWdnaDdZeUNib1FRUWdnaGhCQkNDQ0dFdERNS3VoRkNDQ0dFRUVJSUlZUVEwczRvNkVZSUlZUVFRZ2doaEJCQ1NEdWpvQnNoaEJCQ0NDR0VFRUlJSWUyTWdtNkVFRUlJSVlRUVFnZ2hoTFF6Q3JvUlFnZ2hoQkJDQ0NHRUVOTE9LT2hHQ0NHRUVFSUlJWVFRUWtnN282QWJJWVFRUWdnaGhCQkNDQ0h0aklKdWhCQkNDQ0dFRUVJSUlZUzBNd3E2RVVJSUlZUVFRZ2doaEJEU3ppam9SZ2doaEJCQ0NDR0VFRUpJTzZPZ0d5R0VFRUlJSVlRUVFnZ2g3WXlDYm9RUVFnZ2hoQkJDQ0NHRXRETUt1aEZDQ0NHRUVFSUlJWVFRMHM0bzZFWUlJWVFRUWdnaGhCQkNTRHVqb0JzaGhCQkNDQ0dFRUVJSUllMk1nbTZFRUVJSUlZUVFRZ2doaExRekNyb1JRZ2doaEJCQ0NDR0VFTkxPS09oR0NDR0VrTDlGa0xjenJDMGtCdTl6YzdDR3I3dkRZNjg3SXRBREV3ZEZnOE14ZkgvL3JoMFJGeDMwV090K1pWSi9qTzBmQlhPeDBPZ3lNMGYxeE1zVCs4SFMzTXprOVpvSkJlQTJlOEU4WHR0TzFZSzhuV0VsRmJlNjNLd3h2VnRkcmx1bkR2RDNjR3pUODdja09zUWJmVG9INkwxSFU0bUVmUFR0SEtoMys5aitVUmpjUGVUUHZyeDI1ZTFxOTlpUDlXbGh1eGVMQkNhdHc5VGxHRHp1NDMwblQ4Sy9ZZjh5eHRiS3ZNM2ZqYWw2UmZwaldHd28rRzE4VDgzMWp2U0hpNzFWbXg3RDQzTFFOYVREbjNyZU1mMmlNRzVBWndqNXZEKzFuci9MWS82c0dkVy9hMGZFZFFtRW9BMmZ4OWorVVJnV0cyclNkaDBUNnZPbnRtVlRCWGc1NmQzbTE0N0hsZVlDdFo1dmNQY1FDQVg4TnEranJkdC9XNFQ2dVdIYXNCaVRmZ2RlSE5mMy85MnhqVHdlbmxmVXdBLys3aGRCQ0NHRS9Oc05qZTBFWnp2MWlkd2ZaMitob0xUcWIzNUZmNzlYSnZYSDNJbHhxS3lweC8zc0lwMzdZaVA4c0hUK2VBUjVPNk9ndEFwRjVkVnRXdmZUdzd2anFkckUxeUVBQUNBQVNVUkJWS0hkRUJYa2hldjNjbEJUMTZoei85UmhNWmd4TWhaZGdyMXg5VzRXYXVvYmpheEozNmkra1JnL29EUEc5T3NNQVorSDYvZHk5Slo1OWFrQjZCSHVpNUY5SXREVXBNQ2Q5THhXMXp0djhnRE1ITjBUOTdPTFVGSlJBd0JZKzg1VUZKVlZJN2U0UW1kWk53ZHJQSmZRQytkdnB1dmNQalEyRkl2bmpJSzFoUmpwdVNXb2E1QVpmSzdQNTQzRG1INVJFSXNFU01zcFFtT1RYRytaWWJHaGVQZTU0WWdNOGtSMVhRTWVGcGExK2g1YUVoM3NqWGRtREZNUElqaEFjWGsxbEVvVjVBcWxTWS92SHVxRHhYTkdJOGpiR1dldXA3R1Btenk0SzZiRng4RFh3eEZYVTdMUUtOTi9MODF4T1J5b1RIaE9Mb2VEaEg1UktLbW9ocXVETld5dHpGdjk3K25oM2ZIVzlHSElMNm5FZzRmRkpyMDNiV3ZmbVFZTGlSbXk4OHNnRmduWi83eGM3UERkZjU1UmIwOForUzJ1NDl0M240WlNwY0w5N01KV24wOHFGdUdidDUrQ21WQ0EyeVpzcDAvYXYySC9NcVp6Unk5ODgvWlV1RHBZbzdLbUhnRmVUcGc3SVE1M013dFFWZHZRcG5VMUZ4bm9pVGVlSG96NG5tSGdjRGhJZjFoczhyNmxiVWlQVGxnME14NTJWbEowN09DQ3lFRFBWditiTXFRYnBvL3NBVDZmaDZ0M3N4L3o5WHRnenZnNHhQY0tRMjE5STFLYmJiczhIaGNxbFNsNzdaUHg4ZHdFbEZmVjZoeTdoOFoyUXQ4dWdiaDZOeHRMWHgyUDlOd1NsRlhWR254OGVJQUhGczBZaGpQWDB5QXo4SHZiWEZ5WFFNeWZNZ0JqK2tYQnhkNEtkOUx6V3YxdGl3MzN4WndKY1JnV0c0cmlpaHBrNXBVWVhJN0g0Mkw1YXhNeHNuYzRicVk5WlBlSDFyZzZXRU91VUxScHUxcnp6bFQwQ1BkRGZra2xDc3ZVbjkzQzZVTXdkVmdNYXVvYWtabFhhdEp2Y1dzOG5XM3h6b3hobURXdUQyNC95RVZlY1NXV3Z6NFJFd2RGdzFvcVFXNVJ1ZDU1Z0NFY0R2RExmNTlEZUlBSDdtV1p2bDl5T1J4d1REaXU5SS91aUJmRzlzYklQaEdBQ3JqMUlOZm9zczhuOUVKQ1hDUWlBajF4SnowUGxUWDFKcjBXQUJqZUt3eHgwVUc0azU2bjgzMjlNMk1ZN0sybFNIOVlESVh5Nzl1Zi90ZTBQZlJMQ0NHRUVQSW44WGhjZEFuMmhybFlpRGVmR1lMd0FBOHMrZkVBZTcrOXRSUUEwRDNNRjBJQkg0dFc3MFI5WTVOSjYxWm5SS216MklKOVhCRWU0SUg4a2txZFpaYi9lZ1NSZ1o0STlYUERxamVuWU5MYjY5Z1RVS2xFaExwNkdaUkdCbmdLaFFJQVVGcFJnMzJuay9YdWQ3RzNncGVMT3RQSjNFelU0a20xdHVPWDd5SytWeGhXTDV5Q2I3YWR3UGFqVitCb1k0RXY1bzlEZVZVZFZGcW44eEl6SWN5RUFsVFcxT0hIM1VuczdRMk5UVEFUQ2pDdWZ4ZmtGSlJqOThuckJwK3JTYTZBV0NUQWdHN0J1SEFyQXpmdVA5UmJoamxSandqd1FHbEZEUzdmeVRRcG9HV01YUE81dWRoYllVajNFQXlLQ1lHbnN5MU9YVTNGenVQWGtOSktJT25NOVRTazVSU2hlNWd2RnM4WmhUZFdiQWVYdzBGRW9BY0FvR2VFSDhxcmF2SFZwc1FXQnhNVEIwVWpLc2dUNzN6OU94UktGVUo4WERHeVQ3akJaVjNzclJBZTRJRWU0YjV3ZGJDR200TzF5ZTkzNGZTaHFHOXN3cW1ycVFDQXVPZ2c4SGxjSERsL1IyYzVIM2NIeEhVT3hBKzd6N0MzVFIvUkE5Tkg5REM0M3BjbjlZT3RsVG0rL2YyVTBlY1dDZmxZTUcwUUZrd2JaUExyOWZOd2hMZXJQVDcvNlErVEgvTWsvQnYyTDJQS3Ftb2hGZ2tRM3pNVS9hS0Q4UE8rcytqV3lRZFJIYjN3L2M3VDJITDRVcHZXcDQzWnYreXRwZWdhMGdFSGsyNmEvSnVwcmJGSkRxR0FqNFM0eURZL2R0S2dhRnk2bllua1ZQMUFLV1BKM0FUc09uRWRGMjluNkQwdm9ONTJNM0oxZzBVaFBxNzR6L1BEOGM3cW5VaC9qRUIyZS9CMWQ4Q0tCWk4wdGhVYkMzTndPQUFIUUFkWGUzeTdhQm95akFTNm5PMnRJQldMc1BydHAvREc4bTFzQUVyYkMyTjY0MERTVFR3c0xHY0R1aks1SEVuSmFTWUZYT28wM3plZng4UHRGdmFMa2IzRDRXQ2pQc2F1ZW5NeVh2bGljNnUvdjM0ZWpsZzZmenpTY29xd2NOVU9LRXdNdkRYSTVJZ0s4a1JVa0NlV2JqeU12YWVTSVpNcjBNSFZIdjk1ZmpqNmRBN0FmOWJzTm1sZHpZbUVmSFFMNllBaHNhSG9IdWJEWnJLK08zTTRabnkwQVhVTk1yallXMkZROTJDY3ZmRkE3enpBa0ZBL2QxaGJTTkFqekJkZGdyMng4S3Z0dUpYVzhtOE1oOHZCVzlPSFFxVlM0Yi9mN3pkNjdnQUFmcDdxTEQraGdJY2JhZnJIWFcyZXpyWUFBQ3R6TS9EYm1BSGFLOUlmTWFFK0dOZ3RHR3UybjhEUml5a0FBR3NMQ2VaUEdZQ25oM2ZIMTF1T3M3ZVRKNHVDYm9RUVFnajV5M1VONmNDV2oxMjltNDNsdng3UnVkL0J4Z0lBVUZCYWhRWEx0N1Y0RXR2YzRKZ1FtSXVGVUttQUQ3L2R5d1k5dE5YVU5XTEw0VXVZTTc0djdHMmtNQmVMVUZYYkFDdXBHQ3RlbjRpcmQ3T3hhc3N4Zyt0dmtxc0h0NW41cFNndTE4OFFHTmtuZ3YwM2g2TXVjV2x0UUFPb1A0ZHRSeTVqMHVCb3ZEeXBIMUl5OHRuQVYyRlpGZkswc25HNmRsS1hjdGxaU2VIajdzQU9SSm1CZDJaK1NZc0JBVm1USEdLUkFKc1BYVFFZY05OK242V1Z0ZmpvdTMydHZ2N1dhRjl0ZjMzNU5wZ0pCVmoyMmdRTTdoNkN3ZDFEY09yYWZTeitkaTlrbXVjMVpNL0paTHcyZFNDNmhuUkFlSUFIT0J6QVNpcUdyRW1PMituNTRJQ0QrVk1HR24yOFZDSkNQMDFaOGNMcFE3SGt4d080blo2SFBwMERNSEZRTkFDZ3ZyRUpDcVVTWEE0SEVqUDFOdXJ0WW8vUGZqcUlnZDJDa1pWZmlvcnFlaWlVU2p3OXZEdmNIS3lSa3BHUFhTZjBQMjhCbndjT0IxQ3BBR3VwR1BPbkRNRDA0VDEwc2lkY0hheGdiU0dCazUwbFB0dHdFQXFsK25OS3VwNkdXMW9aWEoxOFhCRWI0WWU4NGdyOHRPOXNpNSsxVEJNY3ZadFowT3FBMGQvVEVlRUJIcWhya0dGUEc0TklUOEsvWWY4eXBxenlVUmJVOXNUTDJQVEhSZGhZbW1QQ3dDNllNNzR2cEdLUlR2QzFMYlQzbTQrKzIvdlltWE5NRnRiZHpBSzgvdVZXa3g2ejRvMUo4UGR3eFBlN1RyY1ljQU1BZjA4bmZERi9uTkg3bWN4TGc4L3ora1E4KzhGNmxGWWF6aVo3a3BqdHNxU2lHam1GNWZCd3RvV3RwVG5rQ2lYS3ErdWdWS3JBNDNGaEpoSVl6QndUYWNvY3EycnFvVlFaRGxpTjdSK0ZTWU9pc2ZmMERkUnFzcS92WlJib1pWd3luR3d0ZFlKM2NzMXJ6QytwUkZHWjRleHdlMnNwbmsvb0RRRElMaWpEUjkvdUJRRHNXZjZTU2VXbTBTSGVXUGpNRUoyTFpDMlJ5ZFNCd0tNWFU3RDNsRHFJem14aktSbjViVHEyU01VaStIazZJdGpIRmRIQjNnajFjOU1wdjFXcGdQeVNDaFNXVlNNMjNJLzl6cllsWG1sMXUyUU1pZ2tHb0Q1ZXZibGlHenAzOU1MeTF5ZWEvQm9CdEJoNEMvSnlCcUErbHQxK2tBZC9EMGRFZGZUU0M3aDdPZHV5eDU4bFB4NWdmNE44M1IxYXphQ1dTa1RvRXV3TkFPQnlPZEN1ZkdZK2swYVpITmZ1UFY1V0ttazdDcm9SUWdnaDVDODNvR3RIQU9xQjRwSWY5K3RsWkRDWkxMY2Y1T3FjdklxRWZDaVZLdmJFc1RrZWw0TkpRN29DQUxZZXVZUlRWMU14cm45bjlJcnkxMXZXV3FydUo4ZmxjTEI0em1nQWdLdTlOUnh0TGVEajdvQ2N3aktEZ1pUbVdWUmNEb2Q5alJZU016WkQ1TmFEWEZpWWl6RzZieVNTa3ROdzZYWm1LNThLOE11Qjh4alZOd0ppa1FCT2RwYnNJSC9mNlJzNGNPWUcrOXdiUG53V1VyRUlaNjZuWWVFelE5QW9hOEwzdTg2WW5IM0FCSFlBZGVEQzNFeWtWMkxMUExleTJmdTF0VEpIZFcyRDBlL0E2SE0yZTIyRlpWVjQ1WXZmOFBYQ0tYQnpzRWJ2U0gvRTl3ckR6dVBYaks3ajZ0MHM5dDhOalRJa3hFVUJBRDc0ZGk5Q2ZGengxTkJ1QU5TREw2YkhVdk1nSHZOM1hIUVFDa3VyOE1QdU0vaG0yd2tjT1g4SFdRVmw3SUF3dm1jWTNueG1NR1JOY3J6NHlTOG9McS9XK3c1bmorMERBUGoyOTFOc1daMzI5cUNOK2J5YzdDeDFBaUlTc1FpQU9vTkxZaVppUCs5TGR6SjFQb3VFdUVqRVJ2aWh1cTZ4MVl4RDV2dTltcEtGZFMxa3hBSEF1QUdkRVI3Z2dhcmFCdHpOTEdoeDJiL0NQM24vRWduNUxYNDMya0UzSGxmZGQrdjdYYWZSdjJ0SDJGbVpvMGU0TDI2bTVlTHluY3cyWFdnQVlGTEpuNERQUTZDWGM0dlpnY3hub0ZTcVRDNjdaN1paVXpKaDZ6VkJtRHZwK1RwbHdiNGVqb2dNOUVCNVZaMWU5azFDdnlqd3VCeHNQWEw1YndtNEFZLzJxVC9PM2NiMnhDdDQrOW1oOFBkd3hJbkw5N0E5OFFyRzlGUC9GbTFQdkdMd04yejc1eS9Dd1VhS294ZFREQWFUdlZ6c1lDWlU5L25pY2poNnBjczhIaGYvbVJtUDN3NWR4TDBzZGVudHU4L0ZROWFrd0M4SHp1SGF2WnhXdHhrZWw0TkZNK05oTGhiaWZuWWhGcXpZam9ycU9nREEvR1ZiOE9iVGc1RmZVb25LbXZwV3QzVS9EMGVrNVJTMXVBendhTHNzMUNyTFpkWmRXbGxyMG5GRUxCSmcvUWZQNnZSYVU2cFVrRFhKSVFBUHVjVVYrR3pESDBqTkt0QTVsNWd3c0V1cjY5Ym1ZQ1BGa0I2ZEFBQy9IanlQYS9keWNPUCtRellqdXJGSmpwNFI2bURldGlPWDJjZjFpZ3FBaDVNTlpISUZxdXNhWVM0V29icE8vUnNmM3pNTVZoYnFZQ2FQdzRHN2t3MEFkY2JaMUdFeG1EQ3dDNnlrWWxUWE51QkEwazEyblIxOVhBRUFkUTB5TnNnMmJWZ01ab3p1aWNYZjdjT3hTM2VOdm85Qk1TRnNiOGZQZi9wREoyakxmTjZwV1lVNnYwZmt5YUtnR3lHRUVFTCtVaFlTTS9UV0JNRU9uYjJGeXVwNnZlYlpYaTdxc29yNzJVWHNmUUlCRC8rZGs0QW11UUtMVnU4MGVMSStzazhFM0J5czhiQ3dITi92T2dPcFdJU1pvM3V5VjR4TEsydFJXVjBIUHAvSGxtNlVWOVZCcWdsOFZOWFdvNnBXWGNZenJHY1lydDNMUVZaK3FjNXphUGNWY3JTMXdPZnp4bUhWNW1PNGtwS0ZLVU82c2cyU2Y5aDFCczUyVmxnNGZRaVd2RFFHSDZ6Ymc2VHJhUVkvRXlZYnFycXVBV3UzbjRDdmh5Tk9YN3VQbWFONkFsQTNnZjk1OFV6OHNPdU0zc20yckVtTzhBQVBySHB6c3NIMUMvZzhOTy94emJ3RlBvK0h0NThkaGdBdko3ejI1VmJVYUFXRHRNZHZ6SGRnYTJXT1phOU5RRzVSaGRIdndCaUZnUUZoV1dVdDNscTVBOS8vNXhtSWhId0krRHdNNk5vUmlWcURiZzhuRzR6cUd3RU8xRDF6R0lOaVF0QzNTeUFxYStyUkx6b0lBN3AyaEV5dXdJTGwyK0JzWjRsM1pneERUWDBqNGw5WmFkTHJ1NjgxZ09UeHVKaWlDZDd1T0hZVnhacWVnc043aGFHRHF6MSszbjhPWEM0SE5wWVMzTTh1WkFOdVlwRUFLeFpNd3E0VDEzQXc2WmJPK3BuUHFxSzZIaTkrOGd0Nys2WWx6OFBOd1JwN1RpV2p1cTRCU21YYiszQTF4OFN0dUZ4dXE0M3BtZURQL3hmL3RQMUwyOGR6RTVDUlc0SXRoeStoeWtnNVlFMTlJNlJpRWFRU013ajVQS2lVS2h3NmR4dFRoblNGdVZpRUwrYVB3OUdMS2EyV3FlbDlicTMwWnhMd2VWanlVZ0lpQXozeDNwcmRPSHZqZ2NIbG1BQmFzSThMVG43M2hzblBENml6YWxyRFpHTmR2SjJCOVhzZWxlNG14RVVpTXRBRFJlWFZlbG5HSS90R2dNZmw0VjdXM3hjVWJoNkVpZ3J5QWdEc09IWUZRT3VmZjJ1aWdqd0JxQzhLaUlSOHhJYjdBVkFIdDk1K2RpamNIRzBRNnVlR0xpSGVlSFhaVnR6UExrU1RYSUV1d1Y2SUNQVEFPMS8vM3VwenpKM1FEMUZCbnNqSUs4SHJ5N2ZoeFhGOThlQmhNYllsWGtiNncyTE1YdkpMcStzd2hzL2pHZ3o4R3RxRWpmWG04M0t4UTMyalRDOUxUNkZRSXZGaUNrb3JhbEJVVm9XODRrcmtGcFhqMlpHeG1ESzBHeXFyNjAzT1pHdko1TUhkSU9EemtGVlFobzM3endNQXZucGpNclluWHNINlBVbUlqZkJEendnLzFOWTNzaGN6SkdaQ2pOWmNDTml3SndtL0hyeWdzODU3V1FYNDhyVUplbG1FVEVZZFkrSDBJVmc0ZllqZWE1S1lDWEg4MndVNnR5MmFHWS82eGlhY003SVBqK2l0YnBlUWtWZWlseVdwTUhKOGtaZ0pFZVR0L05nOUdVbkxLT2hHQ0NHRWtML1VzSjZoRUFyNGFKSXJjRHM5RC91K2VnVWlvZUZUa3RuaittRDJ1RDU2dDM4OE4wRXY2T05pYjRVWHh2U0dRcUhFeHovdWg2eEpqZ2tEdTdBQnQ4dDNzckJ3NVhiSUZVbzhOYlFiWGhpakxySGg4N240ejVyZE91VmxES0dBanlWekUrQ3JOZHNhYy9JY0hleU5EUi9NZ0xsWWlFOWVHb1BmRGwzRXhNSHFRTTMrTXpkeDlXNDJlRndPQnNZRUl5cklFNHRmSEkwOUo2L2pwMzFuVVY1Vng2N1B3OGtHbjd3OEZsOXRTc1NsTzVrNjJYWE1vRnVoVk1MZDBRYnZ2ekFDVTRaMGhhWDVveE40SnJzazhVSUtydDdOUm15RW44NTdtRGdvR3M4bjlETDQrYjQwTVk3OTk4Nmxjd3d1NDJBanhaRTFyK25jNXU1b1kvQTdhSW14UVdsMlFSazI3RTNDeEVIUjZCclNBZEVoM2dqMGRzYnFyY2NCQURtRjVhaXRsK24xT0JzM29ETUFkYUNMeVp3VThubDRaOFl3WEVsUlp6M2xGVDM2VHJrY0R2aDhua2xOektjUDd3RjNKeHVvVk1CaHJSNXNIQTRINHdaMFJrSy9LRFk0NXVQdXlINCtYQTRIZkI0WEM1OFpDckZJaU4rUFhXVWZhMnl3OHlRd3IyM1M0R2hNR2h4dDBtUGFlL1pGVXdnRmZIend3b2gvOVA2bFRhVlNZY0xBTGlabDJJenNFNjdYUzVESjVPbXYyWjcvKy8xK09OcGE0S3MzSnNQWnpyTFZkVEwyTEgrcHhmcy9lbkdVMGNBYnN4MlVWZGEybUUyanJYL1hqckN4bEpnVXdHVXljT0o3aHVuTWVHcGpxYzQ4OW5TMnhacTNwK284UnNCVEI0NlpUTEMvZzNhZ3lOM0pCbzYyRnJpWFZZZzc2ZXJTWnVhaXdvamU0V3hwbnpZcnFYcW1YWTZSSFkzNXpwdWFGSWlOOEdQZnM2MmxPWHBHcWk5UzFkUTNnc1BoNEtQWkkvSEdWOXZaMzk1ZkRwekhoVnNaOE5CY1NESmsrb2dlR05zL0NyZlQ4L0RXeWgyd2tKaGhVUGNROExnY3VEbGFZK1Z2Ujl1Y1hjbUlDUFRBdXpQak1YdkpMeVpQeW1ESThGNWhHQlliaW1XL0hOYlo5bVJ5QmI3ZmVmcXgxMnVLRHE3MkdOVTNBbktGRXAvOGVBQk5jZ1VpQXowUTZ1ZUdVRDgzYkV1OHpFNzRwRDN4VUVKY0pDUm1RbFRXMU92ODNqUFNjb3J3eWhlL3dkNWFpakg5T2lNMjNCZjFqVTE0YjgxdW5VeEJQcCtMTjU4ZUFxVktoYUt5S3ZUdjJoRVNNeUdTVTNQMEpwb0MxTE9nWHIyclAzRlFWSkFuZk56c0FRQ2JtZ1VBQWVQSDRSZkg5OFhRSHAzdzRiZDdjZnJhZlJNK01kSVdGSFFqaEJCQy9nSk5UWThDRTN4ZTJ4cmkvcHZ3ZVZ5TTF3Ukw1QW9sSkdaQ0xQcG1KNTZPNzQ2Y3dqSlUxVGJBMDhrV3NSRitVS3BVMlB6SFJhUHJDZzl3eCtVNzZuSkRGM3NyZkQ1dkhDUm1RcXpmazRTQ2tpcjRlenF4QVlmYWVobjJuN2tCdVVJSkoxdExUSXZ2RGdDNGNDc0RQKzA5Q3k4WE80TkJOMW1USEo5dU9JaVA1eWFnc1VtT1Jwa2NYWUs5Tk90c1pHZVJ0SkNJMktCUVNrWSsyNk5Pb1ZUaC9iVzc4YzNiVStIaFpJT0V1RWdNNmRFSlo2N2R4OVc3MlRoMzh3RXFxdXRoYmliRUYvUEg0OGM5Wi9EenZuUGdjVGxZL2RaVGJEYWVkcFpGNHNVVURPblJDWFpXNWdBZURRQktLdzBQZG40NWNCNzFqVElFZURxeDVTU2pOUU9GUzNjeWNWOVRxdVR0Wm85dUlSMndMZkVLbEVvbC9MMmNFQjNzamJvR0dYWVpLZmtNRDNDSG80MGwzbnhtU0p1Q05zYUNBdEVoNnNFcUU3UmdBbS9yOXlUaFNrb1djZ3JMc1BxdHArRG1ZSTF2dHAxQVFXa2xQcG85Q3NYbE5SajM1aHAyUFc4K014Z0FrRnRVenQ3MlhFSXZoUG03NDYyVk8xb3NtOU11VTFVcWxWajc5bFQ4c1BzTXRoNjV4QWJzNUhJRkRwMjdEUjZQQTRYaTBTREcyOVVPWWY3dUtLdXExV3NVYitwNGxsbXVUK2RBdUR2YXNMZHJCNlphd3d6c2I2Zm5JZG5BN0ovYUFyMmQwYm1qRjdpY3Z6N2o3ZCt3ZjJsakJzQVYxWFU0Y09hbXdXV1lVclQ4a2tvY2J5V29GZXpqaWxzUGNqSHZpOS93d2F5UktLbW9RVWxGalY3V1ZTYy9Od1I1Tyt2Y2R2NW1PaDRXbHNPWVVIOTNYRS9OMFM5ajFBVE9Da3FyalBhMU5MUXVVNE51UXNIakR6K1p2bWpXRmhLMkxQS3ZvcjMvTWxscE80NWVlWFMvSnBqaFlHTUJjMDNtdERhZTVyalBOZkJENmU1a2cwNitia2pKeU1lTG4vd0NsVW9kekprL1pRQXUzczdBVzZzZVpiSFpXMHZCNVhKUVZGYk5acFlabW4xYTI4Q1lZRHc3TWhZSGsyNWgyUytIMFNSWFlON2tBZUJ4MWFYYmZCNFhFckhRcE5rOWg4V0dvbnU0TDk1YnM0djlUREp5UzJCcExzYWltZkY0ZGRtV1Z0ZGhUSTh3WDBnbElyei93Z2gwRC9QRmw3OGNmcXpKUU5yS1NpckdoeStPQXAvSHhhb3R4OWdla2JNMDdRUHFHNXZBNVhEaHFwbEloOW5QcFdJUjJ3dDB5K0ZMbXVYMDJ3dGs1cFVpSzc4VTc4NGNEZ0FvS3EvR0YvUEg0V1phTG5ZZXY0WmpsMUtnVWdFTFZteFRyMWNpUW55dk1BREFEN3VUMnBURk4xbVRvWjFiWEdIeUpBbmR3M3d4b2xjNE9Cemd3MWtqOGNtR2czb1QvcEEvaDRKdWhCQkN5RjhnTTcrRURTaDR1OWpoOHAzVyt3LzlHdzN2RmNaT2tpQVdDUkRpNDRxRFNiZnc4dWUvc2NzOE96SVdzUkYreU13ck5kaVBpc2ZsQUJ3T08vQzB0VFRIK2crZVpjdk9uaDBaaTJkSHhyTEwxOVEzWXY3U0xiaWZYUWdlbDROM240dUhXQ1RBdnRNM3NIVGpJWXpxRTRGWG54cUlPK241K0diYmNkeHMxbmkrcXJhQmZYMGlJUjhIVjg0REFOekp5TWVpMVRzaEZZdnd1YVl4K0xWN09Yam42OTkxc3IrcWFodncrVTkvWU5XYms5bjNQVEFtR0FOamdySHU5MVBZZFBBQ1ZtNDVoZzllR0lHWm8zcWlxS3dhaGFXVjZOakJoVjJIZHBiRnZjd0N0dThNb0YvMlpNaU9vN3BYNEFmR2hFQmlKa1RTOVRTalBkUVM0aUlSSGV5TjJucFpxMzNCQUdCTXYwaWs1NWFvZTlrMEN6Q0ZCM3JBdjFuUUtQRkNTb3NEWnk2SEEzOFBSN2JzMDlpRUQ0WTQyYW96aHVLaWd4Q25tVGlCc2VyTnlYaDkrVGFVVmVuM3MzRjNVbWZ3OFhoY0hMOThEenVPWHNHeVZ5ZGd6dmkraUFyeXhQSEw5d0FBdFEyTldQYkxZWFFONllESlE3cml4OTFuY0RNdEZ3bHhrUWp6ZDBkSlJZMWV3SVB0UzJZdXd0dlBEbVZ2dDdHUTZDekhqTWtqQXowUXFabVo5WEVsMzhzeHFhZGI1NDVlNnYzcWIvQnYyTC9ZWlRVWmhzVVZOVVkvZDZuRURCNU9OcWpSS2xFRDFBR0hpRUFQck50eFVxK3ZYVUZwbGRIU1B6NlBpMDFMbnRlNXJWR21EbUNhR2pUVEpoQ29nME9QVTE3S1BMWWw1VlYxdUhnN0EzdFAzY0Q5N0VMMmRpYklsRjFRcGxOK0RRQS9mVGdEKzA3ZndMbWJEN0JnMmlCMDd1aUZsejdiOUpmMmQ5TU9wSFR1NklYcXVnYWRiQ3htUnRNZmQ1OXBzYWRiOHhKY0laK0hLVU82Z3NNQlZteEtaRFBjZUpxTVFBNkh3NWFJUzhRaUxIMTFQRGpnWU81bnY1cWNtWGJoWmpyKys4TitOcERTTmFRREJuUlRaOVp4T1J3MHl1UjRka1JzUzZzQUFGaEt4V3haNU1zVCsyUGw1cU1BZ01xYWVodzhld3VqKzBaZ3dzQXUyS3JWNzh4VVBtNzJiTCt6clB4U25MaHk3NGtFM0x4ZDdaQlhWTUgyOWh6Y1BRU3p4dmFCblpVNXFtb2JZQ0V4dzNNSnZlQmlaOFgrUml6NThRQk9YVTFsQTJ5Tm1vbUkzbnRoQkt5a1lsVFZOdUQzWTFjeGZVUVBkT3pnZ3Y5OHMwdXZsMmhVa0Jkc0xDV1FLNVE0ZWZrZW5oN2VIVUhlenJDUWlQUXV5SVQ3dTRQTDRhQytzVWx2RnRydVliNFkzVGNDNzYzZHJaZmwxc25YamMwZXRaQ1lZVVR2Y0lOOWFiVzUyRnZoM1pueDRIRFV3Y1YxTzA3aTlvTzhGaDlEMm82Q2JvUVFRc2hmSUZXclBLQjNsRCsyYTEwaC8xOGhGZ2t3dmRtSi9WZS9IZFhMdEdBeU51NW02czlJS09EejhQNExJOERsY3ZIKzJ0MW9raXRRVmxXTGsxZnVzUVBsekx4U0tKUksrTG83UUs1UTR2MjF1OW5CM2F0UERVU1l2enZPM1hpQVpSc1BRNlVDZHAyNERoOTNCNHpxRTRHdkYwNUI0b1VVTE45MHhPQlYveEFmVjNZdzFEM1VCLytkTXhyK25rNXM2VmQyUVNuYkowcmJ3SmhnS0pRcVhFbkpoSitISTNoY0xsWnVQb3FMdDlUWlVDY3UzMFZ1UWkrNE9WaWphNGczeXFwcUlXdVNvNmk4R3U2T05qcURxei9aT3NpZ0lHOW4yRmxMVysxWk5XVm9OL3lSZEVzdllIVWc2YVpPRTJodElpRWZtNWU4b0hkN2VtNnhYditiOXVKc3IvNCsyR3dmRGpDdXZ6ckQ4a1phTHR2a1dsdUFseE0rZTNrc2JDd2xPSkIwRTBzM0hvWkNvY1RTallld2FHWThZa0o5WUdGdXB2TVl1VUtCcUNCUFJBVk53YmtiRDFyc2g4T1VmSW9FQXJaY0RBRE1STTFLNWpSUnQrVy9IdEVaTURGQkNWTXcyK2lnN2lHSUNQUnNjVmxiVFVZWDg1aS8wejk5LzJLeW5Rd0Y2cGllVjh4c2s0NmFpdytNL3QwNllrRFhqZ2oyY2NVSDYvYVlYS1kzb25jNG5HeDFTMC8vT0hjTEkzcUhtelRUWVhOTTBLZTBzcGJOeEJNSWVIQjFzRVpXWHFuQngvVHYyaEZtSWdIeVN5cjE3cHNXM3gxUEQrK3VjNXVmcHlPR3hvYnEzTWJUYlBjQm5rNTY1ZXdjQUMrTTdZMVpZM3V6czFVdWUyMENYdm44dDhlZXBiV3R0QU96T1lYbDZCTVZpTmh3UDV5NG9nN0VtOXJUVFRzYmtNTUJGanc5R0lPN2h3QUExaTJhcHJkOFRLaVAzdWNCQUV2bUpxQzIyYkhUbUtyYUJqYmdKakVUNG8ybjFabkFkOUx6OGZYV1kvajhsWEdRU3ZTejgxb3l0bjhVOGtzcXNTMVJIV0RiZXZnU1J2V0p3UE1KdlhEK1pqcXlDOHJhdEQ1bWUxQ3BnUC8rc0IrcFdZV3RQS0x0QXIyYzhPVnJFNUdTbVk5M1Z2ME9tVnlCaDRYbHNMVlUvd1phbXB2cHRUSFljdmdTT3dNNnM1eEl3TWY4S1FQUVRUUExzYVc1R2Y3NGVqNzdtQ1V2ajJIWHoyQ3lwNi9meTJHUG4xbjVwVGlRZEF2SDFyNk95eWxaYkI5SWIwMTVhSk5jZ2JlbVA3cEF3K2R4MGJ0eklIaGNEajU5ZVN6ZVdyVkRKL0QyL0poSGJTUXN6YzNBYjZXZnAxZ2t3SktYeGtBcUVVR202WlY3SlNXcnhjZVF4ME5CTjBJSUllUXZjT2JhZlpSVjFzTFd5aHpoQVI0WUhSZHB0R1R2MzJyNmlGallXRXJZUnVLQXVzeXdlYWtmMDROdFFMZGc5STRLMExtUHgrV3lHVzJmdkR3R2kxYnZSS05Nam5XL240S2JvdzNXN1RpSnlwcDZySGxuS2xRcTRMTU5CM0g1VGhiY0hXMHdaM3hmemV5UERkaDlNaGxkTzNXQTJFd0lpVWlJL09KS3lPUUtDUGs4RE9qV0VWNHV0bmh1OGM5Njd5RmFxMWNQajhkRkwwM3daTVBlcytqYk9SQ2ora1MwK0JsRUJYbmg4NS8rUUdwV0lUTHlTdGpiVlNyMW9PV1Z5UU53N21ZNm5oMFppenNaK1RvenJETGFvOUUrSXpiQ0Q2UDdSc0xiVlQxYjdJMzdEOWtBaEwyMUZBQmdiU0hHVjI5TWdybFlCSDhQUnd6dkZZYlhsbTFCZ2Rac2RDMFoxNzh6RzlnQjFBT0ppdXA2ak9vYmdTMkhMNWswNjZLcFhPeXRrRjlTQ1VkTkVLS2tvZ2FydGh5RFZDeGlnMjY3VDE3WDYwTTNMRFlVODZjTWdFS3B4T2MvSGNMK016ZlkrdzZmdjRPM3BnOEZqOGZWNmZYVjNKYkRsK0R0YW0vMGZvNW1Pb3VTQ3QxU1dHWWlCWVpBRTNScVBtdHNXMmlYOEFYN3VPQnVab0hPK2p5ZGJmVUd4Y2I2S3Y2Vi91bjdGMGVUeGRRODZCYm03NDUzWmd6RDI2dCtSNEVtTUdVbEZVTXNFcUMrc1FsbVFnSGJPTCtUcnhzbURZN0cxMXVPdC9wOFFnR2ZMWlZYS0ZWc3R1TGVVemN3c25jRVhwbmNIL08rMk55bTkxQlQzNGdOZTg5aTk0bnJLS3VxUlhTSU4xNmEwQTlXVWpFKytmRUFPdm01NFd6eUE1MTlLUG4rUTF4TnlRSTQ2aXd3N1lIN3h2M25JT1R6MEQzTUIrbTVKV3oycWlrem5USzZoL21pc0t3UzZROUxkRzd2RmVtUC9VYktlSitrbi9hZVJWem5RTHc5WXloU3N3dVJWMXpCSnZjMkx3dG5NRUV0dmxad1c2VUNQbGwvanFlWnBnQUFJQUJKUkVGVUFJMU5jampiV2VKaFlUa2FOTmxkVEhsL2JuRUZUbW95YkFIMWZzRnNYODBEbDZaNGEvcFFPTnFxQTc0RnBaVkl6U3JFN0NVYndlZnhrRjlTaVFiWm8reXlqWXRud3RQWmxzMFliVWx1Y1FVdTNFcEhUS2dQM3BvK0ZITS8rOVhra25vK2o4dG0wQjI1Y0VjbjREWm5mRjkwRC9NMStEaHJUWmF3bjRjRE5pNmVxWGMvMHlOeDRzQXVHTnFqRXh4c0xDQVdDUkFkN00wR3htNm41MkhmNldRTTZkRUppUmRTY083bUF6eWYwQnNlVGpaSVRzM0J1aDBuMmZVeGZRZGQ3SzN3N3VxZGNMS3pncmVMSFk1ZVRHRm4zd1hVczBackI5em1Ub2hENTQ3cXNubUptWkE5cjNHd3NjRHkxeWVBeCtPeUFid0dXWk5PNzhMbUYwMllGaEVlVHJaNGZlb2dmTHIrSUpRcWxYcENqWUJIbWRFS3BRcmJFNDFmM09YeHVQaHc5aWo0dU5sRG9WVGhvMi8zVXNEdENmcjdqNjZFRUVMSS80QzZCaGxXYmo2R0QyYU5BQUM4T21VQUFqMmQ4UHZ4YThqS0x6V3B1ZnMvbVkrN0E4WVA2SXl5cWxyOHZPOGNtN0d6YXNzeFRCclVGUThlRnFHeXBoN21ZaEY2YWhxVlg3aVpqdG9XZW04QlFML29JQnhNdW9XeXlscTg5TmttMkZxYTQ1dTNuNEpVTE1LYTdTZllKdml4RVg1c0EzUUxpUmsrZlhtTXdmV3BWT3JzQTM5UEowZ2xJcjFzdDM2YVp0ZUF1a0d5dDZzOStEd3VyS1JpekZ1NkdTNzJWckNTaXJId21TRjQ4Wk5mMk1BVW44ZkY0ZFd2NHZLZFRMMkFBR1BYaWVzNGRPNDJYT3l0NE9aZ2pjUUxkOUMzY3lBQTNTd2tVN01iRExHeGxLQi9kRWRZbUtzSGdOSEIzcWlzcWNmWFc0NURiQ2JBTThON2dNL2pJcitrRXJYMWpXeWpaNmxZeEpiK09OdGFZa2lQVHRpdzkyeXJ6eWNWaTlnZU13cUZFandlRjF3T0I0a1g3MkR5NEs0WTJTZkNZUE5wYmMxbjMyVENJendlVjZjLzRxVEIwWGhtZUE5ODlOMCs5akhEZTRXaHVMd2FmNXg5TkpOb2RiUE1tREIvZHl5Y1BnUkoxOVB3emZZVEtDcXQwbm5PTHNIZTdPZS83M1F5WGh6WDk5RnIwUXJXM0V6TGJUbm9abUw1cG9DdlBqMXZVcGcrTTJ4elprSStVck1Lc1diN0Njd2Eyd2RDQVIvcmQ1L0JLVTJEN0cyZnpVWmhhU1crMzNVR01XRStpT3NTaUY4UFhFQW5YemZjYWxiTzlGZjZwKzlmelBZWTR1dHFzRFJ6NVp1VDJUNkZnSHEyeHJ1WkJlamJKZkRSckt5N3oyRGovbk1tUGQvY0NYRnM3N2w5cDVQWm9HUmVjVGxPWEw2THVPZ2dUQndValMySEw1bTB2a1V6NDdIdjlBMWs1QmFqVjJRQVJ2V05RS0NYRTN2L0I3Tkd3c0hHQXZNbUQ4Q3BxNms2d2NWd2YzZEVkK29BZDBjYkxQLzFDUGFlU21idisySDNHZnl3K3d3QTRKMFp3eEFUNm9PVFYxSk5PdTd4K1R6WVdFb2dGUEN3L05kRW5lYnpmNWNtdVFMcmRwekU0am1qOGVwVEEvREdpdTFzSmx4clplRjl1d1JpNDRIejdOOHFGYkJzNDJFc21adUFsSXg4OXBqRmxQZG41ejlxczlBOXpCY3ZqT21ORDlidFFWWitLWnp0cmRDdldmbDhTNTRkR1lzK25SOWR5UEoydFlkWUpFQk9DNzMvMm1MbjhXdUlDZlZCaUs4clJ2UUt4eDZ0YmFBbFEyTkRZVzBoUWFOTWp1OTI2cFpsZjdmek5MeGM3TkN4Z3d0eUNzdDBNdU5GUWo0c3pjM1EyQ1JIUWFsK2xxV0RqUVVFZkI2cTZ4cFJVRnFwdDh6b3VFaHNQWElaNjNhY3d1L0hyaUk5dHdSenh2ZUZoNU1OQ2txcjhQNjZQVHFsM2t4cmpMeVNTa1IzNm9DM1YrMUFvTGN6cnQvTHdjTHBReEFaNklHMG5DSnNhdGFMOXNLdGRJd2YwQVVjanZvaUNNTktLb2FWMUkzOSsyRmhPVjc3Y2lzMkxwNEprWkNQbHovZmhFd2oyYVhhZUR3dTVvNVhUNHAwT3owUElUNnVyVDZtUjdndnVCd09GRW9WUGxsL2dDWlBlTUlvNkVZSUlZVDhSWTVmdm90QjNZUFJRM1BWZGxqUFVBenIyZllyMVgrWFBzOS84VmlQNC9PNFdEUmpHRGhjRGhaL3QwK25STy9JK1RzNlYyTUhkTzJJbmhGK2FKSXI4TkczZS9YNm9saWFteGt0SjNLeHQ4Sm44OGJCeGQ0SzJ4SXZZL01oOVVEVDNscHF0TlJsMVpaamVIbGlQd0RBYjRjdTRtRFNMWHozN3ROb2tEV2hybDUzOEIzbTc2NHpnMkJCYVJWU3N3c3hMRFlVUWdFUE5oWVNwR1RrUTJJbWhOVGNERzg5T3d6emw2cXpURHlkYmNIamNSRVQ2b1BJUUU4c1dMSE5ZSSt5K3NZbTlJcFVENHFTVXgraWJ4ZjFnRXFnRlFTcTBTcU5OQ1dNRStMamlqNmRBeERxNTQ2Z0RzNDZXVDJKRjFPdzlPZERiTytjazFkUzhmTkhNM0RpeWoyczNmN29DcitGeEF3N3ZuZ1JBUEQ5cnRONmd3cGpYcHJZRHhZU015aVVLbXhOdkl6Smc3dUN5K1ZpMS9Gcm1EQ2dDNTRiM1F0SjE5UFlranREWHA3VVgyK1dSd0NZcFpsOUZsRFBzTW9FdzdRRHF1VlZkWGgyWkt4TzVsZnpvQnZUbkYwN01HdUlRcUdFbzQxdUdSK3pYcFVLcldic0dXcWdybzI1bDhtSTZlVHJwak81UVNkZk53T1BlaVRBU3oxUlJrbEZEZDVhOVR2U05XV0ZzaVk1Z3J5ZHNYak9hUHg2OEFLKy9mMFVPQndPNHFLRDBEc3FBSXQvMkkrNW4yNkNWQ0xDMWs5bjQyeHlHajdaY0xCTnZjemF3ejkxLzlMR3JDZS9wRktuVkh0b2JDak14VUprNXBYZzRxME1OTXJrRUFuNUNQQnl3dDNNQWd6WE5FMXZsTW14KzRScEdkQTlOTDJkQVBWK2ZDVWxpdzI2Y2NEQjZtM0hFUlBtaTFsamVpT25vTXpnVEtYTkJYZzZZZVViazZCVXFkUURjb1VTOTdNTGNUczlIL2V6Q3lGWEtQSHlwSDZRaWtWSWlJczB1cDZuNDdzaktUbU56Y3JSMWlCcmdwVlViSENmYm9tVlZJekpRN3BpOFhmNzJ2UzQ5dEk4YSt2MDlmdW9yS2xIMTVBTzhIR3paelBkVm14S2hLVzVHRE5HeFdMbVJ6K3hRY0x2MzNzRy9oNk84UE53UkVTZ0I2NDNtK0RFVXFxZWlHRFJ6SGlkMjd1SCtlb0ZjTmN0bW9ZWkgyNHdPaE9xSVFPNmRjUXp3M3RBMWlSSGZhUDZPemgvNDBHN2x1ZGV2SlhCWnZUUEhOMFRSeTYwM295ZnkrR3dGMlkyN0UxQ1VWbTF6djFOY2dYZVdyWERZTmJjZjU0YkRxZHVscmo5SUE4TFYrN1F1NS9KMUR1UWRMUEZUTDNxdWdaVTF6VWdya3NnSmc2S1JsMkRERyt0M0tFekN6SUFkbGJRclB4U0RJNEp3ZisxZDkrQlRSWDYyOENmZEtSN3QzUkM2WUJPb0ZES0xLdnNJVU80Z0FncWlCZmxpZ3V1ZWxXOHVLOWVVVURGalFNVWtMMW5nVUlMaFVMcHByU2xDenJvb251bmVmOUl6aUZwa3JaZzhIZjFmVDUvS1oxSnprbHpubnpIenBOWGtIRDlKaVFTWUVpd053QWdTdG1LcXVweVdoNjJINDlEVVZrbDlwNUp3UFJSL2JCeTRRUmszU3pCazIvL3BQYTVyejR4R1NaU0k5d3F1YU1XdUZtWm0rTGxKeVpoN2ViakdyTlFGMHdhREc4UEoxeE15Y0dSbUdRRUxadXU4N1lLRENRU05DdGZaekZ3ZS9BWXVoRVJFZjJCWHY5aUQ1NTRhQmdXVFIzYTZVWDRYOFh5djQyQmowYzNmUGpURWNTbjU2dTkwOTZlc0d3aU03OUVJM0NiR3Q0SGYzOTRKRlordWtPajJtSEI1TUZZTkdVSXpFMmxhR3h1Z1p1VEhYNStld2xjSFczRVlPVFc3VHZZZnpZUjVxWlNQUEhRTUZUVk5tRG55U3NZSGVxSFByN3V1Rk5kajd5aWNyenozVUcwdE1vMGhsUUxGd2FxZnRnZkEzdHJDeGdiR2VHVGxYUHgyT3BOcUtsdlJQeTFQQXpwNDQySlE0Tnc3RUlxdk55ZHhLOTU3cjlia1o1YnJQTStHRDNRRHpKWkcxSnZGSXB6amh4c0xNV1BWeW5udmdCZG04TlZYRjZGcWVGOXhUQ25yTElXbHVZbU1KVWFJeVdyUUcxWWRWNVJPWXJLcWpCaFNCQyszWE5PREY2bWhQZUJpZFFJcmJJMkhJNUowZnB6MmdzUDhjWGs0WW81ZXp0UFhzWjE1VzJXU0JTQnl0RUxxWmdhM2dkdlBUMGR6Mys4VFdlNzJkb3R4OUhRMUl3ZUx2Ymk3MlpwYm9LNDFGdzBOcmRnUlA5ZWFodFd4dzRPZ0xPOU5ZcktxcENTVllEeFF3TEZlVHF0c2phMTlpa0FpRXZMeFl0cnQyUHg5T0hJTDY1QVRYMGpwb2IzaGJXRktXS1RzOFh3Q2dENis2dTMrZ2pWU1hXTjZoV1IyczVzNFhTM01KT3FMZnF3Vm9iUWhvWUdrQm9aaXQ5ejJvaStZaGpURlUvT0NFY2ZYdytzMzNvU3h5Nmtpdjh1aElFeGlUZndUYnZoL252UEpJaHp1eDZaT0FnV1psS01IeElJYTBzenJQNXk3ejIxQVA1ZWY5YnpTNVVRdWlWbDNsSmJZaEF4eUI4V1psS2N2SGdORmRWMVNNMHVWTXdDOU91QmE5bEY2T09yQ0ZRUFJTZDFLUVJ4c0xIQXE4cGxISVdsbGZqMGx4TmkreG9BUUFLVTNxbkZ6d2ZQWTluc1VYanI2ZWw0NTl1RFlxV2pMaTJ0aXNmN2ZPSU5iRDhlaCt0NXhSckh3S3d4L2VIZjAwV2o1ZERRUUlKVFg2OENBTHo1MVQ2dGdSc0FzYm90TGJ0SWJXSEM2cWVtd2RYUkJ1dCtQYW5XWGpoblhDaFd6SXRBU1VYTi8xbmdCa0JqTzdOY0R1UVhWNkNQcnpzRytIdXFmVXlZUnhvUjVpLytyY3JNdnkwdWszbDMrVXc4L2Y0V3RXVXJ3dk5TWXNaTlpPYVhpTzJLcWdIdThCQmZ1RHJhWU8rWnF5Z3NyZXp5YTRqaC9YencydUlwcUcxb3hPdGY3TVV6YzBiQnhsSjNxL3o5YXBQTGNTb3VIWFBHaGNMV3loempsUzJqSFpreE9nVHVUcmJJTGlqRGRoMExHSFMxcVRyWktjNWIxWFAyZmczcDQ0MVhGMCtHckUyT05WL3ZSMVZkQTBJRFBOSFR6UUU5M1J5eCtkQUYyRnFabzdhK0NZa1pOekZ5WG9UWUtoMGE0QWw3R3d2STVjQnhsZWRlVlYvdVBOUHA3N0JpZm9UNE45UEJ4bEt0WmRiUzNBVDIxaGJ3NkdhSEZ6N2VKdDdtN3M1MmVHemFVT1FWVitEdGJ3NGdOTkJUNi9jR0ZMTmJCeXBiK0J1YVdqakQ3US9FMEkySWlPZ1AxTllteDZaOU1iaWNsb2ZKdzRMaDVlNElMemRIeldIcWZ5Rnl1UndidGtYaVNDZGh6ZHp4QThWbENCMXR6bHUzYWg1V2ZicEQ3Y0s2dWFWVm5BV25tSS9rZzVyNlJzUW1aeU1oNHlaU2J4UWk4MllKWkxJMk1mQm9YL0VrMFBhdXI3ZUhFNGIxVlh6UHRPd2ljZjVLU1VVTlh0bXdDeUYrM1RGaFNDQ1d6UjZKanpjZlIyeXlZcmJOMHBrakVIbnBHcnlVTTlOdVYxUjNHQWo0ZVRyRDI5MFJhZGxGYUd4dUVUZmRDUmNYRlZWMWFoZkJ4cDBNU2dZVUE5RTNiSXZFYTB1bVlGOVVBcjc0N1RSK2VmY3B0Ymt4cWlJdlhjUENLVU13WVVnZ2pzU2t3RlJxakljakJnQUFUbDVNNjNEanFNRFd5bHdjMXAxYldJN3Y5MFZqV0wrN1ZXU0dCaEo4cy9zc1JnN29oUUF2Vjd5N2ZDWldiOXluRVlnSk51NjRlOEV5Y2FqaUdEbDZQZ1d0c2phTTZOOUxiY05xVFVNVGxqMDhFa1ZsVlVqUEsxYTc4TlAxbU1lbjU2c3RRUmplenhmV0ZxWTRmZm02V212cWhDR0JhcFVvd29WcisvdEVXMWdqREZBWFF0LzJqSTBNNGRidDdteTNOemJ1VlF2OEpnd04wdnAxZ28yL25jYlhienlHMTVaTXdRRC9Idmp2ejhmUUttdERxN0pOdGFaTzg4TDA1bTFGQmFpcm93M21LamZ6TmJlMElxK29ISFpXNWhweis4eE1qREZtb0QvYTVISkVYODNVbU1kNHYvN001NWNxWVM1ZXlSMzFhaDB6RThWemszQi94U1puWTRCL0R3enI1d3NMWlJqZTNDckQxbU9kVjVEYVdKcmhrNWZtaVZzVFg5MndTK3ZTRndEWWZ1SXlob2Y0SXRqSEhXODlNd1BianNWaDA3NW9qWm1HZ3BaV1JVQ2JtbDJvYzF1d3JBc3o3enFhaXllVGFVOVFiQ3pORU9UdGhxOWZYNFMxbTQvajRMa2t0WTkzWlZQbmd6bytkUkdPbFc3MlZtckpVR0xHTFRRMXQyTEdxQkRzT0hrWno4Nk5FTGVGNWhkWElEb2hDOTNzck5SQ04rRU5qck5YTTdIejVCWE1HdE1mL2YyNkk3ZXdUQXh3M2J2Wnd0WFJCcmVWNTJYN1RhamF1RHJhWU0zVE01QmRVSXJWWCs3VHV1eENuK0xTY2pGbm5HSitwbSs3amRYdDJWaWE0Y21aNFdpVnRlR0RIdzdmYzNXdHQ0Y2liTTh0NnJ3RlV4YzNKMXNzblJtT01XSCtNSkJJME5qY2d0VlBUWU9WK2QySy9JcXFPc1hNUWdDM1N1NGdNVU54Ymp3NmVURFdmSE1BczVYelFpK2w1blI1MWlrQVdKaVo0SkdKZ3hEbzdZcEFiemM0MmxxaW9MUVM3azYyeU15L0xmNDlORGVWb29lTHZlSTJ1enZpbytmbllQbC9mb0ZNMW9ZUkEzcWp1cllCTDYvYjBlSHhQbmw0TUY1Y01GNThqcnFVa3NQQTdRL0UwSTJJaU9qL1FGTG1MWjBYTlg4MXFoVWZIVGw2UGdXalFuc2p3TXNOaDZLVDBLeHk4VHNtekYrY1hTU0JCSTlPSG96Ly9IZ0VkY29XMEQybnIyTEdxQkIwZDdiSDJmZ003SXRLUUh4Nm50WjN5SVZoeU8wdmpEdnkvQ05qRlVPdk54M0dLT1VjS0ZVcFdRVm9iRzdCdEJIOXNPOU1BaEtWajIwM2V5c002K3NEYjJVbGpyQk5VWlYvVHhmTUhodUs4cXBhTVpoS3pGUzBIZ2tYL1c3S1FmdTNTdFJuNzVoSWpjVEIzQjFWNVJ5N2tJckc1aFpFWGRGc2ZXbnY0TGtrUERKcE1KNmNFWTR6bDY5anhmd0l1RGhZUXlacncrWkRzWjErdmRUWUNPLzlZeVpzcmN4UlhsV0hmNjdmZ2FibVZyWHFMME1EQTFUVzFHUHRsaE5ZOC9lSE1DaklDeHRlZmdSdmZiMGZCYVdWT3IrM21Za3hMTXdVQVVaeGViVzQ3RUdWcTRPTjh1TlZ1SktXaDVyNlJzU2w1aUlpekYvcjF0SjdvVHBERGxBTXN3YUFnaEwxMzluRVdQTWx0dkJZbGxYVzR2RTNONG4vL3QyYmo4UFYwUVptSmxKeEZvOWlFMmVlMnZ5aXpzTE92T0lLZkxuakRGNWFPQjZUaGdYRHl0d1VyMzJ4cDBzTEdWWXRtZ2lwa1NIS0ttdnh6M1U3a0YyZ09STk5JZ0hXclpvdmJoZk9IajhRaTkvNnNkUHYzUlYvOXZOTFlHR3FDTkJLVlZya0pKSzdGWkhWeXVEemJId0ducDR6Q2laU0l3d0tVZ1NNdXlQanhkWTZVNmt4ckMxTk5WcnRMTTFOc1BhbHVlanA1b0NxMmdhcy9PUTM1R2xwblJlV2RyZzUyb2d0MFFZU0NSWk1Hb1F4QS8zdzA4SHppTHg0VGFPYXVFM2VsVUR0OTYxUDFoV2VDZWZ0eGVSc0hOYXlIRUYxNjZjMkQvTDRWSHgveFgyNllsNEUrdlh1am9iR1p2VHQ3UUZBRWVhcjNxekc1aGFjVDh6Q21EQi9iSGwzS1N6TlRIQTk3emErMzNzT0Y3VWNvNEQyamJlZEVZNUpZMFBkNFhCUldSVTJiSTNFa1poa3NlcjFYdHBTNzFWYWRxSDQzNTA5WndrVm5odDNuTG5uYmFWZWJvNWlNSFpONVdmZXE0cXFPZ1Q3dW90Vmc2WlNZeGdiR2VIcTlaczRuNWlGUzZrNXlDMHN4Ny8vcnBqSG01SlZnTXo4MjdoVmNnZWpCL3BqY1hHRk9ETGsxNk82VzFoZEhXM2c3K1dLSUc5WERGYTJvcm82MnVEcE9hTlFWbG1MTTVldkl6THVHb3JLcWpCeGFKQTRIZ05RTEpNSTluR0hyRTJPVGZ1aXNmZk1WZkY0K2ZYSVJaeUlUVVhwSGUzYmptMHN6ZkRDZ25HSUNGT0UwWlUxOWVJQ0NtMGNiUzFoWVNyVityeEM5NCtoR3hFUkVmMVBxSzVyeElzZmIwZXdyN3RhMVZGNGlDL21qQXVGckUyTzcvYWN4WTZUVnpRcU5XU3lOcXpkY2h3QU5HYmxHQm9hb0hjUFo3UzJ5cEI1czBTOHdDNHEweDN1cUpveXZBOUNlbmZIVnp1akVKTjRBMk1HYWc2dWJwVzFJUzI3Q0FQOGUyRCtwRUg0WU5OaGNTNVM3NTR1NktmY0toYXRNdWRKOVdzRHZWM1ZOdDRsS2Q5SkYwS2VBQy9GOE9YTWZFV3JVbE56SzNhZmlzZkY1Qnh4R0x5Mm9FZFZWd0kzUUhHUmRqb3VIZU1HQitEVGxmUEVuLzNieWNzYW9VUjdCaElKMWl5YmptQWZkOVEzTnVPVjlUdkY0RUQxUXMvUTBBQm9sZUYwWERxQ3ZkMHdaMXdvL0R5ZHNXbk5FOWh5S0JZN0k2K290YjBLUEYwVkZVMXRjam15QzByRkNpVlZ6c3E1WU1WbDFjZ3BMTU8wNXovRG5IR2hpdEJOV2VsbVptS01WbG1iem9vZlhTeVVXM2VGQVU0REFoVHRwdTNua1drYnhpOEVQTlYxaldvVkNiZHUzOEhtUXhkdzlId0tQbnRsQVFBZ1BsMDljT3VxZlZFSkdEYzRBSDE3ZVdCNGlDOUdoL3AxV2lFMGIwSVlCZ1o2b3JLbUhpOTh2RTNuVUhVWEJ4c3gwQUFVVlNiMjFoYW9xTmJlUnRoVmY1WHpDNEM0RmZLR1NvV2k2c2JiU3VXTXFLS3lLbHhJeXNid2ZvcUw5ZEk3dGZqcDROM0ZKTVA2K2VEZmYzOEkwMS84WEd3amM3UzF4UHZQUGl5MktMYTB5dkRzL0FqeGE0Uk5ySUJpczdPc3JRMWVibzRhYllTdWpqWjQ5WW5KZUhadUJKYTl2MW10MmtwWG9HWnBab0xoSWI3SUw2NFFGd2JjTHlNdDRhV0ZtVlNzOGp4M05VdnJNYXZ0NjFROXFPTlRtNUhLcmJxQW9zRHQ3TlZNalUzYjI0N0hZVXlZUHl6TlRMRDdWRHcyYkl2czhqYlBycElxbDY0SWIwVG9jcUNMQ3czMG9icXVFVW1adDJCclpZNWRrZkVJQy9UcThQTlB4YVYzZWRHSHFqRmhpdk95cXJaQnJEeTdINDNOTGZoa3l3bDgrTnhzRkpWVllmZXBlQnlQdlZ2UmJXZ2d3WkErM3VKMjRaaEV4WFBNL3FoRUxQL2JhTEg2T0Q0OVgrTzFCNkNvNEg5czJsQzF5amxCV1dVdDN2bnVJQkl6Ym9ySGhybXBWQzF3YzNPeXhjTVJBeUJyazJQMXhqMklTZFNjemFndGNKTklnSWxEZy9ETW5OR3dzemJIOWJ6YldMLzFKR2FON3Q5aDIrK2lxVU14YWtCdnpGejVoYzdQb1h2SDBJMklpSWorSjRUNGRjZnNpQUc0a0pRTk8ydHozS211aDZ1akRmNjFlQXBhWlcxNCs5c0RIUVpId2d0ZUcwc3pCSHE3SWNqSERYMTgzZUhmMHdXbVVtT2NpRTNEZnpjZkV3ZlNwMlJwZjNmY3pja1dxNWRPd3hlL25VYktqUUpVMXpYZ3R4T1h4ZFl2WFZzb00vTnZpM09hV21WdEtDaXBSSGRuTzVnWUc4SFMzQVIxRGMxYTJ6bXlicGJnMGRlL3crUFRobUhKREVYcmEwYitiZkZqUnkrazRPWEhKc0ZFYW9UWll3Y2dyNmdjei85M20xcnJDUUN4Nms4ZnZ0b1ZoZUVodm1JWWtaNWJqRTM3WWpyOXVsV1BUY1R3Zmo3aU1QOU1sZGw3N1N2ZEJKLy9ka3F4VlhWUUFFeWx4bGc2YXdUbVRnakQ4ZGhVL0hMNG90cEZzekMzS2oybkdQV056V0tRcDFxNDRlSjR0OUpOSUZ6d0NKVnVQNzI5QkVmUHAzUjZtL3g3dXNEWjNocitYaTd3OTNTQnZZMEYwcktMOE1rdkp4RGkxeDFleW0ybFppYkcyUHpPa3lpdHJNVzNlODVobTVZMndacjZSbXpjY1FaN1Rxc1B5bCsxYmdjQXhTWlpvZEx0Zmk1Q0JSdDNuTUZYcnkwRUFIZzQyM1Y0b1Qra2p6Y0dCWHVocnFFWnE5YnQ3SENMWVVsRk5ZcktxdUNxdkgvbGNxQ3BSWHM3OEwzNHE1eGYzZXl0WUc0cVJVMTlJNnd0VERGK1NDQnVGbGVvaFgyNkZvYkk1WEtZbTByRm9IVndzQmNhbTF2RXdHMkFmdys4K2RSRHNMTTJ4Nm00ZEZ4T3k4T0srUkd3TmpjVkF5cWhiUXhRaE1OdGJXMG92Vk9EVW1WRnI0blVHTVpHaG5CeHNFWkRVd3VpRXpMUjBDN1lWUTNVckMxTUVSN1NDNk1IK2lFMHdCTkdoZ2JZYy9xcTJ1ZjRlRGpCME5BQU4rK2hLa1pieSs3b1VEK3gwcWl3VlBzeHFIcjd0SGxReDZkQWVLNzViUHNwZUxzN1lXcDRIOVExTk9PejdaSEkwOUxlbUo1YmpHczVSUWp3Y3NYWVFRRTRjRFpSYXdXcFFGY2xwWHMzTzR3SjgwZEplVFhzckMzVVBtWnNaSURETWNscUlVMVhQT2g1c2lzLzNRRzVYTjdwbXhyWnQwcngvcWJEOS96OXpVMmxtRGxhc2Noajk2bjRMclVlZHlRMk9SdXJOKzVGVE5JTnlHUnRzRENUWW5Tb0g0YUgrR0pZWHg5eEhtcm16Ukx4RGNHOVo2NWk4ZlRoWWhWcis2MnJncE1YcitGeFpURFhLbXRENUtWcmFHcHB4ZlNSL1ZCWlU2OFcxSVVHZU9LajUrZmdRdElOSEk1T3hzV1ViRHp6dDlFd05qTEV4aDFudEFadXVoaElKSGh0eVJSY3o3dU5UN1ljRitjNXpocXRld0VLb0doWnRyRXlnNkdCUkcxeksvMCtETjJJaUlqb0Q2WDZnbCsxK2trbWEwTlBOMGVNSE5BYmNqbVFsbE1JYzFNcFRLUkdlUFBMdlRwZmNKcEtqYkZzOWtoNE9OdkIyOTFKcmVXd3Nia0ZNUWxaaUx4MERiRXBPWmc0SkFobUpzYVF5ZHB3S1ZWN200K3RsUmtDdlYzRk50VG9oQ3kxQ2hyaDkyOS8yU0swR0FvdFd4LzlkQlFtVWlPeGhlWlUzTFVPTDBKeUN1OWVrQW52c3E5YXR3TXpSb1hBUkdxRWlxbzZaT1RmeGtzTHg2Ty9YM2Y4NThlamFHeHV3ZDR6Q1hqdiswTW9McS9HMVBDdUQ5N3Z5TWdCdlNCVnVUak9LeXJYR0NTdVNtcHNoTlZMcDJMa2dONjRjYXNVcjJ6WXFmSHV1K3I4SWRVTFRMa2NlTy83UTJocWFjV1U0WXB0dnRZV3BwZ3pOaFFYazNQVUhpZGhDUFRweTRyaC84SmpvWHBNT1N1cmpZcktxbUJ2YllFcDRYM0VhZ1NoMHMzT3lsd01VeXpOVE9EbDdnZ1BaenYwY0hGQVR6Y0hzV3BOMk5CWVhGNk5xUGdNcEdZWDRrUnNHc3hOcGZqNjlVVUFnQ3ZYOHZEQkQ0ZXhidVY4ZURqYllmS3dZRnhPeTlXWUxYYnk0aldkOTUrMWhTbGVlVUl4R0QveTBqWEVwZWJxL056T1hNc3BRbExtTFFSNXUrRnNmQVlDbGNHcE5rUDZlS09pcWc2dmZyWUxtZm0zWVdob2dNbkRnalhtYVFHS2x0Y1gxMjdIMjAvUFFHOVBaNlRjS05CTDBQdFhPYi9DbE1kbVhHb3UrdlR5d0lKMml5RXFxdXZFSlFuTC96WmFySElERklIZCtuL094OHZyZHFLZ3RCSmhRVjRvVTU0L0Q0M3NoeGNmSFkrcTJucXMrZWFBdVBqaVVMVDZZelJtb0IvV0tMY1dxZzVhVjJWc1pJZ1Y4eU53SUNwUkxSQVhXQ21yOG1aSERNRFNHZUV3TkRSQW0xeU9xQ3NaMkhic0V0SnppL0c1c2hvVFVNeUordHU0Z1FDZzFxcmEwWEZoSWpXQ1hBNWtGeWlxQVIxdExiRjA1Z2p4NCt0V3pVZERVd3V5YjVYaVdrNFIvSHE2b0txMkFUL3M3emdnZjFESHAwQjQvakkwTU1ET2s1ZVJlcU1RcHkrbmE2MUlEZkhyamdXVEJvdHZXdGhZbXVHTFZ4L0Y5L3Vpc1R0U2UwaWtLM1RyNFdLUE5jcldSb0V3R3VHZDd3N3FiQ3ZzeW0xNVVJUmxHWjBwTEt2U09HZDlQSnpnNG1EZFljQzBhdEVFMkZpYW9iQzA4bmU5UVNFd01qUkFlWFVkRmt3YWpMQkFUd1Q3dU1QUTBBRE5MYTNJTFN4SGIwOW55TnJrK0d6YjNWRVp6ODBmS3dadXd2Ly82L1BkR2h0UEs2cnI4UFd1S0VTRUJlQ0RUWWR4dTZKYTNEcmNQdnhNdUo2UGIvZWN4ZUxwd3pHaWZ5L2NxYTZIbmJVNXJsekw2L0x0bEtnOGN6Nzc0YTlJemlxNHAvdkN4TmdJQmhJSm5PeXM3bWsrSFhXTW9Sc1JFUkg5b1ZTcm5JeU43djUzY2xZQkhudnplNHpvM3h0TFpneS9POTlLMW9hSXNBRGN1RldxOVVWZ1kzTUxQRjBkeENvb3VWd1JoQnlKU1VaMFFwWllzZExOM2dyTDU0NEdBSnkrZkIxbGxkb3ZWb1M1VExxMnV3bS9mL3VMcEN2cGVhaW9yc1BHSGFjQlFKelo5K1NNY0FDS1RaRUFzSFNtNHYrLzJ4dXQ5dlhDN1FYdURpdDNkYlRCMGxtS0M5S05PODhnSmlFTG0vNzlCTWFFK2FPYmd6VmUrSGc3SWkvcERuTUUzWjN0WUdWaGlwdkZkMUJUM3doRFErMFhYVTUybG5qdWtYRmkrNVF3MUhuaTBDQU1ET3lKclVjdjRVUzdaUXAyMXViNDRObUhFZURsaXYxbkU3SHh0OU5hVzBOVjc2LzI5NTJzVFk0UGZ6eUtncEpLTEprUmp2MVJDZmo1NEFXMUtyY2VMdmJvNzljRERVMHRkNWNiS0crR2NCRnBiMjBoTG9oWU9qTWN3VDd1YXBWVE5mV05zRFF6Z2RUWVNHejc2KzVpcnhZa0NLN24zVVowUWlaaUVyTFUyZ1ZkSFczd3pqTXowTVBGSGhWVmRmand4Nk1vdlZPTDUvNjdGUnYvdFJBZXpuYjQvSlVGZVAyTFBUcm5ONmt5a1JyaDNlVXo0V1JuaWJUc0luejQwMUVBd0xoQkFmQnd0a1AyclZJVWxGYUtjOHU2NHIzdkQ2RzdpNzJpSGJDRHo4c3JLc2MvMSszRTdZcHFHRWdrZVBPcGFSZ2Q2Z2N2ZDBlMUMweUJySzBOcms0MmFKUEw4ZTJlYzEzK2ZlN0ZuL0g4QW9DSU1NV2cvQ014S2JpVW1vUHJ1Y1g0NTJNVHhTcVo0eGZTSUpFQUsrYU54ZXl4aW5heGozOCtob0dCbmhnN0tBQWUzZXp3M1p1UDQzQjBNaHhzTEpDa2JPVzJzakRGOXVOeDJITDRRb2Noa29ISzg2cXUrV2N0clRKOHN1V0Uxby8xNnFGWU1nRW9nckEydVJ3bll0TVJVMWpvQUFBUkRrbEVRVlR3NDhIemFpMm9xa0hCdDN2T0lUTy9CRXRuamhCYmE1TXliM1hZaGg1MUpRTS9IN3lBb3JJcStQZDB3WnBsMDJGdlk0R0txanE4OFBFMjlPcmhqSkVEZW1Ob1gyOEUrZHg5ekthRzk0RkVJc0dCczRrNnc5VUhlWHdLdDl2STBBRFpCV1VhVld2Qzg4eVRNOE5oWlc2S3B1WldyTjhhaVpRYkJWaS9hajdNVGFWWU1TOEM4eWVFNFVSc0d1S3Y1eVB4K2sweHJKUzJxd0FVbnROaWs3UHg2OUZMZVB2cDZiQzFNa2R5VmdGaWt4U0JsTVliRzEyc1lOTTIwMDFxWklqNWt3YWhwcTRSTmZXS0dYVk9kb3JIOUg3bXpkMFBIdzhuZkxweUhpek1UUER2ci9acHRJdExKTUJMajA3QTJFRUJxS2x2eE90ZjdOSDZ0K1plekJnVmdtZm5SNmpkLzVVMTlkaDk2aW91Sk4vQWU4dG5BUUMrM2hXRnhJeWJzTEUwd3h0THAySlFrSmRpWVVkQ0ZrYjJWeXdFK25ITllueXoreXlPbms5UnF4TGJINVdJSXpFcDRuRXJQTGNaR0dqK0hkeDJMQTVSVnpMd3loT1QwZDlQMFRZZjR0Y0RMeTBjajgrM25kS1l3OWllY0J6SzJ1UWRCbTY2RGhWaG0zWm9RRStOWUovdUgwTTNJaUlpK2tNWnFieTRiVCtZWGk1WERCbVB2cHFKcVNQNjRxbFpJMkJqYVlaeGd3TXdLTmdMeTk3YmpFSXRnL2EzSEk1RmFJQW4wbk9Mc1hiTGNZMmh6TDdkdStIZDVUTmhaVzZLd3RKS3JOOTZVdVZuS2w0Y0IvdTRJY1hIRFlQN0tHYlF6Sjg0Q0drNVJXb2JKSUc3RjBPZXJnNTRkdDRZdFhlV1QxMUtSMTlmRC9UMTlSRC96YStuQzJycUd6RjVXTERZUmdrb1drMStQSEIzamxPZzk5MktKRk9wTWN4TXBmand1ZG13dGpERi9xaEVuSWhOQXdCOHRpMFM3ei83TUlLODNUQmpWQWljSGF6UTJOU0NndEpLY2FhUnZGMWJ5TkMrUHZqSDNERUFGRlVJVXVWOEttR3d0cldGS1dhUERjVzhDV0V3TXpGV2JBUGRGWVY5VVFsWU5HVUlsc3dNaDRPTkJaNmROd2JMNTQ3RzlkeGk1QldWNDFCME1sd2RiV0JyWlk0WDEyNVhtOFhYbm9IazdnV0dydmxNV3c3SElpNDFCOWUxRE5XZU55RU1Fb21pOVZLb0dCTENCZUhpNWFHUi9jVFA3OWU3TzRyS3F2RDJ0d2Z3Nk9RaENBL3hoYUdoQVFLVjRVdFlVRS8wOW5UR3Rad2lwTndvUUxDUE80cktxckEvS2dHUmw5STFXZ0hOVEl3eGUyd29GazRaQWpNVFk5eTRWWXJWRy9lS24xZGVWWWRYTit6Q04yOHNndFRZQ1A5OGJCTG12UHlsenZzRFVJU0U3ejg3Q3dGZXJyaWNsb2MzTnU2NXV4SFJ3VnJjdEt1cS9YRHlmcjI3NDZQblordmNSaXVZTkN4WTNBNHM4SFIxd0c4Zkx0UDQzRGxqUXlHVHRhbHRqWFcwdGNTbksrZkJ5dHdVRzNlY1FXS0c1dndpZmZnem5sOWVibzRZR09pSnE5ZHZpcFdaWjY1Y1IxTkxLOTViUGhPL25ieU1yVWN2NGNQbjVtQndzQmRxNmh2eDduZUhFSnVjalJNWDAyQnFJc1h3Zmo0d041V0tteCtGYXFoZmorZ2V6cTVLOVp5Nm4wcW16UHpiMkJlVmdCbWpRcENlVzR5UE54OUhacjdtZWFnYWhqWTF0K0xZaFZURXArZmh1OVdQNDFSY2VxZGgxOFdVYkF6dzk4U3kyYU13T3RRUEVvbWlDdkdOTC9iaVZza2Q1QlZYNE9TbGF6QXpNVVpFV0FCbVJmUkhyKzdkMEt1SE01N3Y0WXhoZlgzRWxteFZEL3I0Rko1cnRMWEgybGlhb1lkeXFZcVZ1U25LS212eHI4OTNpMytIWGx5N0hSODlQd2MybG1ad3NyUENnc21Ec1dEeVlQejkzWi9GNXpvNUZNOS9SMklVU3lTRXY0MW1Kc1pJekxpSlg0NWNoSW5VR051T1hSSURIUnRMTTN6MnlnSTBORGFqdWFWVm5IbXBhd3UwUU52enI2R2hBUjZiT2xUcjdTdlIwUlp0YVdhQ1QxYk9nNStuYzRjL0Q0QjRtMVdGaC9qcTNGTCsxdE16MUlJM2F3dFRySDVxR2dZRmVhR29yQW92cjkrSi9DNjJOWGMwRC9CNGJDb1dUUjBLSnp0TDFEYzI0OGNENTdIbjlGVTQyVnJpMDFYejBNM2VDbC92UG92dHgrTXdZVWdnbnBrekd2WTJGcmhUWFkvM054M0dwZFFjTEo0K0hFODhOQXkyVnVaNCtmRkpXRHg5T0hhY3ZLSlduYVlhRkF1UHJaR1I5dCtycUt3S0wzeThEWTlPSG93blo0NkFvWUVFTTBhRm9LYXVzZFB6eTFETHlBVlZUY29xeENBZmQ0UUY5VVNkeW54UlE0TzdmeCtmZjJRczdsVFg0WHhTMTF0YVNUZUdia1JFUlBTSFVuMVJMOVV4bkx4TkxzZUJzNGs0RzUrQmx4YU94K2hRUDFoYm1HTGM0QUQ4ZlBDQ3h1ZkhwK2ZqNjExUjJIN2lzdHE3OG1ZbXhsZzRaUWptVHh3RUkwTURYRWk2Z1E5K09DS0dOb0RpQlc3ZlhoNFlPYUMzMmpCc1ozc3JqWmxId04wWDhLVjNhbEJXV1l0bjVvenU5RFpibVp1S0Y5T0N4ZE9IbzFYV2hpMkhGUnRCVmQreEQvUjJ3OHBGRStEdVpJdjlVWW40NUpmajRzZGlFbThncjdnQ25pNzJjSE95Z2IyTmhUanNYVkRacnJWczE2bDRWTmMxNHVuWm84UzIyZVpXR1pxYVc3Qnk0UVNNSHhJSU14TmoxTlkzWWN2aFdHdzdGaWZPUDl0OE9CWlhyOS9FeWtVVDRPM3VDQU9KQkFGZXJ1amR3eG54NmZrNGRpRlZFVEEwZDl4U3BGcGQxOUcyUFcyQm00K0hFeVlOQzBadVlUbCtPWHgzZzZwd0lTdzhKczRPVnVMSDR0UHo4ZWFYKzFCVDN5aUdFRE5HaFdER0tFVnJqNzIxQmZ3OVhaQ1JkeHZmN1RrSGEwc3puSTNQMEppQlptZHRqcm5qd3pBMXZBOXNMTTFRZXFjRzMrNDVpNzFuRWpRcVFISUt5L0QxN3JOWU1TOENUbmFXc0RRelVWdWFvR3B3c0JkZVhUd1pOcGJtMkh3NEZwdjJScXUxbmYxNjVDSk9YVkxNQXhMYWJ0dmtjdXcrRmEvMmZSSXpidUxsOWJ2dy9DTmprVnRZaHFyYWh0KzlZUkpRM0xmZTdvNWlSYyt3Zmo1b2JHckJlOThmd25GbFFQVWcvQm5QcjJXelIwTFdKc2RYTzgrby9mdUZwQnVZLzlvM2NIVzB4YmVySDRPenZUWGkwbkx4MFU5SHhRVWpMYTB5ck42NEIwdG5qc0M4Q1dGaXFPWGJ2UnVreGtaZGJ0VlRmUU5EMS9OcVo5WnZWY3duMjN2NnFzNTVUbUpGa01xeFducW5GZyt2MnFqemExd2RiZERmcndmNisvZkE0R0F2c1lvNHI2Z2N1MC9GNDhDNUpJMXpxYUdwQlllaWszQW9PZ2tSWWY3NHg5d3hjTFMxUkZoUVQzUjN0dE9ZUC9pZ2owL2hjVEhTRWtxMXRNcFFYRjRGVDFjSFZGVFZZY1ZIVzlYZUhFclBMY2JTZDM3QzZxWFQwTGVYQjI1WFZPUExIV2VRVTNoM0Z0eXJHM2FwSGFQQzMwbHo1ZktXMzA1YzF2aTVUYzJ0U01xNGlXSDlmTVh0M29CaXcyWlhib3VxaHFZV1RIL3hjNHdPOWNPU0djUEZLcmZpOG1xZHJaNjFEVTE0YWUxMnZQM01ETFMweWxCU1VkUGw0N1VyZ24zZGtYRDlKdnIxOXNDTGowNkFrNTBsRGtVbjRmUHRwN3UwYUVhNER6dDZRNktocVFYcnQ1N0VVN05HWU5XNkhTaXBxRUZvZ0NmV0xKc09JME1EdlBuVlByUzB5UERWYXdzUjRPV0s1cFpXN0l5OGdoLzJ4WWpQN1Qvc2owRkpSVFZlZUhROHBFYUdNRE9Wd3NQWlR1ZlBGTzUvWVJHR0xyOGN1WWlNdk50NFovbE1tSmtZaS9NS095SWNud1lTQ1F3TkRUVE9xK3Q1eFpnMm9pOGNiQ3p3OFF0LzAvbDlxdXNha0hMajNscFRTVGVHYmtSRVJQU0h1NWlTZzdQeEdTZ3FxK3J3ODZwcUcvRHZyL1pqN3ZpQldEUjFLT0t2NmE2ayt2V28rdkQ2UUc5WHZQK1BoMkZuYlk3NDlIejhldlNpMWxsWlAreVBnYU90SlhxNDJDdGVETXVCOHFwYWZMUDduTmJmVDNqQlhGWlppMjNINHBDY1ZZRFNPelVvcjZyN1hXMDRIL3h3R0ErTjdJZndrRjU0N3greklKRUFhemNmeDM0dG0rZCsyQmVONSthUHhkNHpDY2dyS2tlZ3R5dmVmT29oOFVWNSs1WTRtYXdOUjgrbjRHcDZQbjU2ZXdrYUdwdnh3NEVZdlByRVpMVElaTGlhbm8rVEY2L2hiSHlHMXZhVmxCc0ZXUExXRDRnSUM4Q2NzYUZ3NzJhTEZSLytpanhscFVGbmdSdHdOeUM3VTEzZmFZdU1LaU5EQTd6KzVGUTBOclZnOVpkNzFiN1dxTjJGOElhdHA5QzNWM2RVVk5YaWxRMjd4QXZBUGFldW9uY1BaM0hlWDJOekM2S3Zab250TTFlMWJKMFRPTnRiWStib0VGeFVWaVhGSm1kM09HQjZWK1FWaEFYMmhFeldwak53Nis1c2gvODhOeHVwTndyeDh2cGRXaXVLQU1VRjc0Yy9Ib1dCUklJZ0gzZXMrL1VFTHFkcExndEl6TGlKSlcvOXFQTjMwb2Y5VVluWUgvWGd0eUQrMmM2dlFVRmVHTnJYQi8vOStaakdIRDlBY2J6Lzh0NVRLQ3Fyd3B0ZjdkTzZERWJXSnNmWHU4OWkvOWxFVEIzUkY4UDcrY0xEMlE1ZWJnNWFRMmh0aEhPaFZkWjIzNFB5WmJJMjdJcU03L0J6REkwTXNlZjBWWTJGSUIyZEV5dm1SV0I0aUMvS3ErcVFuRldBcE14YmlFdk42WEN4Z0twVGNlbTRjaTBQcXg2YmlGN2R1MmtkTS9DZ2owOGpRd00wTmJlaVNFdWxkWDFqTTE3N2ZBKytlSFVCWHZ0aWo5WnE3SktLR3F6NGFDc21EZzFDdXJKU1dGWDdOa2toTUdwZjJhcXFzYmtGSDI4K0R1T3RrWGora2JGNGFHUS9wT2NXaTB0SmRKRWFHU0hsUmdHT3hhWnEzSTdETWNtNGVqMGZQNzYxR0pkU2NyQithMlNIUVZwdFF4TmUrdVMzRG4vZTcrSHFhSU0zbGs1RFRrRVozdjcyZ05oVzNoVVdaaWFvcktsWG0rZW96Ym1ybWJpY2xpcytCbzlNR29TMDdFSjgrc3NKQkhpNzRZTVZNNUJYWElGTisyS3c5OHhWcmZNU0QwVW5Jelc3RUFzbURjYUdiWkdvcmRmKzNBOG9ndXM3MWZVNGNqNjUwOXNRbDVZcnppcnN5aUlGMVRjMVRhVkdHaTNwaDg0bHdjdk5FV01HK290dndLbHFhR3BCL0xVOGJOZ1dxZmJtSlAwK2twRkxQK0phQ2lJaUl2ckxjYkt6d3FSaHdUZ2RsOTdoaktGN05XNXdBTEp1bGlDM1VITmpuVDZNN044TFUwZjB4ZnF0a1ZvdjNuVHg2R2FITlU5UHg0NFRsM0hzUXFyT3p4dmczd01wV1FWb2JwWEJ0M3MzNUJXVmQ3cGxyajByYzFPeEVxNnJSZzdvRFFjYkN4eUtUcjZuYWdnYlN6TjgrZHBDdlBmZElhUm1xMitjblRXbVA4SUNlK0tiUFdmRng2Tlg5MjY0VTFPdmMyYmZ2WkpJRklGaHE1N25Hbmw3T0dtMEx1dWkyTTdaMU9FbTByK0tQOXY1Wld0bGpyR0QvRHNNcS9yMTdvNmt6SnNQOVBFYkhPd0ZOeWRibklwTDF4b0s2SXVucTRQV2JaMGRjYkt6UkhPTDdJSCtYZy9heEtGQmlFbkkwaG1rQTRwam9hT1E3RjZNSHhLSStzWm14TFNiYTZhTGlkUUk4eWFFWWZ2eHVFN2ZCQWtQOGRXWWw5YWUxTWp3bnQ0Y2VaQ0VtWC8zYWtnZmI4U2w1dHp6Rms1VHFiRmFpNjZuaTczNEJwTStPTmxab2FMNjk3MkpvTXZzc1FNd2Uyd29OaCs2Z0tQblUvNi8rSnZ4WjhEUWpZaUlpSWorcHhrYkdXb05CditYTGd5SmlJaitMem5aV2FLaXF1NmVnMFo2c05oZVNrUkVSRVQvMDNSVjRqRndJeUlpVW1pLzBaYitOK2hlNVVGRVJFUkVSRVJFUkVUM2hhRWJFUkVSRVJFUkVSR1JuakYwSXlJaUlpSWlJaUlpMGpPR2JrUkVSRVJFUkVSRVJIckcwSTJJaUlpSWlJaUlpRWpQR0xvUkVSRVJFUkVSRVJIcEdVTTNJaUlpSWlJaUlpSWlQV1BvUmtSRVJFUkVSRVJFcEdjTTNZaUlpSWlJaUlpSWlQU01vUnNSRVJFUkVSRVJFWkdlTVhRaklpSWlJaUlpSWlMU000WnVSRVJFUkVSRVJFUkVlc2JRallpSWlJaUlpSWlJU004WXVoRVJFUkVSRVJFUkVla1pRemNpSWlJaUlpSWlJaUk5WStoR1JFUkVSRVJFUkVTa1p3emRpSWlJaUlpSWlJaUk5SXloR3hFUkVSRVJFUkVSa1o0eGRDTWlJaUlpSWlJaUl0SXpobTVFUkVSRVJFUkVSRVI2eHRDTmlJaUlpSWlJaUloSXp4aTZFUkVSRVJFUkVSRVI2UmxETnlJaUlpSWlJaUlpSWoxajZFWkVSRVJFUkVSRVJLUm5ETjJJaUlpSWlJaUlpSWowaktFYkVSRVJFUkVSRVJHUm5qRjBJeUlpSWlJaUlpSWkwak9HYmtSRVJFUkVSRVJFUkhyRzBJMklpSWlJaUlpSWlFalBHTG9SRVJFUkVSRVJFUkhwR1VNM0lpSWlJaUlpSWlJaVBXUG9Sa1JFUkVSRVJFUkVwR2NNM1lpSWlJaUlpSWlJaVBTTW9Sc1JFUkVSRVJFUkVaR2VNWFFqSWlJaUlpSWlJaUxTTTRadVJFUkVSRVJFUkVSRWVzYlFqWWlJaUlpSWlJaUlTTThZdWhFUkVSRVJFUkVSRWVrWlF6Y2lJaUlpSWlJaUlpSTlZK2hHUkVSRVJFUkVSRVNrWnd6ZGlJaUlpSWlJaUlpSTlJeWhHeEVSRVJFUkVSRVJrWjR4ZENNaUlpSWlJaUlpSXRJemhtNUVSRVJFUkVSRVJFUjZ4dENOaUlpSWlJaUlpSWhJenhpNkVSRVJFUkVSRVJFUjZSbEROeUlpSWlJaUlpSWlJajFqNkVaRVJFUkVSRVJFUktSbkROMklpSWlJaUlpSWlJajBqS0ViRVJFUkVSRVJFUkdSbmpGMEl5SWlJaUlpSWlJaTBqT0dia1JFUkVSRVJFUkVSSHJHMEkySWlJaUlpSWlJaUVqUC9oLzhiRUJzbXdNQTF3QUFBQUJKUlU1RXJrSmdnZz09IiwKCSJUaGVtZSIgOiAiIiwKCSJUeXBlIiA6ICJtaW5kIiwKCSJVc2VySWQiIDogIjE2OTYzNjQyMjYiLAoJIlZlcnNpb24iIDogIjIyIgp9Cg=="/>
    </extobj>
  </extobjs>
</s:customData>
</file>

<file path=customXml/itemProps1.xml><?xml version="1.0" encoding="utf-8"?>
<ds:datastoreItem xmlns:ds="http://schemas.openxmlformats.org/officeDocument/2006/customXml" ds:itemID="{03E197E2-0030-4BD9-BD48-0E07C7ED2518}">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1591</TotalTime>
  <Words>3137</Words>
  <Application>Microsoft Office PowerPoint</Application>
  <PresentationFormat>宽屏</PresentationFormat>
  <Paragraphs>136</Paragraphs>
  <Slides>26</Slides>
  <Notes>0</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26</vt:i4>
      </vt:variant>
    </vt:vector>
  </HeadingPairs>
  <TitlesOfParts>
    <vt:vector size="38" baseType="lpstr">
      <vt:lpstr>Times New Roman</vt:lpstr>
      <vt:lpstr>Wingdings</vt:lpstr>
      <vt:lpstr>微软雅黑</vt:lpstr>
      <vt:lpstr>Calibri Light</vt:lpstr>
      <vt:lpstr>Impact</vt:lpstr>
      <vt:lpstr>Courier New</vt:lpstr>
      <vt:lpstr>Arial</vt:lpstr>
      <vt:lpstr>楷体</vt:lpstr>
      <vt:lpstr>Calibri</vt:lpstr>
      <vt:lpstr>思源黑体</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tukuppt</dc:title>
  <dc:subject>熊猫办公</dc:subject>
  <dc:creator>www.tukuppt.com</dc:creator>
  <cp:keywords>tukuppt</cp:keywords>
  <cp:lastModifiedBy>Chris Chan</cp:lastModifiedBy>
  <cp:revision>42</cp:revision>
  <dcterms:created xsi:type="dcterms:W3CDTF">2024-04-07T10:23:00Z</dcterms:created>
  <dcterms:modified xsi:type="dcterms:W3CDTF">2026-04-01T09:50:08Z</dcterms:modified>
  <cp:category>tukuppt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47789DFB0028466985062F3B2DC61303_12</vt:lpwstr>
  </property>
</Properties>
</file>